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1" r:id="rId5"/>
    <p:sldId id="262" r:id="rId6"/>
    <p:sldId id="265" r:id="rId7"/>
    <p:sldId id="264" r:id="rId8"/>
    <p:sldId id="263" r:id="rId9"/>
    <p:sldId id="266" r:id="rId10"/>
    <p:sldId id="259" r:id="rId11"/>
    <p:sldId id="267" r:id="rId12"/>
    <p:sldId id="268" r:id="rId13"/>
    <p:sldId id="269" r:id="rId14"/>
    <p:sldId id="270" r:id="rId15"/>
    <p:sldId id="271" r:id="rId16"/>
    <p:sldId id="272" r:id="rId17"/>
    <p:sldId id="273" r:id="rId18"/>
    <p:sldId id="274" r:id="rId19"/>
    <p:sldId id="275" r:id="rId20"/>
    <p:sldId id="260" r:id="rId21"/>
    <p:sldId id="276" r:id="rId22"/>
    <p:sldId id="277" r:id="rId23"/>
    <p:sldId id="278" r:id="rId24"/>
    <p:sldId id="279" r:id="rId25"/>
    <p:sldId id="280" r:id="rId26"/>
    <p:sldId id="281" r:id="rId27"/>
    <p:sldId id="283" r:id="rId28"/>
    <p:sldId id="282" r:id="rId29"/>
    <p:sldId id="284" r:id="rId30"/>
    <p:sldId id="285" r:id="rId31"/>
    <p:sldId id="286" r:id="rId32"/>
    <p:sldId id="288" r:id="rId33"/>
    <p:sldId id="289" r:id="rId34"/>
    <p:sldId id="287" r:id="rId35"/>
    <p:sldId id="290" r:id="rId36"/>
    <p:sldId id="291" r:id="rId37"/>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0820"/>
    <a:srgbClr val="E6E5E5"/>
    <a:srgbClr val="E12328"/>
    <a:srgbClr val="B11522"/>
    <a:srgbClr val="B90F22"/>
    <a:srgbClr val="BE0069"/>
    <a:srgbClr val="FC5A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0" autoAdjust="0"/>
    <p:restoredTop sz="94652" autoAdjust="0"/>
  </p:normalViewPr>
  <p:slideViewPr>
    <p:cSldViewPr snapToGrid="0" snapToObjects="1">
      <p:cViewPr varScale="1">
        <p:scale>
          <a:sx n="61" d="100"/>
          <a:sy n="61" d="100"/>
        </p:scale>
        <p:origin x="436" y="28"/>
      </p:cViewPr>
      <p:guideLst>
        <p:guide orient="horz" pos="2160"/>
        <p:guide pos="3839"/>
      </p:guideLst>
    </p:cSldViewPr>
  </p:slideViewPr>
  <p:outlineViewPr>
    <p:cViewPr>
      <p:scale>
        <a:sx n="33" d="100"/>
        <a:sy n="33" d="100"/>
      </p:scale>
      <p:origin x="0" y="8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81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23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1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5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82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23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690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15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65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337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64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735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S-CaseStudy-Slides-M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7" y="31553"/>
            <a:ext cx="12234672" cy="6858000"/>
          </a:xfrm>
          <a:prstGeom prst="rect">
            <a:avLst/>
          </a:prstGeom>
        </p:spPr>
      </p:pic>
      <p:sp>
        <p:nvSpPr>
          <p:cNvPr id="2" name="Rectangle 1">
            <a:extLst>
              <a:ext uri="{FF2B5EF4-FFF2-40B4-BE49-F238E27FC236}">
                <a16:creationId xmlns:a16="http://schemas.microsoft.com/office/drawing/2014/main" id="{E582A536-73F4-4561-A832-25AEE7C745A6}"/>
              </a:ext>
            </a:extLst>
          </p:cNvPr>
          <p:cNvSpPr/>
          <p:nvPr/>
        </p:nvSpPr>
        <p:spPr>
          <a:xfrm>
            <a:off x="547738" y="6550999"/>
            <a:ext cx="9621498" cy="338554"/>
          </a:xfrm>
          <a:prstGeom prst="rect">
            <a:avLst/>
          </a:prstGeom>
        </p:spPr>
        <p:txBody>
          <a:bodyPr wrap="square">
            <a:spAutoFit/>
          </a:bodyPr>
          <a:lstStyle/>
          <a:p>
            <a:r>
              <a:rPr lang="en-US" sz="1600" dirty="0">
                <a:solidFill>
                  <a:schemeClr val="bg1"/>
                </a:solidFill>
                <a:latin typeface="Arial" panose="020B0604020202020204" pitchFamily="34" charset="0"/>
                <a:ea typeface="Calibri" panose="020F0502020204030204" pitchFamily="34" charset="0"/>
              </a:rPr>
              <a:t>The cases used here do not necessarily represent the views and guidelines of the AHA/ASA.</a:t>
            </a:r>
            <a:endParaRPr lang="en-US" sz="1600" dirty="0">
              <a:solidFill>
                <a:schemeClr val="bg1"/>
              </a:solidFill>
            </a:endParaRPr>
          </a:p>
        </p:txBody>
      </p:sp>
    </p:spTree>
    <p:extLst>
      <p:ext uri="{BB962C8B-B14F-4D97-AF65-F5344CB8AC3E}">
        <p14:creationId xmlns:p14="http://schemas.microsoft.com/office/powerpoint/2010/main" val="205123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 y="2789"/>
            <a:ext cx="12223808" cy="6854585"/>
          </a:xfrm>
          <a:prstGeom prst="rect">
            <a:avLst/>
          </a:prstGeom>
        </p:spPr>
      </p:pic>
      <p:sp>
        <p:nvSpPr>
          <p:cNvPr id="3" name="TextBox 2"/>
          <p:cNvSpPr txBox="1"/>
          <p:nvPr/>
        </p:nvSpPr>
        <p:spPr>
          <a:xfrm>
            <a:off x="1617131" y="1642525"/>
            <a:ext cx="5054600" cy="1046440"/>
          </a:xfrm>
          <a:prstGeom prst="rect">
            <a:avLst/>
          </a:prstGeom>
          <a:noFill/>
        </p:spPr>
        <p:txBody>
          <a:bodyPr wrap="square" rtlCol="0" anchor="ctr" anchorCtr="0">
            <a:spAutoFit/>
          </a:bodyPr>
          <a:lstStyle/>
          <a:p>
            <a:r>
              <a:rPr lang="en-US" sz="6200" b="1" spc="-100" dirty="0">
                <a:solidFill>
                  <a:schemeClr val="bg1"/>
                </a:solidFill>
                <a:effectLst>
                  <a:outerShdw blurRad="50800" dist="38100" dir="2700000" algn="tl" rotWithShape="0">
                    <a:prstClr val="black">
                      <a:alpha val="40000"/>
                    </a:prstClr>
                  </a:outerShdw>
                </a:effectLst>
                <a:latin typeface="Arial Narrow"/>
                <a:cs typeface="Arial Narrow"/>
              </a:rPr>
              <a:t>CASE TWO</a:t>
            </a:r>
          </a:p>
        </p:txBody>
      </p:sp>
      <p:sp>
        <p:nvSpPr>
          <p:cNvPr id="4" name="TextBox 3"/>
          <p:cNvSpPr txBox="1"/>
          <p:nvPr/>
        </p:nvSpPr>
        <p:spPr>
          <a:xfrm>
            <a:off x="1617131" y="4830559"/>
            <a:ext cx="8492069" cy="646331"/>
          </a:xfrm>
          <a:prstGeom prst="rect">
            <a:avLst/>
          </a:prstGeom>
          <a:noFill/>
        </p:spPr>
        <p:txBody>
          <a:bodyPr wrap="square" rtlCol="0">
            <a:spAutoFit/>
          </a:bodyPr>
          <a:lstStyle/>
          <a:p>
            <a:r>
              <a:rPr lang="en-US" sz="3600" b="1" dirty="0">
                <a:solidFill>
                  <a:srgbClr val="D80820"/>
                </a:solidFill>
                <a:latin typeface="Arial Narrow"/>
                <a:cs typeface="Arial Narrow"/>
              </a:rPr>
              <a:t>OCCULT ATRIAL FIBRILLATION</a:t>
            </a:r>
          </a:p>
        </p:txBody>
      </p:sp>
      <p:sp>
        <p:nvSpPr>
          <p:cNvPr id="5" name="TextBox 4"/>
          <p:cNvSpPr txBox="1"/>
          <p:nvPr/>
        </p:nvSpPr>
        <p:spPr>
          <a:xfrm>
            <a:off x="1617131" y="5455792"/>
            <a:ext cx="8492069" cy="810478"/>
          </a:xfrm>
          <a:prstGeom prst="rect">
            <a:avLst/>
          </a:prstGeom>
          <a:noFill/>
        </p:spPr>
        <p:txBody>
          <a:bodyPr wrap="square" rtlCol="0">
            <a:spAutoFit/>
          </a:bodyPr>
          <a:lstStyle/>
          <a:p>
            <a:pPr>
              <a:lnSpc>
                <a:spcPct val="150000"/>
              </a:lnSpc>
            </a:pPr>
            <a:r>
              <a:rPr lang="en-US" sz="1600" b="1" spc="30" dirty="0">
                <a:solidFill>
                  <a:schemeClr val="tx1">
                    <a:lumMod val="75000"/>
                    <a:lumOff val="25000"/>
                  </a:schemeClr>
                </a:solidFill>
                <a:latin typeface="Arial Narrow"/>
                <a:cs typeface="Arial Narrow"/>
              </a:rPr>
              <a:t>An 87-year-old woman with left-sided numbness</a:t>
            </a:r>
          </a:p>
          <a:p>
            <a:pPr>
              <a:lnSpc>
                <a:spcPct val="150000"/>
              </a:lnSpc>
            </a:pPr>
            <a:r>
              <a:rPr lang="en-US" sz="1600" i="1" spc="30" dirty="0">
                <a:solidFill>
                  <a:schemeClr val="tx1">
                    <a:lumMod val="75000"/>
                    <a:lumOff val="25000"/>
                  </a:schemeClr>
                </a:solidFill>
                <a:latin typeface="Arial Narrow"/>
                <a:cs typeface="Arial Narrow"/>
              </a:rPr>
              <a:t>Authors: </a:t>
            </a:r>
            <a:r>
              <a:rPr lang="en-US" sz="1600" i="1" spc="30" dirty="0" err="1">
                <a:solidFill>
                  <a:schemeClr val="tx1">
                    <a:lumMod val="75000"/>
                    <a:lumOff val="25000"/>
                  </a:schemeClr>
                </a:solidFill>
                <a:latin typeface="Arial Narrow"/>
                <a:cs typeface="Arial Narrow"/>
              </a:rPr>
              <a:t>Shadi</a:t>
            </a:r>
            <a:r>
              <a:rPr lang="en-US" sz="1600" i="1" spc="30" dirty="0">
                <a:solidFill>
                  <a:schemeClr val="tx1">
                    <a:lumMod val="75000"/>
                    <a:lumOff val="25000"/>
                  </a:schemeClr>
                </a:solidFill>
                <a:latin typeface="Arial Narrow"/>
                <a:cs typeface="Arial Narrow"/>
              </a:rPr>
              <a:t> </a:t>
            </a:r>
            <a:r>
              <a:rPr lang="en-US" sz="1600" i="1" spc="30" dirty="0" err="1">
                <a:solidFill>
                  <a:schemeClr val="tx1">
                    <a:lumMod val="75000"/>
                    <a:lumOff val="25000"/>
                  </a:schemeClr>
                </a:solidFill>
                <a:latin typeface="Arial Narrow"/>
                <a:cs typeface="Arial Narrow"/>
              </a:rPr>
              <a:t>Yaghi</a:t>
            </a:r>
            <a:r>
              <a:rPr lang="en-US" sz="1600" i="1" spc="30" dirty="0">
                <a:solidFill>
                  <a:schemeClr val="tx1">
                    <a:lumMod val="75000"/>
                    <a:lumOff val="25000"/>
                  </a:schemeClr>
                </a:solidFill>
                <a:latin typeface="Arial Narrow"/>
                <a:cs typeface="Arial Narrow"/>
              </a:rPr>
              <a:t>, MD; Mitchell S.V. </a:t>
            </a:r>
            <a:r>
              <a:rPr lang="en-US" sz="1600" i="1" spc="30" dirty="0" err="1">
                <a:solidFill>
                  <a:schemeClr val="tx1">
                    <a:lumMod val="75000"/>
                    <a:lumOff val="25000"/>
                  </a:schemeClr>
                </a:solidFill>
                <a:latin typeface="Arial Narrow"/>
                <a:cs typeface="Arial Narrow"/>
              </a:rPr>
              <a:t>Elkind</a:t>
            </a:r>
            <a:r>
              <a:rPr lang="en-US" sz="1600" i="1" spc="30" dirty="0">
                <a:solidFill>
                  <a:schemeClr val="tx1">
                    <a:lumMod val="75000"/>
                    <a:lumOff val="25000"/>
                  </a:schemeClr>
                </a:solidFill>
                <a:latin typeface="Arial Narrow"/>
                <a:cs typeface="Arial Narrow"/>
              </a:rPr>
              <a:t>, MD, MS</a:t>
            </a:r>
          </a:p>
        </p:txBody>
      </p:sp>
    </p:spTree>
    <p:extLst>
      <p:ext uri="{BB962C8B-B14F-4D97-AF65-F5344CB8AC3E}">
        <p14:creationId xmlns:p14="http://schemas.microsoft.com/office/powerpoint/2010/main" val="2727277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TWO</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0" y="1647698"/>
            <a:ext cx="9969654" cy="4581191"/>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An 87-year-old woman with a history of hypertension, hyperlipidemia, and peripheral vascular disease presented with acute left </a:t>
            </a:r>
            <a:r>
              <a:rPr lang="en-US" sz="1600" b="1" spc="30" dirty="0" err="1">
                <a:solidFill>
                  <a:schemeClr val="tx1">
                    <a:lumMod val="75000"/>
                    <a:lumOff val="25000"/>
                  </a:schemeClr>
                </a:solidFill>
                <a:latin typeface="Arial Narrow"/>
                <a:cs typeface="Arial Narrow"/>
              </a:rPr>
              <a:t>paresthesias</a:t>
            </a:r>
            <a:r>
              <a:rPr lang="en-US" sz="1600" b="1" spc="30" dirty="0">
                <a:solidFill>
                  <a:schemeClr val="tx1">
                    <a:lumMod val="75000"/>
                    <a:lumOff val="25000"/>
                  </a:schemeClr>
                </a:solidFill>
                <a:latin typeface="Arial Narrow"/>
                <a:cs typeface="Arial Narrow"/>
              </a:rPr>
              <a:t>. On evaluation, blood pressure was 152/77 mm Hg and heart rate 78 and regular. Physical examination had normal results. On neurologic examination, she had normal mental status, decreased sensation on the left face, and normal strength, tone, and reflexes. Cerebellar examination and gait were normal. There was reduced light touch and pinprick sensation of the left arm and leg, with no extinction. Complete blood count and comprehensive metabolic panel were within normal limits, and ECG showed normal sinus rhythm. Head CT scan was unremarkable. She was prescribed aspirin and admitted for evaluation. Symptoms lasted 48 hours. Brain MRI showed no acute infarction. Magnetic resonance angiography showed normal intracranial vessels and mild bilateral internal carotid disease. Echocardiography showed an ejection fraction of 55%–60% and no structural abnormalities, though the left atrium was not visualized. On telemetry, she had 2 self-limited episodes of asymptomatic paroxysmal supraventricular tachycardia. She started a low dose β-blocker. Given the acuity of symptoms, her focal neurologic deficits, and the fact that her deficits lasted over 24 hours, a clinical stroke was diagnosed.</a:t>
            </a:r>
            <a:r>
              <a:rPr lang="en-US" sz="1600" b="1" spc="30" baseline="30000" dirty="0">
                <a:solidFill>
                  <a:srgbClr val="FF0000"/>
                </a:solidFill>
                <a:latin typeface="Arial Narrow"/>
                <a:cs typeface="Arial Narrow"/>
              </a:rPr>
              <a:t>1</a:t>
            </a:r>
            <a:r>
              <a:rPr lang="en-US" sz="1600" b="1" spc="30" dirty="0">
                <a:solidFill>
                  <a:schemeClr val="tx1">
                    <a:lumMod val="75000"/>
                    <a:lumOff val="25000"/>
                  </a:schemeClr>
                </a:solidFill>
                <a:latin typeface="Arial Narrow"/>
                <a:cs typeface="Arial Narrow"/>
              </a:rPr>
              <a:t> The CT scan did not reveal hemorrhage. Although her brain MRI did not show evidence of infarction, this did not eliminate the diagnosis of stroke as a negative diffusion-weighted imaging (DWI) MRI sequence can be seen in up to 20% of patients with ischemic stroke.2 Absence of DWI signal abnormality is more common in patients with small subcortical strokes.2 In some instances, repeat MRI detects infarcts even when initial MRI scan is negative.</a:t>
            </a:r>
            <a:r>
              <a:rPr lang="en-US" sz="1600" b="1" spc="30" baseline="30000" dirty="0">
                <a:solidFill>
                  <a:srgbClr val="FF0000"/>
                </a:solidFill>
                <a:latin typeface="Arial Narrow"/>
                <a:cs typeface="Arial Narrow"/>
              </a:rPr>
              <a:t>2</a:t>
            </a:r>
          </a:p>
        </p:txBody>
      </p:sp>
    </p:spTree>
    <p:extLst>
      <p:ext uri="{BB962C8B-B14F-4D97-AF65-F5344CB8AC3E}">
        <p14:creationId xmlns:p14="http://schemas.microsoft.com/office/powerpoint/2010/main" val="2896381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 CONTINUED</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TWO</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0" y="1647698"/>
            <a:ext cx="9969654" cy="4863319"/>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The mechanism of stroke remained uncertain. Vessel imaging did not show significant large artery intracranial atherosclerotic disease, no </a:t>
            </a:r>
            <a:r>
              <a:rPr lang="en-US" sz="1600" b="1" spc="30" dirty="0" err="1">
                <a:solidFill>
                  <a:schemeClr val="tx1">
                    <a:lumMod val="75000"/>
                    <a:lumOff val="25000"/>
                  </a:schemeClr>
                </a:solidFill>
                <a:latin typeface="Arial Narrow"/>
                <a:cs typeface="Arial Narrow"/>
              </a:rPr>
              <a:t>cardioembolic</a:t>
            </a:r>
            <a:r>
              <a:rPr lang="en-US" sz="1600" b="1" spc="30" dirty="0">
                <a:solidFill>
                  <a:schemeClr val="tx1">
                    <a:lumMod val="75000"/>
                    <a:lumOff val="25000"/>
                  </a:schemeClr>
                </a:solidFill>
                <a:latin typeface="Arial Narrow"/>
                <a:cs typeface="Arial Narrow"/>
              </a:rPr>
              <a:t> etiology was identified on transthoracic echocardiography, and no atrial fibrillation (AF) was detected on inpatient telemetry. The patient's presentation with a pure sensory syndrome was suggestive of a clinical lacunar stroke affecting the right lateral thalamus, despite her negative diffusion imaging. Although lacunar strokes are classically attributed to intrinsic small vessel disease, up to 25% are due to other mechanisms of stroke, including cardioembolism.</a:t>
            </a:r>
            <a:r>
              <a:rPr lang="en-US" sz="1600" b="1" spc="30" baseline="30000" dirty="0">
                <a:solidFill>
                  <a:srgbClr val="FF0000"/>
                </a:solidFill>
                <a:latin typeface="Arial Narrow"/>
                <a:cs typeface="Arial Narrow"/>
              </a:rPr>
              <a:t>3</a:t>
            </a:r>
            <a:r>
              <a:rPr lang="en-US" sz="1600" b="1" spc="30" dirty="0">
                <a:solidFill>
                  <a:schemeClr val="tx1">
                    <a:lumMod val="75000"/>
                    <a:lumOff val="25000"/>
                  </a:schemeClr>
                </a:solidFill>
                <a:latin typeface="Arial Narrow"/>
                <a:cs typeface="Arial Narrow"/>
              </a:rPr>
              <a:t> Noninvasive testing in patients with cryptogenic stroke via </a:t>
            </a:r>
            <a:r>
              <a:rPr lang="en-US" sz="1600" b="1" spc="30" dirty="0" err="1">
                <a:solidFill>
                  <a:schemeClr val="tx1">
                    <a:lumMod val="75000"/>
                    <a:lumOff val="25000"/>
                  </a:schemeClr>
                </a:solidFill>
                <a:latin typeface="Arial Narrow"/>
                <a:cs typeface="Arial Narrow"/>
              </a:rPr>
              <a:t>transcranial</a:t>
            </a:r>
            <a:r>
              <a:rPr lang="en-US" sz="1600" b="1" spc="30" dirty="0">
                <a:solidFill>
                  <a:schemeClr val="tx1">
                    <a:lumMod val="75000"/>
                    <a:lumOff val="25000"/>
                  </a:schemeClr>
                </a:solidFill>
                <a:latin typeface="Arial Narrow"/>
                <a:cs typeface="Arial Narrow"/>
              </a:rPr>
              <a:t> Doppler with agitated saline may also be useful in detecting PFO.</a:t>
            </a:r>
          </a:p>
          <a:p>
            <a:pPr>
              <a:lnSpc>
                <a:spcPts val="2200"/>
              </a:lnSpc>
            </a:pPr>
            <a:endParaRPr lang="en-US" sz="1600" b="1" spc="30" dirty="0">
              <a:solidFill>
                <a:schemeClr val="tx1">
                  <a:lumMod val="75000"/>
                  <a:lumOff val="25000"/>
                </a:schemeClr>
              </a:solidFill>
              <a:latin typeface="Arial Narrow"/>
              <a:cs typeface="Arial Narrow"/>
            </a:endParaRPr>
          </a:p>
          <a:p>
            <a:pPr>
              <a:lnSpc>
                <a:spcPts val="2200"/>
              </a:lnSpc>
            </a:pPr>
            <a:r>
              <a:rPr lang="en-US" sz="1600" b="1" spc="30" dirty="0">
                <a:solidFill>
                  <a:schemeClr val="tx1">
                    <a:lumMod val="75000"/>
                    <a:lumOff val="25000"/>
                  </a:schemeClr>
                </a:solidFill>
                <a:latin typeface="Arial Narrow"/>
                <a:cs typeface="Arial Narrow"/>
              </a:rPr>
              <a:t>Cryptogenic, or unexplained, stroke comprises about 30%–40% of ischemic strokes.</a:t>
            </a:r>
            <a:r>
              <a:rPr lang="en-US" sz="1600" b="1" spc="30" baseline="30000" dirty="0">
                <a:solidFill>
                  <a:srgbClr val="FF0000"/>
                </a:solidFill>
                <a:latin typeface="Arial Narrow"/>
              </a:rPr>
              <a:t>4</a:t>
            </a:r>
            <a:r>
              <a:rPr lang="en-US" sz="1600" b="1" spc="30" dirty="0">
                <a:solidFill>
                  <a:schemeClr val="tx1">
                    <a:lumMod val="75000"/>
                    <a:lumOff val="25000"/>
                  </a:schemeClr>
                </a:solidFill>
                <a:latin typeface="Arial Narrow"/>
                <a:cs typeface="Arial Narrow"/>
              </a:rPr>
              <a:t> Potential stroke mechanisms in cryptogenic stroke include paroxysmal AF, </a:t>
            </a:r>
            <a:r>
              <a:rPr lang="en-US" sz="1600" b="1" spc="30" dirty="0" err="1">
                <a:solidFill>
                  <a:schemeClr val="tx1">
                    <a:lumMod val="75000"/>
                    <a:lumOff val="25000"/>
                  </a:schemeClr>
                </a:solidFill>
                <a:latin typeface="Arial Narrow"/>
                <a:cs typeface="Arial Narrow"/>
              </a:rPr>
              <a:t>substenotic</a:t>
            </a:r>
            <a:r>
              <a:rPr lang="en-US" sz="1600" b="1" spc="30" dirty="0">
                <a:solidFill>
                  <a:schemeClr val="tx1">
                    <a:lumMod val="75000"/>
                    <a:lumOff val="25000"/>
                  </a:schemeClr>
                </a:solidFill>
                <a:latin typeface="Arial Narrow"/>
                <a:cs typeface="Arial Narrow"/>
              </a:rPr>
              <a:t> atherosclerotic plaque, and other low-risk cardiac sources such as patent foramen </a:t>
            </a:r>
            <a:r>
              <a:rPr lang="en-US" sz="1600" b="1" spc="30" dirty="0" err="1">
                <a:solidFill>
                  <a:schemeClr val="tx1">
                    <a:lumMod val="75000"/>
                    <a:lumOff val="25000"/>
                  </a:schemeClr>
                </a:solidFill>
                <a:latin typeface="Arial Narrow"/>
                <a:cs typeface="Arial Narrow"/>
              </a:rPr>
              <a:t>ovale</a:t>
            </a:r>
            <a:r>
              <a:rPr lang="en-US" sz="1600" b="1" spc="30" dirty="0">
                <a:solidFill>
                  <a:schemeClr val="tx1">
                    <a:lumMod val="75000"/>
                    <a:lumOff val="25000"/>
                  </a:schemeClr>
                </a:solidFill>
                <a:latin typeface="Arial Narrow"/>
                <a:cs typeface="Arial Narrow"/>
              </a:rPr>
              <a:t> (PFO) and aortic arch atheroma. Paroxysmal AF is one of the most common causes identified in patients with cryptogenic stroke.</a:t>
            </a:r>
            <a:r>
              <a:rPr lang="en-US" sz="1600" b="1" spc="30" baseline="30000" dirty="0">
                <a:solidFill>
                  <a:srgbClr val="FF0000"/>
                </a:solidFill>
                <a:latin typeface="Arial Narrow"/>
                <a:cs typeface="Arial Narrow"/>
              </a:rPr>
              <a:t>4</a:t>
            </a:r>
            <a:r>
              <a:rPr lang="en-US" sz="1600" b="1" spc="30" dirty="0">
                <a:solidFill>
                  <a:schemeClr val="tx1">
                    <a:lumMod val="75000"/>
                    <a:lumOff val="25000"/>
                  </a:schemeClr>
                </a:solidFill>
                <a:latin typeface="Arial Narrow"/>
                <a:cs typeface="Arial Narrow"/>
              </a:rPr>
              <a:t> Admission ECG or 24-hour telemetry is useful in the diagnosis of persistent or paroxysmal frequent AF, with a yield up to 7% in ischemic stroke patients.</a:t>
            </a:r>
            <a:r>
              <a:rPr lang="en-US" sz="1600" b="1" spc="30" baseline="30000" dirty="0">
                <a:solidFill>
                  <a:srgbClr val="FF0000"/>
                </a:solidFill>
                <a:latin typeface="Arial Narrow"/>
              </a:rPr>
              <a:t>4</a:t>
            </a:r>
            <a:r>
              <a:rPr lang="en-US" sz="1600" b="1" spc="30" dirty="0">
                <a:solidFill>
                  <a:schemeClr val="tx1">
                    <a:lumMod val="75000"/>
                    <a:lumOff val="25000"/>
                  </a:schemeClr>
                </a:solidFill>
                <a:latin typeface="Arial Narrow"/>
                <a:cs typeface="Arial Narrow"/>
              </a:rPr>
              <a:t> These tests, however, are not very useful in detecting infrequent paroxysmal episodes of AF. Recent evidence from the 30-day cardiac Event Monitor Belt for Recording Atrial Fibrillation after a Cerebral Ischemic Event (EMBRACE) study supports the superiority of mobile continuous outpatient telemetry (MCOT) over inpatient telemetry or 24-hour </a:t>
            </a:r>
            <a:r>
              <a:rPr lang="en-US" sz="1600" b="1" spc="30" dirty="0" err="1">
                <a:solidFill>
                  <a:schemeClr val="tx1">
                    <a:lumMod val="75000"/>
                    <a:lumOff val="25000"/>
                  </a:schemeClr>
                </a:solidFill>
                <a:latin typeface="Arial Narrow"/>
                <a:cs typeface="Arial Narrow"/>
              </a:rPr>
              <a:t>Holter</a:t>
            </a:r>
            <a:r>
              <a:rPr lang="en-US" sz="1600" b="1" spc="30" dirty="0">
                <a:solidFill>
                  <a:schemeClr val="tx1">
                    <a:lumMod val="75000"/>
                    <a:lumOff val="25000"/>
                  </a:schemeClr>
                </a:solidFill>
                <a:latin typeface="Arial Narrow"/>
                <a:cs typeface="Arial Narrow"/>
              </a:rPr>
              <a:t> monitoring in detecting AF in patients with cryptogenic stroke (16.1% </a:t>
            </a:r>
            <a:r>
              <a:rPr lang="en-US" sz="1600" b="1" spc="30" dirty="0" err="1">
                <a:solidFill>
                  <a:schemeClr val="tx1">
                    <a:lumMod val="75000"/>
                    <a:lumOff val="25000"/>
                  </a:schemeClr>
                </a:solidFill>
                <a:latin typeface="Arial Narrow"/>
                <a:cs typeface="Arial Narrow"/>
              </a:rPr>
              <a:t>vs</a:t>
            </a:r>
            <a:r>
              <a:rPr lang="en-US" sz="1600" b="1" spc="30" dirty="0">
                <a:solidFill>
                  <a:schemeClr val="tx1">
                    <a:lumMod val="75000"/>
                    <a:lumOff val="25000"/>
                  </a:schemeClr>
                </a:solidFill>
                <a:latin typeface="Arial Narrow"/>
                <a:cs typeface="Arial Narrow"/>
              </a:rPr>
              <a:t> 3.2% detection).</a:t>
            </a:r>
            <a:r>
              <a:rPr lang="en-US" sz="1600" b="1" spc="30" baseline="30000" dirty="0">
                <a:solidFill>
                  <a:srgbClr val="FF0000"/>
                </a:solidFill>
                <a:latin typeface="Arial Narrow"/>
                <a:cs typeface="Arial Narrow"/>
              </a:rPr>
              <a:t>5</a:t>
            </a:r>
            <a:r>
              <a:rPr lang="en-US" sz="1600" b="1" spc="30" dirty="0">
                <a:solidFill>
                  <a:schemeClr val="tx1">
                    <a:lumMod val="75000"/>
                    <a:lumOff val="25000"/>
                  </a:schemeClr>
                </a:solidFill>
                <a:latin typeface="Arial Narrow"/>
                <a:cs typeface="Arial Narrow"/>
              </a:rPr>
              <a:t> </a:t>
            </a:r>
          </a:p>
        </p:txBody>
      </p:sp>
    </p:spTree>
    <p:extLst>
      <p:ext uri="{BB962C8B-B14F-4D97-AF65-F5344CB8AC3E}">
        <p14:creationId xmlns:p14="http://schemas.microsoft.com/office/powerpoint/2010/main" val="332871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 CONTINUED</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TWO</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0" y="1647698"/>
            <a:ext cx="9969654" cy="3170676"/>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In addition, the Cryptogenic Stroke and Underlying Atrial Fibrillation (CRYSTAL AF) study randomized patients with cryptogenic stroke and negative </a:t>
            </a:r>
            <a:r>
              <a:rPr lang="en-US" sz="1600" b="1" spc="30" dirty="0" err="1">
                <a:solidFill>
                  <a:schemeClr val="tx1">
                    <a:lumMod val="75000"/>
                    <a:lumOff val="25000"/>
                  </a:schemeClr>
                </a:solidFill>
                <a:latin typeface="Arial Narrow"/>
                <a:cs typeface="Arial Narrow"/>
              </a:rPr>
              <a:t>transesophageal</a:t>
            </a:r>
            <a:r>
              <a:rPr lang="en-US" sz="1600" b="1" spc="30" dirty="0">
                <a:solidFill>
                  <a:schemeClr val="tx1">
                    <a:lumMod val="75000"/>
                    <a:lumOff val="25000"/>
                  </a:schemeClr>
                </a:solidFill>
                <a:latin typeface="Arial Narrow"/>
                <a:cs typeface="Arial Narrow"/>
              </a:rPr>
              <a:t> echocardiography to either an implantable loop recorder or standard of care. This study showed higher detection rates of paroxysmal AF with implantable loop recorders (detection rates of 8.9% </a:t>
            </a:r>
            <a:r>
              <a:rPr lang="en-US" sz="1600" b="1" spc="30" dirty="0" err="1">
                <a:solidFill>
                  <a:schemeClr val="tx1">
                    <a:lumMod val="75000"/>
                    <a:lumOff val="25000"/>
                  </a:schemeClr>
                </a:solidFill>
                <a:latin typeface="Arial Narrow"/>
                <a:cs typeface="Arial Narrow"/>
              </a:rPr>
              <a:t>vs</a:t>
            </a:r>
            <a:r>
              <a:rPr lang="en-US" sz="1600" b="1" spc="30" dirty="0">
                <a:solidFill>
                  <a:schemeClr val="tx1">
                    <a:lumMod val="75000"/>
                    <a:lumOff val="25000"/>
                  </a:schemeClr>
                </a:solidFill>
                <a:latin typeface="Arial Narrow"/>
                <a:cs typeface="Arial Narrow"/>
              </a:rPr>
              <a:t> 1.4%).</a:t>
            </a:r>
            <a:r>
              <a:rPr lang="en-US" sz="1600" b="1" spc="30" baseline="30000" dirty="0">
                <a:solidFill>
                  <a:srgbClr val="FF0000"/>
                </a:solidFill>
                <a:latin typeface="Arial Narrow"/>
                <a:cs typeface="Arial Narrow"/>
              </a:rPr>
              <a:t>6</a:t>
            </a:r>
            <a:r>
              <a:rPr lang="en-US" sz="1600" b="1" spc="30" dirty="0">
                <a:solidFill>
                  <a:schemeClr val="tx1">
                    <a:lumMod val="75000"/>
                    <a:lumOff val="25000"/>
                  </a:schemeClr>
                </a:solidFill>
                <a:latin typeface="Arial Narrow"/>
                <a:cs typeface="Arial Narrow"/>
              </a:rPr>
              <a:t> Although outpatient cardiac monitoring is therefore more likely to detect AF than inpatient telemetry and ECG, the optimal duration and monitoring method remain unclear in the absence of trials comparing different methods and durations of outpatient monitoring. Atrial </a:t>
            </a:r>
            <a:r>
              <a:rPr lang="en-US" sz="1600" b="1" spc="30" dirty="0" err="1">
                <a:solidFill>
                  <a:schemeClr val="tx1">
                    <a:lumMod val="75000"/>
                    <a:lumOff val="25000"/>
                  </a:schemeClr>
                </a:solidFill>
                <a:latin typeface="Arial Narrow"/>
                <a:cs typeface="Arial Narrow"/>
              </a:rPr>
              <a:t>ectopy</a:t>
            </a:r>
            <a:r>
              <a:rPr lang="en-US" sz="1600" b="1" spc="30" dirty="0">
                <a:solidFill>
                  <a:schemeClr val="tx1">
                    <a:lumMod val="75000"/>
                    <a:lumOff val="25000"/>
                  </a:schemeClr>
                </a:solidFill>
                <a:latin typeface="Arial Narrow"/>
                <a:cs typeface="Arial Narrow"/>
              </a:rPr>
              <a:t> also predicts detection of AF with monitoring. In the EMBRACE study, for example, patients who had AF detected during 30 days of monitoring had significantly more atrial premature beats.</a:t>
            </a:r>
            <a:r>
              <a:rPr lang="en-US" sz="1600" b="1" spc="30" baseline="30000" dirty="0">
                <a:solidFill>
                  <a:srgbClr val="FF0000"/>
                </a:solidFill>
                <a:latin typeface="Arial Narrow"/>
                <a:cs typeface="Arial Narrow"/>
              </a:rPr>
              <a:t>7</a:t>
            </a:r>
            <a:r>
              <a:rPr lang="en-US" sz="1600" b="1" spc="30" dirty="0">
                <a:solidFill>
                  <a:schemeClr val="tx1">
                    <a:lumMod val="75000"/>
                    <a:lumOff val="25000"/>
                  </a:schemeClr>
                </a:solidFill>
                <a:latin typeface="Arial Narrow"/>
                <a:cs typeface="Arial Narrow"/>
              </a:rPr>
              <a:t> Because of the absence of confirmed subcortical stroke on MRI, and the presence of atrial </a:t>
            </a:r>
            <a:r>
              <a:rPr lang="en-US" sz="1600" b="1" spc="30" dirty="0" err="1">
                <a:solidFill>
                  <a:schemeClr val="tx1">
                    <a:lumMod val="75000"/>
                    <a:lumOff val="25000"/>
                  </a:schemeClr>
                </a:solidFill>
                <a:latin typeface="Arial Narrow"/>
                <a:cs typeface="Arial Narrow"/>
              </a:rPr>
              <a:t>ectopy</a:t>
            </a:r>
            <a:r>
              <a:rPr lang="en-US" sz="1600" b="1" spc="30" dirty="0">
                <a:solidFill>
                  <a:schemeClr val="tx1">
                    <a:lumMod val="75000"/>
                    <a:lumOff val="25000"/>
                  </a:schemeClr>
                </a:solidFill>
                <a:latin typeface="Arial Narrow"/>
                <a:cs typeface="Arial Narrow"/>
              </a:rPr>
              <a:t> on telemetry, the patient underwent further cardiac monitoring after discharge. MCOT showed a single equivocal episode of paroxysmal supraventricular tachycardia, </a:t>
            </a:r>
            <a:r>
              <a:rPr lang="en-US" sz="1600" b="1" spc="30" dirty="0" err="1">
                <a:solidFill>
                  <a:schemeClr val="tx1">
                    <a:lumMod val="75000"/>
                    <a:lumOff val="25000"/>
                  </a:schemeClr>
                </a:solidFill>
                <a:latin typeface="Arial Narrow"/>
                <a:cs typeface="Arial Narrow"/>
              </a:rPr>
              <a:t>vs</a:t>
            </a:r>
            <a:r>
              <a:rPr lang="en-US" sz="1600" b="1" spc="30" dirty="0">
                <a:solidFill>
                  <a:schemeClr val="tx1">
                    <a:lumMod val="75000"/>
                    <a:lumOff val="25000"/>
                  </a:schemeClr>
                </a:solidFill>
                <a:latin typeface="Arial Narrow"/>
                <a:cs typeface="Arial Narrow"/>
              </a:rPr>
              <a:t> AF, lasting for less than 6 seconds </a:t>
            </a:r>
            <a:r>
              <a:rPr lang="en-US" sz="1600" b="1" i="1" spc="30" dirty="0">
                <a:solidFill>
                  <a:srgbClr val="FF0000"/>
                </a:solidFill>
                <a:latin typeface="Arial Narrow"/>
                <a:cs typeface="Arial Narrow"/>
              </a:rPr>
              <a:t>(figure).</a:t>
            </a:r>
          </a:p>
        </p:txBody>
      </p:sp>
    </p:spTree>
    <p:extLst>
      <p:ext uri="{BB962C8B-B14F-4D97-AF65-F5344CB8AC3E}">
        <p14:creationId xmlns:p14="http://schemas.microsoft.com/office/powerpoint/2010/main" val="503558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1</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TWO</a:t>
            </a:r>
          </a:p>
        </p:txBody>
      </p:sp>
      <p:sp>
        <p:nvSpPr>
          <p:cNvPr id="6" name="TextBox 5"/>
          <p:cNvSpPr txBox="1"/>
          <p:nvPr/>
        </p:nvSpPr>
        <p:spPr>
          <a:xfrm>
            <a:off x="2738270" y="5828928"/>
            <a:ext cx="6738252" cy="692497"/>
          </a:xfrm>
          <a:prstGeom prst="rect">
            <a:avLst/>
          </a:prstGeom>
          <a:noFill/>
        </p:spPr>
        <p:txBody>
          <a:bodyPr wrap="square" rtlCol="0">
            <a:spAutoFit/>
          </a:bodyPr>
          <a:lstStyle/>
          <a:p>
            <a:pPr>
              <a:lnSpc>
                <a:spcPts val="2400"/>
              </a:lnSpc>
            </a:pPr>
            <a:r>
              <a:rPr lang="en-US" sz="1600" i="1" spc="30" dirty="0">
                <a:solidFill>
                  <a:schemeClr val="tx1">
                    <a:lumMod val="75000"/>
                    <a:lumOff val="25000"/>
                  </a:schemeClr>
                </a:solidFill>
                <a:latin typeface="Arial Narrow"/>
                <a:cs typeface="Arial Narrow"/>
              </a:rPr>
              <a:t>Mobile continuous outpatient telemetry shows a 6-second episode of paroxysmal atrial fibrillation </a:t>
            </a:r>
            <a:r>
              <a:rPr lang="en-US" sz="1600" i="1" spc="30" dirty="0" err="1">
                <a:solidFill>
                  <a:schemeClr val="tx1">
                    <a:lumMod val="75000"/>
                    <a:lumOff val="25000"/>
                  </a:schemeClr>
                </a:solidFill>
                <a:latin typeface="Arial Narrow"/>
                <a:cs typeface="Arial Narrow"/>
              </a:rPr>
              <a:t>vs</a:t>
            </a:r>
            <a:r>
              <a:rPr lang="en-US" sz="1600" i="1" spc="30" dirty="0">
                <a:solidFill>
                  <a:schemeClr val="tx1">
                    <a:lumMod val="75000"/>
                    <a:lumOff val="25000"/>
                  </a:schemeClr>
                </a:solidFill>
                <a:latin typeface="Arial Narrow"/>
                <a:cs typeface="Arial Narrow"/>
              </a:rPr>
              <a:t> paroxysmal supraventricular tachycardia with aberrancy</a:t>
            </a:r>
          </a:p>
        </p:txBody>
      </p:sp>
      <p:pic>
        <p:nvPicPr>
          <p:cNvPr id="5" name="Picture 4" descr="CaseStudy2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276" y="1697579"/>
            <a:ext cx="6748272" cy="4029456"/>
          </a:xfrm>
          <a:prstGeom prst="rect">
            <a:avLst/>
          </a:prstGeom>
        </p:spPr>
      </p:pic>
    </p:spTree>
    <p:extLst>
      <p:ext uri="{BB962C8B-B14F-4D97-AF65-F5344CB8AC3E}">
        <p14:creationId xmlns:p14="http://schemas.microsoft.com/office/powerpoint/2010/main" val="3447821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 CONTINUED</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TWO</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0" y="1647698"/>
            <a:ext cx="9744953" cy="3170548"/>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There was uncertainty about whether the patient had experienced paroxysmal AF (PAF) or paroxysmal supraventricular tachycardia (PSVT) with aberrancy, and the episode was very brief. Recent evidence suggests the possibility of an increased risk of stroke in patients with PSVT. In a study using administrative inpatient data, patients with PSVT had a higher risk of stroke in the absence of AF after adjusting for stroke risk factors (hazard ratio, 2.10; 95% confidence interval, 1.69–2.62).</a:t>
            </a:r>
            <a:r>
              <a:rPr lang="en-US" sz="1600" b="1" spc="30" baseline="30000" dirty="0">
                <a:solidFill>
                  <a:srgbClr val="FF0000"/>
                </a:solidFill>
                <a:latin typeface="Arial Narrow"/>
                <a:cs typeface="Arial Narrow"/>
              </a:rPr>
              <a:t>8</a:t>
            </a:r>
            <a:r>
              <a:rPr lang="en-US" sz="1600" b="1" spc="30" dirty="0">
                <a:solidFill>
                  <a:schemeClr val="tx1">
                    <a:lumMod val="75000"/>
                    <a:lumOff val="25000"/>
                  </a:schemeClr>
                </a:solidFill>
                <a:latin typeface="Arial Narrow"/>
                <a:cs typeface="Arial Narrow"/>
              </a:rPr>
              <a:t> In the absence of trials of specific antithrombotic regimens among patients with PSVT, however, there is no evidence supporting the use of anticoagulants for stroke prevention in those patients. The benefit of chronic anticoagulation in patients with AF episodes lasting less than 30 seconds is also unclear. There is evidence to suggest, however, that episodes of AF lasting ≥5 minutes are associated with a 2-fold increase in risk of stroke or death.</a:t>
            </a:r>
            <a:r>
              <a:rPr lang="en-US" sz="1600" b="1" spc="30" baseline="30000" dirty="0">
                <a:solidFill>
                  <a:srgbClr val="FF0000"/>
                </a:solidFill>
                <a:latin typeface="Arial Narrow"/>
                <a:cs typeface="Arial Narrow"/>
              </a:rPr>
              <a:t>9</a:t>
            </a:r>
            <a:r>
              <a:rPr lang="en-US" sz="1600" b="1" spc="30" dirty="0">
                <a:solidFill>
                  <a:schemeClr val="tx1">
                    <a:lumMod val="75000"/>
                    <a:lumOff val="25000"/>
                  </a:schemeClr>
                </a:solidFill>
                <a:latin typeface="Arial Narrow"/>
                <a:cs typeface="Arial Narrow"/>
              </a:rPr>
              <a:t> Given the uncertainty that the episode was AF and its brief duration, the patient was maintained on aspirin and another 3 weeks of MCOT was prescribed, during which she had clear episodes of AF. She had no contraindications to anticoagulation.</a:t>
            </a:r>
          </a:p>
        </p:txBody>
      </p:sp>
    </p:spTree>
    <p:extLst>
      <p:ext uri="{BB962C8B-B14F-4D97-AF65-F5344CB8AC3E}">
        <p14:creationId xmlns:p14="http://schemas.microsoft.com/office/powerpoint/2010/main" val="4109913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 CONTINUED</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TWO</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0" y="1647698"/>
            <a:ext cx="9744953" cy="3452676"/>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The patient was diagnosed with PAF. The risk of ischemic stroke could now be calculated using well-accepted risk stratification schemes. The congestive heart failure, hypertension, age ≥75 years, diabetes, stroke (CHADS2) and congestive heart failure, hypertension, age ≥75 years, diabetes mellitus, stroke/TIA, vascular disease, age 65–74 years, sex category (CHA2DS2-VASc) scores predict the risk of stroke in patients with AF (table). For each point of the CHADS2 score, there is an approximate 2% increase in absolute risk of stroke or systemic thromboembolism. A limitation of the CHADS2 score is that it discriminates poorly among those at the lower end of the risk spectrum. The CHA2DS2-VASc score incorporates additional risk factors, including levels of age, sex, and other atherosclerotic and vascular diseases that increase stroke risk. Those with CHA2DS2-VASc scores of 0–1 appear to be at very low risk of stroke. In large cohorts analyzed thus far, the CHA2DS2-VASc score demonstrated better predictive value than the CHADS2 score. However, the predictive value of all scores remains limited, and these scores are based on analyses of prior cohorts of patients, and current risks may be lower due to advances in treatment and increasing use of other preventive medications, such as statins.</a:t>
            </a:r>
          </a:p>
        </p:txBody>
      </p:sp>
    </p:spTree>
    <p:extLst>
      <p:ext uri="{BB962C8B-B14F-4D97-AF65-F5344CB8AC3E}">
        <p14:creationId xmlns:p14="http://schemas.microsoft.com/office/powerpoint/2010/main" val="3673925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TABLE</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TWO</a:t>
            </a:r>
          </a:p>
        </p:txBody>
      </p:sp>
      <p:pic>
        <p:nvPicPr>
          <p:cNvPr id="5" name="Picture 4" descr="CaseStudy2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7622" y="1504462"/>
            <a:ext cx="4013580" cy="5160316"/>
          </a:xfrm>
          <a:prstGeom prst="rect">
            <a:avLst/>
          </a:prstGeom>
        </p:spPr>
      </p:pic>
    </p:spTree>
    <p:extLst>
      <p:ext uri="{BB962C8B-B14F-4D97-AF65-F5344CB8AC3E}">
        <p14:creationId xmlns:p14="http://schemas.microsoft.com/office/powerpoint/2010/main" val="2357813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 CONTINUED</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TWO</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39" y="1710723"/>
            <a:ext cx="536448" cy="390144"/>
          </a:xfrm>
          <a:prstGeom prst="rect">
            <a:avLst/>
          </a:prstGeom>
        </p:spPr>
      </p:pic>
      <p:sp>
        <p:nvSpPr>
          <p:cNvPr id="7" name="TextBox 6"/>
          <p:cNvSpPr txBox="1"/>
          <p:nvPr/>
        </p:nvSpPr>
        <p:spPr>
          <a:xfrm>
            <a:off x="654387" y="1647698"/>
            <a:ext cx="11135211" cy="5170646"/>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The patient had a CHADS2 score of 4 (corresponding to annual stroke or systemic thromboembolism risk of 8.5%) and a CHA2DS2-VASc score of 7 (annual stroke or thromboembolism risk of 11.2%). Anticoagulation has been shown in randomized controlled trials to be superior to antiplatelet therapy in primary stroke prevention in patients with AF who are considered to be at high risk of stroke, i.e., those with CHADS2 score &gt;1 or CHA2DS2-VASc score &gt;1, and for secondary stroke prevention in patients with AF.</a:t>
            </a:r>
          </a:p>
          <a:p>
            <a:pPr>
              <a:lnSpc>
                <a:spcPts val="2200"/>
              </a:lnSpc>
            </a:pPr>
            <a:endParaRPr lang="en-US" sz="1600" b="1" spc="30" dirty="0">
              <a:solidFill>
                <a:schemeClr val="tx1">
                  <a:lumMod val="75000"/>
                  <a:lumOff val="25000"/>
                </a:schemeClr>
              </a:solidFill>
              <a:latin typeface="Arial Narrow"/>
              <a:cs typeface="Arial Narrow"/>
            </a:endParaRPr>
          </a:p>
          <a:p>
            <a:pPr>
              <a:lnSpc>
                <a:spcPts val="2200"/>
              </a:lnSpc>
            </a:pPr>
            <a:r>
              <a:rPr lang="en-US" sz="1600" b="1" spc="30" dirty="0">
                <a:solidFill>
                  <a:schemeClr val="tx1">
                    <a:lumMod val="75000"/>
                    <a:lumOff val="25000"/>
                  </a:schemeClr>
                </a:solidFill>
                <a:latin typeface="Arial Narrow"/>
                <a:cs typeface="Arial Narrow"/>
              </a:rPr>
              <a:t>Recent evidence suggests that non-vitamin K oral anticoagulants (NOACs) are as effective as vitamin K antagonists (VKAs) such as warfarin in the prevention of stroke and systemic embolism in patients with AF with a lower risk of intracranial hemorrhage. As compared to warfarin, </a:t>
            </a:r>
            <a:r>
              <a:rPr lang="en-US" sz="1600" b="1" spc="30" dirty="0" err="1">
                <a:solidFill>
                  <a:schemeClr val="tx1">
                    <a:lumMod val="75000"/>
                    <a:lumOff val="25000"/>
                  </a:schemeClr>
                </a:solidFill>
                <a:latin typeface="Arial Narrow"/>
                <a:cs typeface="Arial Narrow"/>
              </a:rPr>
              <a:t>dabigatran</a:t>
            </a:r>
            <a:r>
              <a:rPr lang="en-US" sz="1600" b="1" spc="30" dirty="0">
                <a:solidFill>
                  <a:schemeClr val="tx1">
                    <a:lumMod val="75000"/>
                    <a:lumOff val="25000"/>
                  </a:schemeClr>
                </a:solidFill>
                <a:latin typeface="Arial Narrow"/>
                <a:cs typeface="Arial Narrow"/>
              </a:rPr>
              <a:t> was associated with reduced risk of ischemic stroke and systemic embolism as well as intracranial hemorrhage, but with a higher rate of gastrointestinal hemorrhage.</a:t>
            </a:r>
            <a:r>
              <a:rPr lang="en-US" sz="1600" b="1" spc="30" baseline="30000" dirty="0">
                <a:solidFill>
                  <a:srgbClr val="FF0000"/>
                </a:solidFill>
                <a:latin typeface="Arial Narrow"/>
                <a:cs typeface="Arial Narrow"/>
              </a:rPr>
              <a:t>10</a:t>
            </a:r>
            <a:r>
              <a:rPr lang="en-US" sz="1600" b="1" spc="30" dirty="0">
                <a:solidFill>
                  <a:schemeClr val="tx1">
                    <a:lumMod val="75000"/>
                    <a:lumOff val="25000"/>
                  </a:schemeClr>
                </a:solidFill>
                <a:latin typeface="Arial Narrow"/>
                <a:cs typeface="Arial Narrow"/>
              </a:rPr>
              <a:t> </a:t>
            </a:r>
            <a:r>
              <a:rPr lang="en-US" sz="1600" b="1" spc="30" dirty="0" err="1">
                <a:solidFill>
                  <a:schemeClr val="tx1">
                    <a:lumMod val="75000"/>
                    <a:lumOff val="25000"/>
                  </a:schemeClr>
                </a:solidFill>
                <a:latin typeface="Arial Narrow"/>
                <a:cs typeface="Arial Narrow"/>
              </a:rPr>
              <a:t>Apixaban</a:t>
            </a:r>
            <a:r>
              <a:rPr lang="en-US" sz="1600" b="1" spc="30" dirty="0">
                <a:solidFill>
                  <a:schemeClr val="tx1">
                    <a:lumMod val="75000"/>
                    <a:lumOff val="25000"/>
                  </a:schemeClr>
                </a:solidFill>
                <a:latin typeface="Arial Narrow"/>
                <a:cs typeface="Arial Narrow"/>
              </a:rPr>
              <a:t> was similarly superior to warfarin in the prevention of stroke and systemic embolism with a lower risk of intracranial hemorrhage. </a:t>
            </a:r>
            <a:r>
              <a:rPr lang="en-US" sz="1600" b="1" spc="30" dirty="0" err="1">
                <a:solidFill>
                  <a:schemeClr val="tx1">
                    <a:lumMod val="75000"/>
                    <a:lumOff val="25000"/>
                  </a:schemeClr>
                </a:solidFill>
                <a:latin typeface="Arial Narrow"/>
                <a:cs typeface="Arial Narrow"/>
              </a:rPr>
              <a:t>Rivaroxaban</a:t>
            </a:r>
            <a:r>
              <a:rPr lang="en-US" sz="1600" b="1" spc="30" dirty="0">
                <a:solidFill>
                  <a:schemeClr val="tx1">
                    <a:lumMod val="75000"/>
                    <a:lumOff val="25000"/>
                  </a:schemeClr>
                </a:solidFill>
                <a:latin typeface="Arial Narrow"/>
                <a:cs typeface="Arial Narrow"/>
              </a:rPr>
              <a:t> had a similar efficacy in the prevention of stroke and systemic embolism but lower risk of intracranial hemorrhage when compared to warfarin.</a:t>
            </a:r>
            <a:r>
              <a:rPr lang="en-US" sz="1600" b="1" spc="30" baseline="30000" dirty="0">
                <a:solidFill>
                  <a:srgbClr val="FF0000"/>
                </a:solidFill>
                <a:latin typeface="Arial Narrow"/>
                <a:cs typeface="Arial Narrow"/>
              </a:rPr>
              <a:t>10</a:t>
            </a:r>
            <a:r>
              <a:rPr lang="en-US" sz="1600" b="1" spc="30" dirty="0">
                <a:solidFill>
                  <a:schemeClr val="tx1">
                    <a:lumMod val="75000"/>
                    <a:lumOff val="25000"/>
                  </a:schemeClr>
                </a:solidFill>
                <a:latin typeface="Arial Narrow"/>
                <a:cs typeface="Arial Narrow"/>
              </a:rPr>
              <a:t> </a:t>
            </a:r>
            <a:r>
              <a:rPr lang="en-US" sz="1600" b="1" spc="30" dirty="0" err="1">
                <a:solidFill>
                  <a:schemeClr val="tx1">
                    <a:lumMod val="75000"/>
                    <a:lumOff val="25000"/>
                  </a:schemeClr>
                </a:solidFill>
                <a:latin typeface="Arial Narrow"/>
                <a:cs typeface="Arial Narrow"/>
              </a:rPr>
              <a:t>Dabigatran</a:t>
            </a:r>
            <a:r>
              <a:rPr lang="en-US" sz="1600" b="1" spc="30" dirty="0">
                <a:solidFill>
                  <a:schemeClr val="tx1">
                    <a:lumMod val="75000"/>
                    <a:lumOff val="25000"/>
                  </a:schemeClr>
                </a:solidFill>
                <a:latin typeface="Arial Narrow"/>
                <a:cs typeface="Arial Narrow"/>
              </a:rPr>
              <a:t> is the only NOAC thus far associated with reduced risk of ischemic stroke as compared to warfarin, whereas only </a:t>
            </a:r>
            <a:r>
              <a:rPr lang="en-US" sz="1600" b="1" spc="30" dirty="0" err="1">
                <a:solidFill>
                  <a:schemeClr val="tx1">
                    <a:lumMod val="75000"/>
                    <a:lumOff val="25000"/>
                  </a:schemeClr>
                </a:solidFill>
                <a:latin typeface="Arial Narrow"/>
                <a:cs typeface="Arial Narrow"/>
              </a:rPr>
              <a:t>apixaban</a:t>
            </a:r>
            <a:r>
              <a:rPr lang="en-US" sz="1600" b="1" spc="30" dirty="0">
                <a:solidFill>
                  <a:schemeClr val="tx1">
                    <a:lumMod val="75000"/>
                    <a:lumOff val="25000"/>
                  </a:schemeClr>
                </a:solidFill>
                <a:latin typeface="Arial Narrow"/>
                <a:cs typeface="Arial Narrow"/>
              </a:rPr>
              <a:t> was superior to warfarin in reducing major bleeding risks.</a:t>
            </a:r>
            <a:r>
              <a:rPr lang="en-US" sz="1600" b="1" spc="30" baseline="30000" dirty="0">
                <a:solidFill>
                  <a:srgbClr val="FF0000"/>
                </a:solidFill>
                <a:latin typeface="Arial Narrow"/>
                <a:cs typeface="Arial Narrow"/>
              </a:rPr>
              <a:t>10</a:t>
            </a:r>
            <a:r>
              <a:rPr lang="en-US" sz="1600" b="1" spc="30" dirty="0">
                <a:solidFill>
                  <a:schemeClr val="tx1">
                    <a:lumMod val="75000"/>
                    <a:lumOff val="25000"/>
                  </a:schemeClr>
                </a:solidFill>
                <a:latin typeface="Arial Narrow"/>
                <a:cs typeface="Arial Narrow"/>
              </a:rPr>
              <a:t> Furthermore, in patients with AF deemed unsuitable for warfarin, the </a:t>
            </a:r>
            <a:r>
              <a:rPr lang="en-US" sz="1600" b="1" spc="30" dirty="0" err="1">
                <a:solidFill>
                  <a:schemeClr val="tx1">
                    <a:lumMod val="75000"/>
                    <a:lumOff val="25000"/>
                  </a:schemeClr>
                </a:solidFill>
                <a:latin typeface="Arial Narrow"/>
                <a:cs typeface="Arial Narrow"/>
              </a:rPr>
              <a:t>Apixaban</a:t>
            </a:r>
            <a:r>
              <a:rPr lang="en-US" sz="1600" b="1" spc="30" dirty="0">
                <a:solidFill>
                  <a:schemeClr val="tx1">
                    <a:lumMod val="75000"/>
                    <a:lumOff val="25000"/>
                  </a:schemeClr>
                </a:solidFill>
                <a:latin typeface="Arial Narrow"/>
                <a:cs typeface="Arial Narrow"/>
              </a:rPr>
              <a:t> </a:t>
            </a:r>
            <a:r>
              <a:rPr lang="en-US" sz="1600" b="1" spc="30" dirty="0" err="1">
                <a:solidFill>
                  <a:schemeClr val="tx1">
                    <a:lumMod val="75000"/>
                    <a:lumOff val="25000"/>
                  </a:schemeClr>
                </a:solidFill>
                <a:latin typeface="Arial Narrow"/>
                <a:cs typeface="Arial Narrow"/>
              </a:rPr>
              <a:t>vs</a:t>
            </a:r>
            <a:r>
              <a:rPr lang="en-US" sz="1600" b="1" spc="30" dirty="0">
                <a:solidFill>
                  <a:schemeClr val="tx1">
                    <a:lumMod val="75000"/>
                    <a:lumOff val="25000"/>
                  </a:schemeClr>
                </a:solidFill>
                <a:latin typeface="Arial Narrow"/>
                <a:cs typeface="Arial Narrow"/>
              </a:rPr>
              <a:t> Acetylsalicylic Acid to Prevent Strokes (AVERROES) trial showed that </a:t>
            </a:r>
            <a:r>
              <a:rPr lang="en-US" sz="1600" b="1" spc="30" dirty="0" err="1">
                <a:solidFill>
                  <a:schemeClr val="tx1">
                    <a:lumMod val="75000"/>
                    <a:lumOff val="25000"/>
                  </a:schemeClr>
                </a:solidFill>
                <a:latin typeface="Arial Narrow"/>
                <a:cs typeface="Arial Narrow"/>
              </a:rPr>
              <a:t>apixaban</a:t>
            </a:r>
            <a:r>
              <a:rPr lang="en-US" sz="1600" b="1" spc="30" dirty="0">
                <a:solidFill>
                  <a:schemeClr val="tx1">
                    <a:lumMod val="75000"/>
                    <a:lumOff val="25000"/>
                  </a:schemeClr>
                </a:solidFill>
                <a:latin typeface="Arial Narrow"/>
                <a:cs typeface="Arial Narrow"/>
              </a:rPr>
              <a:t> was superior to aspirin in reducing risk of stroke and embolic events (hazard ratio, 0.45; 95% confidence interval, 0.32–0.62) with similar risk of major bleeding events and intracranial hemorrhage.</a:t>
            </a:r>
            <a:r>
              <a:rPr lang="en-US" sz="1600" b="1" spc="30" baseline="30000" dirty="0">
                <a:solidFill>
                  <a:srgbClr val="FF0000"/>
                </a:solidFill>
                <a:latin typeface="Arial Narrow"/>
                <a:cs typeface="Arial Narrow"/>
              </a:rPr>
              <a:t>11</a:t>
            </a:r>
            <a:r>
              <a:rPr lang="en-US" sz="1600" b="1" spc="30" dirty="0">
                <a:solidFill>
                  <a:schemeClr val="tx1">
                    <a:lumMod val="75000"/>
                    <a:lumOff val="25000"/>
                  </a:schemeClr>
                </a:solidFill>
                <a:latin typeface="Arial Narrow"/>
                <a:cs typeface="Arial Narrow"/>
              </a:rPr>
              <a:t> Taking the available evidence together, in our patient, </a:t>
            </a:r>
            <a:r>
              <a:rPr lang="en-US" sz="1600" b="1" spc="30" dirty="0" err="1">
                <a:solidFill>
                  <a:schemeClr val="tx1">
                    <a:lumMod val="75000"/>
                    <a:lumOff val="25000"/>
                  </a:schemeClr>
                </a:solidFill>
                <a:latin typeface="Arial Narrow"/>
                <a:cs typeface="Arial Narrow"/>
              </a:rPr>
              <a:t>apixaban</a:t>
            </a:r>
            <a:r>
              <a:rPr lang="en-US" sz="1600" b="1" spc="30" dirty="0">
                <a:solidFill>
                  <a:schemeClr val="tx1">
                    <a:lumMod val="75000"/>
                    <a:lumOff val="25000"/>
                  </a:schemeClr>
                </a:solidFill>
                <a:latin typeface="Arial Narrow"/>
                <a:cs typeface="Arial Narrow"/>
              </a:rPr>
              <a:t> was chosen for its reduced risk of stroke and its lower risk of hemorrhagic complications than warfarin. Aspirin was stopped given the increased risk of bleeding when aspirin is used with anticoagulation.</a:t>
            </a:r>
          </a:p>
        </p:txBody>
      </p:sp>
    </p:spTree>
    <p:extLst>
      <p:ext uri="{BB962C8B-B14F-4D97-AF65-F5344CB8AC3E}">
        <p14:creationId xmlns:p14="http://schemas.microsoft.com/office/powerpoint/2010/main" val="2627358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REFERENCES</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TWO</a:t>
            </a:r>
          </a:p>
        </p:txBody>
      </p:sp>
      <p:sp>
        <p:nvSpPr>
          <p:cNvPr id="6" name="TextBox 5"/>
          <p:cNvSpPr txBox="1"/>
          <p:nvPr/>
        </p:nvSpPr>
        <p:spPr>
          <a:xfrm>
            <a:off x="967192" y="1520698"/>
            <a:ext cx="10521884" cy="5062924"/>
          </a:xfrm>
          <a:prstGeom prst="rect">
            <a:avLst/>
          </a:prstGeom>
          <a:noFill/>
        </p:spPr>
        <p:txBody>
          <a:bodyPr wrap="square" rtlCol="0">
            <a:spAutoFit/>
          </a:bodyPr>
          <a:lstStyle/>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 Easton JD, Saver JL, Albers GW, et al. Definition and evaluation of transient ischemic attack: a scientific statement for healthcare professionals from the American Heart Association/American Stroke Association Stroke Council; Council on Cardiovascular Surgery and Anesthesia; Council on Cardiovascular Radiology and Intervention; Council on Cardiovascular Nursing; and the Interdisciplinary Council on Peripheral Vascular Disease: the American Academy Of Neurology affirms the value of this statement as an educational tool for neurologists. Stroke 2009;40:2276–2293.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Sylaja</a:t>
            </a:r>
            <a:r>
              <a:rPr lang="en-US" sz="1200" i="1" spc="30" dirty="0">
                <a:solidFill>
                  <a:schemeClr val="tx1">
                    <a:lumMod val="75000"/>
                    <a:lumOff val="25000"/>
                  </a:schemeClr>
                </a:solidFill>
                <a:latin typeface="Arial Narrow"/>
                <a:cs typeface="Arial Narrow"/>
              </a:rPr>
              <a:t> PN, Coutts SB, </a:t>
            </a:r>
            <a:r>
              <a:rPr lang="en-US" sz="1200" i="1" spc="30" dirty="0" err="1">
                <a:solidFill>
                  <a:schemeClr val="tx1">
                    <a:lumMod val="75000"/>
                    <a:lumOff val="25000"/>
                  </a:schemeClr>
                </a:solidFill>
                <a:latin typeface="Arial Narrow"/>
                <a:cs typeface="Arial Narrow"/>
              </a:rPr>
              <a:t>Krol</a:t>
            </a:r>
            <a:r>
              <a:rPr lang="en-US" sz="1200" i="1" spc="30" dirty="0">
                <a:solidFill>
                  <a:schemeClr val="tx1">
                    <a:lumMod val="75000"/>
                    <a:lumOff val="25000"/>
                  </a:schemeClr>
                </a:solidFill>
                <a:latin typeface="Arial Narrow"/>
                <a:cs typeface="Arial Narrow"/>
              </a:rPr>
              <a:t> A, Hill MD, </a:t>
            </a:r>
            <a:r>
              <a:rPr lang="en-US" sz="1200" i="1" spc="30" dirty="0" err="1">
                <a:solidFill>
                  <a:schemeClr val="tx1">
                    <a:lumMod val="75000"/>
                    <a:lumOff val="25000"/>
                  </a:schemeClr>
                </a:solidFill>
                <a:latin typeface="Arial Narrow"/>
                <a:cs typeface="Arial Narrow"/>
              </a:rPr>
              <a:t>Demchuk</a:t>
            </a:r>
            <a:r>
              <a:rPr lang="en-US" sz="1200" i="1" spc="30" dirty="0">
                <a:solidFill>
                  <a:schemeClr val="tx1">
                    <a:lumMod val="75000"/>
                    <a:lumOff val="25000"/>
                  </a:schemeClr>
                </a:solidFill>
                <a:latin typeface="Arial Narrow"/>
                <a:cs typeface="Arial Narrow"/>
              </a:rPr>
              <a:t> AM. When to expect negative diffusion-weighted images in stroke and transient ischemic attack. Stroke 2008;39:1898–1900.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Gan</a:t>
            </a:r>
            <a:r>
              <a:rPr lang="en-US" sz="1200" i="1" spc="30" dirty="0">
                <a:solidFill>
                  <a:schemeClr val="tx1">
                    <a:lumMod val="75000"/>
                    <a:lumOff val="25000"/>
                  </a:schemeClr>
                </a:solidFill>
                <a:latin typeface="Arial Narrow"/>
                <a:cs typeface="Arial Narrow"/>
              </a:rPr>
              <a:t> R, Sacco RL, </a:t>
            </a:r>
            <a:r>
              <a:rPr lang="en-US" sz="1200" i="1" spc="30" dirty="0" err="1">
                <a:solidFill>
                  <a:schemeClr val="tx1">
                    <a:lumMod val="75000"/>
                    <a:lumOff val="25000"/>
                  </a:schemeClr>
                </a:solidFill>
                <a:latin typeface="Arial Narrow"/>
                <a:cs typeface="Arial Narrow"/>
              </a:rPr>
              <a:t>Kargman</a:t>
            </a:r>
            <a:r>
              <a:rPr lang="en-US" sz="1200" i="1" spc="30" dirty="0">
                <a:solidFill>
                  <a:schemeClr val="tx1">
                    <a:lumMod val="75000"/>
                    <a:lumOff val="25000"/>
                  </a:schemeClr>
                </a:solidFill>
                <a:latin typeface="Arial Narrow"/>
                <a:cs typeface="Arial Narrow"/>
              </a:rPr>
              <a:t> DE, Roberts JK, </a:t>
            </a:r>
            <a:r>
              <a:rPr lang="en-US" sz="1200" i="1" spc="30" dirty="0" err="1">
                <a:solidFill>
                  <a:schemeClr val="tx1">
                    <a:lumMod val="75000"/>
                    <a:lumOff val="25000"/>
                  </a:schemeClr>
                </a:solidFill>
                <a:latin typeface="Arial Narrow"/>
                <a:cs typeface="Arial Narrow"/>
              </a:rPr>
              <a:t>Boden-Albala</a:t>
            </a:r>
            <a:r>
              <a:rPr lang="en-US" sz="1200" i="1" spc="30" dirty="0">
                <a:solidFill>
                  <a:schemeClr val="tx1">
                    <a:lumMod val="75000"/>
                    <a:lumOff val="25000"/>
                  </a:schemeClr>
                </a:solidFill>
                <a:latin typeface="Arial Narrow"/>
                <a:cs typeface="Arial Narrow"/>
              </a:rPr>
              <a:t> B, </a:t>
            </a:r>
            <a:r>
              <a:rPr lang="en-US" sz="1200" i="1" spc="30" dirty="0" err="1">
                <a:solidFill>
                  <a:schemeClr val="tx1">
                    <a:lumMod val="75000"/>
                    <a:lumOff val="25000"/>
                  </a:schemeClr>
                </a:solidFill>
                <a:latin typeface="Arial Narrow"/>
                <a:cs typeface="Arial Narrow"/>
              </a:rPr>
              <a:t>Gu</a:t>
            </a:r>
            <a:r>
              <a:rPr lang="en-US" sz="1200" i="1" spc="30" dirty="0">
                <a:solidFill>
                  <a:schemeClr val="tx1">
                    <a:lumMod val="75000"/>
                    <a:lumOff val="25000"/>
                  </a:schemeClr>
                </a:solidFill>
                <a:latin typeface="Arial Narrow"/>
                <a:cs typeface="Arial Narrow"/>
              </a:rPr>
              <a:t> Q. Testing the validity of the lacunar hypothesis: the northern Manhattan Stroke Study experience. Neurology 1997;48:1204–1211.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Yaghi</a:t>
            </a:r>
            <a:r>
              <a:rPr lang="en-US" sz="1200" i="1" spc="30" dirty="0">
                <a:solidFill>
                  <a:schemeClr val="tx1">
                    <a:lumMod val="75000"/>
                    <a:lumOff val="25000"/>
                  </a:schemeClr>
                </a:solidFill>
                <a:latin typeface="Arial Narrow"/>
                <a:cs typeface="Arial Narrow"/>
              </a:rPr>
              <a:t> S, </a:t>
            </a:r>
            <a:r>
              <a:rPr lang="en-US" sz="1200" i="1" spc="30" dirty="0" err="1">
                <a:solidFill>
                  <a:schemeClr val="tx1">
                    <a:lumMod val="75000"/>
                    <a:lumOff val="25000"/>
                  </a:schemeClr>
                </a:solidFill>
                <a:latin typeface="Arial Narrow"/>
                <a:cs typeface="Arial Narrow"/>
              </a:rPr>
              <a:t>Elkind</a:t>
            </a:r>
            <a:r>
              <a:rPr lang="en-US" sz="1200" i="1" spc="30" dirty="0">
                <a:solidFill>
                  <a:schemeClr val="tx1">
                    <a:lumMod val="75000"/>
                    <a:lumOff val="25000"/>
                  </a:schemeClr>
                </a:solidFill>
                <a:latin typeface="Arial Narrow"/>
                <a:cs typeface="Arial Narrow"/>
              </a:rPr>
              <a:t> MS. Cryptogenic stroke: a diagnostic challenge. </a:t>
            </a:r>
            <a:r>
              <a:rPr lang="en-US" sz="1200" i="1" spc="30" dirty="0" err="1">
                <a:solidFill>
                  <a:schemeClr val="tx1">
                    <a:lumMod val="75000"/>
                    <a:lumOff val="25000"/>
                  </a:schemeClr>
                </a:solidFill>
                <a:latin typeface="Arial Narrow"/>
                <a:cs typeface="Arial Narrow"/>
              </a:rPr>
              <a:t>Neurol</a:t>
            </a:r>
            <a:r>
              <a:rPr lang="en-US" sz="1200" i="1" spc="30" dirty="0">
                <a:solidFill>
                  <a:schemeClr val="tx1">
                    <a:lumMod val="75000"/>
                    <a:lumOff val="25000"/>
                  </a:schemeClr>
                </a:solidFill>
                <a:latin typeface="Arial Narrow"/>
                <a:cs typeface="Arial Narrow"/>
              </a:rPr>
              <a:t> </a:t>
            </a:r>
            <a:r>
              <a:rPr lang="en-US" sz="1200" i="1" spc="30" dirty="0" err="1">
                <a:solidFill>
                  <a:schemeClr val="tx1">
                    <a:lumMod val="75000"/>
                    <a:lumOff val="25000"/>
                  </a:schemeClr>
                </a:solidFill>
                <a:latin typeface="Arial Narrow"/>
                <a:cs typeface="Arial Narrow"/>
              </a:rPr>
              <a:t>Clin</a:t>
            </a:r>
            <a:r>
              <a:rPr lang="en-US" sz="1200" i="1" spc="30" dirty="0">
                <a:solidFill>
                  <a:schemeClr val="tx1">
                    <a:lumMod val="75000"/>
                    <a:lumOff val="25000"/>
                  </a:schemeClr>
                </a:solidFill>
                <a:latin typeface="Arial Narrow"/>
                <a:cs typeface="Arial Narrow"/>
              </a:rPr>
              <a:t> </a:t>
            </a:r>
            <a:r>
              <a:rPr lang="en-US" sz="1200" i="1" spc="30" dirty="0" err="1">
                <a:solidFill>
                  <a:schemeClr val="tx1">
                    <a:lumMod val="75000"/>
                    <a:lumOff val="25000"/>
                  </a:schemeClr>
                </a:solidFill>
                <a:latin typeface="Arial Narrow"/>
                <a:cs typeface="Arial Narrow"/>
              </a:rPr>
              <a:t>Pract</a:t>
            </a:r>
            <a:r>
              <a:rPr lang="en-US" sz="1200" i="1" spc="30" dirty="0">
                <a:solidFill>
                  <a:schemeClr val="tx1">
                    <a:lumMod val="75000"/>
                    <a:lumOff val="25000"/>
                  </a:schemeClr>
                </a:solidFill>
                <a:latin typeface="Arial Narrow"/>
                <a:cs typeface="Arial Narrow"/>
              </a:rPr>
              <a:t> 2014;4:386–393. </a:t>
            </a:r>
            <a:r>
              <a:rPr lang="en-US" sz="1200" i="1" spc="30" dirty="0">
                <a:solidFill>
                  <a:srgbClr val="FF0000"/>
                </a:solidFill>
                <a:latin typeface="Arial Narrow"/>
                <a:cs typeface="Arial Narrow"/>
              </a:rPr>
              <a:t>[PMC free article] [PubMed]</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Gladstone DJ, Spring M, Dorian P, et al. Atrial fibrillation in patients with cryptogenic stroke. N </a:t>
            </a:r>
            <a:r>
              <a:rPr lang="en-US" sz="1200" i="1" spc="30" dirty="0" err="1">
                <a:solidFill>
                  <a:schemeClr val="tx1">
                    <a:lumMod val="75000"/>
                    <a:lumOff val="25000"/>
                  </a:schemeClr>
                </a:solidFill>
                <a:latin typeface="Arial Narrow"/>
                <a:cs typeface="Arial Narrow"/>
              </a:rPr>
              <a:t>Engl</a:t>
            </a:r>
            <a:r>
              <a:rPr lang="en-US" sz="1200" i="1" spc="30" dirty="0">
                <a:solidFill>
                  <a:schemeClr val="tx1">
                    <a:lumMod val="75000"/>
                    <a:lumOff val="25000"/>
                  </a:schemeClr>
                </a:solidFill>
                <a:latin typeface="Arial Narrow"/>
                <a:cs typeface="Arial Narrow"/>
              </a:rPr>
              <a:t> J Med 2014;370:2467–2477.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Sanna</a:t>
            </a:r>
            <a:r>
              <a:rPr lang="en-US" sz="1200" i="1" spc="30" dirty="0">
                <a:solidFill>
                  <a:schemeClr val="tx1">
                    <a:lumMod val="75000"/>
                    <a:lumOff val="25000"/>
                  </a:schemeClr>
                </a:solidFill>
                <a:latin typeface="Arial Narrow"/>
                <a:cs typeface="Arial Narrow"/>
              </a:rPr>
              <a:t> T, </a:t>
            </a:r>
            <a:r>
              <a:rPr lang="en-US" sz="1200" i="1" spc="30" dirty="0" err="1">
                <a:solidFill>
                  <a:schemeClr val="tx1">
                    <a:lumMod val="75000"/>
                    <a:lumOff val="25000"/>
                  </a:schemeClr>
                </a:solidFill>
                <a:latin typeface="Arial Narrow"/>
                <a:cs typeface="Arial Narrow"/>
              </a:rPr>
              <a:t>Diener</a:t>
            </a:r>
            <a:r>
              <a:rPr lang="en-US" sz="1200" i="1" spc="30" dirty="0">
                <a:solidFill>
                  <a:schemeClr val="tx1">
                    <a:lumMod val="75000"/>
                    <a:lumOff val="25000"/>
                  </a:schemeClr>
                </a:solidFill>
                <a:latin typeface="Arial Narrow"/>
                <a:cs typeface="Arial Narrow"/>
              </a:rPr>
              <a:t> HC, </a:t>
            </a:r>
            <a:r>
              <a:rPr lang="en-US" sz="1200" i="1" spc="30" dirty="0" err="1">
                <a:solidFill>
                  <a:schemeClr val="tx1">
                    <a:lumMod val="75000"/>
                    <a:lumOff val="25000"/>
                  </a:schemeClr>
                </a:solidFill>
                <a:latin typeface="Arial Narrow"/>
                <a:cs typeface="Arial Narrow"/>
              </a:rPr>
              <a:t>Passman</a:t>
            </a:r>
            <a:r>
              <a:rPr lang="en-US" sz="1200" i="1" spc="30" dirty="0">
                <a:solidFill>
                  <a:schemeClr val="tx1">
                    <a:lumMod val="75000"/>
                    <a:lumOff val="25000"/>
                  </a:schemeClr>
                </a:solidFill>
                <a:latin typeface="Arial Narrow"/>
                <a:cs typeface="Arial Narrow"/>
              </a:rPr>
              <a:t> RS, et al. Cryptogenic stroke and underlying atrial fibrillation. N </a:t>
            </a:r>
            <a:r>
              <a:rPr lang="en-US" sz="1200" i="1" spc="30" dirty="0" err="1">
                <a:solidFill>
                  <a:schemeClr val="tx1">
                    <a:lumMod val="75000"/>
                    <a:lumOff val="25000"/>
                  </a:schemeClr>
                </a:solidFill>
                <a:latin typeface="Arial Narrow"/>
                <a:cs typeface="Arial Narrow"/>
              </a:rPr>
              <a:t>Engl</a:t>
            </a:r>
            <a:r>
              <a:rPr lang="en-US" sz="1200" i="1" spc="30" dirty="0">
                <a:solidFill>
                  <a:schemeClr val="tx1">
                    <a:lumMod val="75000"/>
                    <a:lumOff val="25000"/>
                  </a:schemeClr>
                </a:solidFill>
                <a:latin typeface="Arial Narrow"/>
                <a:cs typeface="Arial Narrow"/>
              </a:rPr>
              <a:t> J Med 2014;370:2478–2486.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Gladstone DJ, Dorian P, Spring M, et al. Atrial premature beats predict atrial fibrillation in cryptogenic stroke: results from the embrace trial. Stroke 2015.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Kamel</a:t>
            </a:r>
            <a:r>
              <a:rPr lang="en-US" sz="1200" i="1" spc="30" dirty="0">
                <a:solidFill>
                  <a:schemeClr val="tx1">
                    <a:lumMod val="75000"/>
                    <a:lumOff val="25000"/>
                  </a:schemeClr>
                </a:solidFill>
                <a:latin typeface="Arial Narrow"/>
                <a:cs typeface="Arial Narrow"/>
              </a:rPr>
              <a:t> H, </a:t>
            </a:r>
            <a:r>
              <a:rPr lang="en-US" sz="1200" i="1" spc="30" dirty="0" err="1">
                <a:solidFill>
                  <a:schemeClr val="tx1">
                    <a:lumMod val="75000"/>
                    <a:lumOff val="25000"/>
                  </a:schemeClr>
                </a:solidFill>
                <a:latin typeface="Arial Narrow"/>
                <a:cs typeface="Arial Narrow"/>
              </a:rPr>
              <a:t>Elkind</a:t>
            </a:r>
            <a:r>
              <a:rPr lang="en-US" sz="1200" i="1" spc="30" dirty="0">
                <a:solidFill>
                  <a:schemeClr val="tx1">
                    <a:lumMod val="75000"/>
                    <a:lumOff val="25000"/>
                  </a:schemeClr>
                </a:solidFill>
                <a:latin typeface="Arial Narrow"/>
                <a:cs typeface="Arial Narrow"/>
              </a:rPr>
              <a:t> MS, </a:t>
            </a:r>
            <a:r>
              <a:rPr lang="en-US" sz="1200" i="1" spc="30" dirty="0" err="1">
                <a:solidFill>
                  <a:schemeClr val="tx1">
                    <a:lumMod val="75000"/>
                    <a:lumOff val="25000"/>
                  </a:schemeClr>
                </a:solidFill>
                <a:latin typeface="Arial Narrow"/>
                <a:cs typeface="Arial Narrow"/>
              </a:rPr>
              <a:t>Bhave</a:t>
            </a:r>
            <a:r>
              <a:rPr lang="en-US" sz="1200" i="1" spc="30" dirty="0">
                <a:solidFill>
                  <a:schemeClr val="tx1">
                    <a:lumMod val="75000"/>
                    <a:lumOff val="25000"/>
                  </a:schemeClr>
                </a:solidFill>
                <a:latin typeface="Arial Narrow"/>
                <a:cs typeface="Arial Narrow"/>
              </a:rPr>
              <a:t> PD, et al. Paroxysmal supraventricular tachycardia and the risk of ischemic stroke. Stroke 2013;44:1550–1554. </a:t>
            </a:r>
            <a:r>
              <a:rPr lang="en-US" sz="1200" i="1" spc="30" dirty="0">
                <a:solidFill>
                  <a:srgbClr val="FF0000"/>
                </a:solidFill>
                <a:latin typeface="Arial Narrow"/>
                <a:cs typeface="Arial Narrow"/>
              </a:rPr>
              <a:t>[PMC free article] [PubMed]</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Ziegler PD, </a:t>
            </a:r>
            <a:r>
              <a:rPr lang="en-US" sz="1200" i="1" spc="30" dirty="0" err="1">
                <a:solidFill>
                  <a:schemeClr val="tx1">
                    <a:lumMod val="75000"/>
                    <a:lumOff val="25000"/>
                  </a:schemeClr>
                </a:solidFill>
                <a:latin typeface="Arial Narrow"/>
                <a:cs typeface="Arial Narrow"/>
              </a:rPr>
              <a:t>Glotzer</a:t>
            </a:r>
            <a:r>
              <a:rPr lang="en-US" sz="1200" i="1" spc="30" dirty="0">
                <a:solidFill>
                  <a:schemeClr val="tx1">
                    <a:lumMod val="75000"/>
                    <a:lumOff val="25000"/>
                  </a:schemeClr>
                </a:solidFill>
                <a:latin typeface="Arial Narrow"/>
                <a:cs typeface="Arial Narrow"/>
              </a:rPr>
              <a:t> TV, </a:t>
            </a:r>
            <a:r>
              <a:rPr lang="en-US" sz="1200" i="1" spc="30" dirty="0" err="1">
                <a:solidFill>
                  <a:schemeClr val="tx1">
                    <a:lumMod val="75000"/>
                    <a:lumOff val="25000"/>
                  </a:schemeClr>
                </a:solidFill>
                <a:latin typeface="Arial Narrow"/>
                <a:cs typeface="Arial Narrow"/>
              </a:rPr>
              <a:t>Daoud</a:t>
            </a:r>
            <a:r>
              <a:rPr lang="en-US" sz="1200" i="1" spc="30" dirty="0">
                <a:solidFill>
                  <a:schemeClr val="tx1">
                    <a:lumMod val="75000"/>
                    <a:lumOff val="25000"/>
                  </a:schemeClr>
                </a:solidFill>
                <a:latin typeface="Arial Narrow"/>
                <a:cs typeface="Arial Narrow"/>
              </a:rPr>
              <a:t> EG, et al. Detection of previously undiagnosed atrial fibrillation in patients with stroke risk factors and usefulness of continuous monitoring in primary stroke prevention. Am J </a:t>
            </a:r>
            <a:r>
              <a:rPr lang="en-US" sz="1200" i="1" spc="30" dirty="0" err="1">
                <a:solidFill>
                  <a:schemeClr val="tx1">
                    <a:lumMod val="75000"/>
                    <a:lumOff val="25000"/>
                  </a:schemeClr>
                </a:solidFill>
                <a:latin typeface="Arial Narrow"/>
                <a:cs typeface="Arial Narrow"/>
              </a:rPr>
              <a:t>Cardiol</a:t>
            </a:r>
            <a:r>
              <a:rPr lang="en-US" sz="1200" i="1" spc="30" dirty="0">
                <a:solidFill>
                  <a:schemeClr val="tx1">
                    <a:lumMod val="75000"/>
                    <a:lumOff val="25000"/>
                  </a:schemeClr>
                </a:solidFill>
                <a:latin typeface="Arial Narrow"/>
                <a:cs typeface="Arial Narrow"/>
              </a:rPr>
              <a:t> 2012;110:1309–1314.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Gomez-</a:t>
            </a:r>
            <a:r>
              <a:rPr lang="en-US" sz="1200" i="1" spc="30" dirty="0" err="1">
                <a:solidFill>
                  <a:schemeClr val="tx1">
                    <a:lumMod val="75000"/>
                    <a:lumOff val="25000"/>
                  </a:schemeClr>
                </a:solidFill>
                <a:latin typeface="Arial Narrow"/>
                <a:cs typeface="Arial Narrow"/>
              </a:rPr>
              <a:t>Outes</a:t>
            </a:r>
            <a:r>
              <a:rPr lang="en-US" sz="1200" i="1" spc="30" dirty="0">
                <a:solidFill>
                  <a:schemeClr val="tx1">
                    <a:lumMod val="75000"/>
                    <a:lumOff val="25000"/>
                  </a:schemeClr>
                </a:solidFill>
                <a:latin typeface="Arial Narrow"/>
                <a:cs typeface="Arial Narrow"/>
              </a:rPr>
              <a:t> A, </a:t>
            </a:r>
            <a:r>
              <a:rPr lang="en-US" sz="1200" i="1" spc="30" dirty="0" err="1">
                <a:solidFill>
                  <a:schemeClr val="tx1">
                    <a:lumMod val="75000"/>
                    <a:lumOff val="25000"/>
                  </a:schemeClr>
                </a:solidFill>
                <a:latin typeface="Arial Narrow"/>
                <a:cs typeface="Arial Narrow"/>
              </a:rPr>
              <a:t>Terleira</a:t>
            </a:r>
            <a:r>
              <a:rPr lang="en-US" sz="1200" i="1" spc="30" dirty="0">
                <a:solidFill>
                  <a:schemeClr val="tx1">
                    <a:lumMod val="75000"/>
                    <a:lumOff val="25000"/>
                  </a:schemeClr>
                </a:solidFill>
                <a:latin typeface="Arial Narrow"/>
                <a:cs typeface="Arial Narrow"/>
              </a:rPr>
              <a:t>-Fernandez AI, </a:t>
            </a:r>
            <a:r>
              <a:rPr lang="en-US" sz="1200" i="1" spc="30" dirty="0" err="1">
                <a:solidFill>
                  <a:schemeClr val="tx1">
                    <a:lumMod val="75000"/>
                    <a:lumOff val="25000"/>
                  </a:schemeClr>
                </a:solidFill>
                <a:latin typeface="Arial Narrow"/>
                <a:cs typeface="Arial Narrow"/>
              </a:rPr>
              <a:t>Calvo</a:t>
            </a:r>
            <a:r>
              <a:rPr lang="en-US" sz="1200" i="1" spc="30" dirty="0">
                <a:solidFill>
                  <a:schemeClr val="tx1">
                    <a:lumMod val="75000"/>
                    <a:lumOff val="25000"/>
                  </a:schemeClr>
                </a:solidFill>
                <a:latin typeface="Arial Narrow"/>
                <a:cs typeface="Arial Narrow"/>
              </a:rPr>
              <a:t>-Rojas G, Suarez-</a:t>
            </a:r>
            <a:r>
              <a:rPr lang="en-US" sz="1200" i="1" spc="30" dirty="0" err="1">
                <a:solidFill>
                  <a:schemeClr val="tx1">
                    <a:lumMod val="75000"/>
                    <a:lumOff val="25000"/>
                  </a:schemeClr>
                </a:solidFill>
                <a:latin typeface="Arial Narrow"/>
                <a:cs typeface="Arial Narrow"/>
              </a:rPr>
              <a:t>Gea</a:t>
            </a:r>
            <a:r>
              <a:rPr lang="en-US" sz="1200" i="1" spc="30" dirty="0">
                <a:solidFill>
                  <a:schemeClr val="tx1">
                    <a:lumMod val="75000"/>
                    <a:lumOff val="25000"/>
                  </a:schemeClr>
                </a:solidFill>
                <a:latin typeface="Arial Narrow"/>
                <a:cs typeface="Arial Narrow"/>
              </a:rPr>
              <a:t> ML, Vargas-</a:t>
            </a:r>
            <a:r>
              <a:rPr lang="en-US" sz="1200" i="1" spc="30" dirty="0" err="1">
                <a:solidFill>
                  <a:schemeClr val="tx1">
                    <a:lumMod val="75000"/>
                    <a:lumOff val="25000"/>
                  </a:schemeClr>
                </a:solidFill>
                <a:latin typeface="Arial Narrow"/>
                <a:cs typeface="Arial Narrow"/>
              </a:rPr>
              <a:t>Castrillon</a:t>
            </a:r>
            <a:r>
              <a:rPr lang="en-US" sz="1200" i="1" spc="30" dirty="0">
                <a:solidFill>
                  <a:schemeClr val="tx1">
                    <a:lumMod val="75000"/>
                    <a:lumOff val="25000"/>
                  </a:schemeClr>
                </a:solidFill>
                <a:latin typeface="Arial Narrow"/>
                <a:cs typeface="Arial Narrow"/>
              </a:rPr>
              <a:t> E. </a:t>
            </a:r>
            <a:r>
              <a:rPr lang="en-US" sz="1200" i="1" spc="30" dirty="0" err="1">
                <a:solidFill>
                  <a:schemeClr val="tx1">
                    <a:lumMod val="75000"/>
                    <a:lumOff val="25000"/>
                  </a:schemeClr>
                </a:solidFill>
                <a:latin typeface="Arial Narrow"/>
                <a:cs typeface="Arial Narrow"/>
              </a:rPr>
              <a:t>Dabigatran</a:t>
            </a:r>
            <a:r>
              <a:rPr lang="en-US" sz="1200" i="1" spc="30" dirty="0">
                <a:solidFill>
                  <a:schemeClr val="tx1">
                    <a:lumMod val="75000"/>
                    <a:lumOff val="25000"/>
                  </a:schemeClr>
                </a:solidFill>
                <a:latin typeface="Arial Narrow"/>
                <a:cs typeface="Arial Narrow"/>
              </a:rPr>
              <a:t>, </a:t>
            </a:r>
            <a:r>
              <a:rPr lang="en-US" sz="1200" i="1" spc="30" dirty="0" err="1">
                <a:solidFill>
                  <a:schemeClr val="tx1">
                    <a:lumMod val="75000"/>
                    <a:lumOff val="25000"/>
                  </a:schemeClr>
                </a:solidFill>
                <a:latin typeface="Arial Narrow"/>
                <a:cs typeface="Arial Narrow"/>
              </a:rPr>
              <a:t>rivaroxaban</a:t>
            </a:r>
            <a:r>
              <a:rPr lang="en-US" sz="1200" i="1" spc="30" dirty="0">
                <a:solidFill>
                  <a:schemeClr val="tx1">
                    <a:lumMod val="75000"/>
                    <a:lumOff val="25000"/>
                  </a:schemeClr>
                </a:solidFill>
                <a:latin typeface="Arial Narrow"/>
                <a:cs typeface="Arial Narrow"/>
              </a:rPr>
              <a:t>, or </a:t>
            </a:r>
            <a:r>
              <a:rPr lang="en-US" sz="1200" i="1" spc="30" dirty="0" err="1">
                <a:solidFill>
                  <a:schemeClr val="tx1">
                    <a:lumMod val="75000"/>
                    <a:lumOff val="25000"/>
                  </a:schemeClr>
                </a:solidFill>
                <a:latin typeface="Arial Narrow"/>
                <a:cs typeface="Arial Narrow"/>
              </a:rPr>
              <a:t>apixaban</a:t>
            </a:r>
            <a:r>
              <a:rPr lang="en-US" sz="1200" i="1" spc="30" dirty="0">
                <a:solidFill>
                  <a:schemeClr val="tx1">
                    <a:lumMod val="75000"/>
                    <a:lumOff val="25000"/>
                  </a:schemeClr>
                </a:solidFill>
                <a:latin typeface="Arial Narrow"/>
                <a:cs typeface="Arial Narrow"/>
              </a:rPr>
              <a:t> versus warfarin in patients with </a:t>
            </a:r>
            <a:r>
              <a:rPr lang="en-US" sz="1200" i="1" spc="30" dirty="0" err="1">
                <a:solidFill>
                  <a:schemeClr val="tx1">
                    <a:lumMod val="75000"/>
                    <a:lumOff val="25000"/>
                  </a:schemeClr>
                </a:solidFill>
                <a:latin typeface="Arial Narrow"/>
                <a:cs typeface="Arial Narrow"/>
              </a:rPr>
              <a:t>nonvalvular</a:t>
            </a:r>
            <a:r>
              <a:rPr lang="en-US" sz="1200" i="1" spc="30" dirty="0">
                <a:solidFill>
                  <a:schemeClr val="tx1">
                    <a:lumMod val="75000"/>
                    <a:lumOff val="25000"/>
                  </a:schemeClr>
                </a:solidFill>
                <a:latin typeface="Arial Narrow"/>
                <a:cs typeface="Arial Narrow"/>
              </a:rPr>
              <a:t> atrial fibrillation: a systematic review and meta-analysis of subgroups. Thrombosis 2013;2013:640723. </a:t>
            </a:r>
            <a:r>
              <a:rPr lang="en-US" sz="1200" i="1" spc="30" dirty="0">
                <a:solidFill>
                  <a:srgbClr val="FF0000"/>
                </a:solidFill>
                <a:latin typeface="Arial Narrow"/>
                <a:cs typeface="Arial Narrow"/>
              </a:rPr>
              <a:t>[PMC free article] [PubMed]</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Connolly SJ, </a:t>
            </a:r>
            <a:r>
              <a:rPr lang="en-US" sz="1200" i="1" spc="30" dirty="0" err="1">
                <a:solidFill>
                  <a:schemeClr val="tx1">
                    <a:lumMod val="75000"/>
                    <a:lumOff val="25000"/>
                  </a:schemeClr>
                </a:solidFill>
                <a:latin typeface="Arial Narrow"/>
                <a:cs typeface="Arial Narrow"/>
              </a:rPr>
              <a:t>Eikelboom</a:t>
            </a:r>
            <a:r>
              <a:rPr lang="en-US" sz="1200" i="1" spc="30" dirty="0">
                <a:solidFill>
                  <a:schemeClr val="tx1">
                    <a:lumMod val="75000"/>
                    <a:lumOff val="25000"/>
                  </a:schemeClr>
                </a:solidFill>
                <a:latin typeface="Arial Narrow"/>
                <a:cs typeface="Arial Narrow"/>
              </a:rPr>
              <a:t> J, Joyner C, et al. </a:t>
            </a:r>
            <a:r>
              <a:rPr lang="en-US" sz="1200" i="1" spc="30" dirty="0" err="1">
                <a:solidFill>
                  <a:schemeClr val="tx1">
                    <a:lumMod val="75000"/>
                    <a:lumOff val="25000"/>
                  </a:schemeClr>
                </a:solidFill>
                <a:latin typeface="Arial Narrow"/>
                <a:cs typeface="Arial Narrow"/>
              </a:rPr>
              <a:t>Apixaban</a:t>
            </a:r>
            <a:r>
              <a:rPr lang="en-US" sz="1200" i="1" spc="30" dirty="0">
                <a:solidFill>
                  <a:schemeClr val="tx1">
                    <a:lumMod val="75000"/>
                    <a:lumOff val="25000"/>
                  </a:schemeClr>
                </a:solidFill>
                <a:latin typeface="Arial Narrow"/>
                <a:cs typeface="Arial Narrow"/>
              </a:rPr>
              <a:t> in patients with atrial fibrillation. N </a:t>
            </a:r>
            <a:r>
              <a:rPr lang="en-US" sz="1200" i="1" spc="30" dirty="0" err="1">
                <a:solidFill>
                  <a:schemeClr val="tx1">
                    <a:lumMod val="75000"/>
                    <a:lumOff val="25000"/>
                  </a:schemeClr>
                </a:solidFill>
                <a:latin typeface="Arial Narrow"/>
                <a:cs typeface="Arial Narrow"/>
              </a:rPr>
              <a:t>Engl</a:t>
            </a:r>
            <a:r>
              <a:rPr lang="en-US" sz="1200" i="1" spc="30" dirty="0">
                <a:solidFill>
                  <a:schemeClr val="tx1">
                    <a:lumMod val="75000"/>
                    <a:lumOff val="25000"/>
                  </a:schemeClr>
                </a:solidFill>
                <a:latin typeface="Arial Narrow"/>
                <a:cs typeface="Arial Narrow"/>
              </a:rPr>
              <a:t> J Med 2011;364:806–817. </a:t>
            </a:r>
            <a:r>
              <a:rPr lang="en-US" sz="1200" i="1" spc="30" dirty="0">
                <a:solidFill>
                  <a:srgbClr val="FF0000"/>
                </a:solidFill>
                <a:latin typeface="Arial Narrow"/>
                <a:cs typeface="Arial Narrow"/>
              </a:rPr>
              <a:t>[PubMed]</a:t>
            </a:r>
          </a:p>
        </p:txBody>
      </p:sp>
    </p:spTree>
    <p:extLst>
      <p:ext uri="{BB962C8B-B14F-4D97-AF65-F5344CB8AC3E}">
        <p14:creationId xmlns:p14="http://schemas.microsoft.com/office/powerpoint/2010/main" val="348160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 y="1082"/>
            <a:ext cx="12223808" cy="6858000"/>
          </a:xfrm>
          <a:prstGeom prst="rect">
            <a:avLst/>
          </a:prstGeom>
        </p:spPr>
      </p:pic>
      <p:sp>
        <p:nvSpPr>
          <p:cNvPr id="3" name="TextBox 2"/>
          <p:cNvSpPr txBox="1"/>
          <p:nvPr/>
        </p:nvSpPr>
        <p:spPr>
          <a:xfrm>
            <a:off x="1617131" y="1642525"/>
            <a:ext cx="5054600" cy="1046440"/>
          </a:xfrm>
          <a:prstGeom prst="rect">
            <a:avLst/>
          </a:prstGeom>
          <a:noFill/>
        </p:spPr>
        <p:txBody>
          <a:bodyPr wrap="square" rtlCol="0" anchor="ctr" anchorCtr="0">
            <a:spAutoFit/>
          </a:bodyPr>
          <a:lstStyle/>
          <a:p>
            <a:r>
              <a:rPr lang="en-US" sz="6200" b="1" spc="-100" dirty="0">
                <a:solidFill>
                  <a:schemeClr val="bg1"/>
                </a:solidFill>
                <a:effectLst>
                  <a:outerShdw blurRad="50800" dist="38100" dir="2700000" algn="tl" rotWithShape="0">
                    <a:prstClr val="black">
                      <a:alpha val="40000"/>
                    </a:prstClr>
                  </a:outerShdw>
                </a:effectLst>
                <a:latin typeface="Arial Narrow"/>
                <a:cs typeface="Arial Narrow"/>
              </a:rPr>
              <a:t>CASE ONE</a:t>
            </a:r>
          </a:p>
        </p:txBody>
      </p:sp>
      <p:sp>
        <p:nvSpPr>
          <p:cNvPr id="4" name="TextBox 3"/>
          <p:cNvSpPr txBox="1"/>
          <p:nvPr/>
        </p:nvSpPr>
        <p:spPr>
          <a:xfrm>
            <a:off x="1617131" y="4830559"/>
            <a:ext cx="8492069" cy="646331"/>
          </a:xfrm>
          <a:prstGeom prst="rect">
            <a:avLst/>
          </a:prstGeom>
          <a:noFill/>
        </p:spPr>
        <p:txBody>
          <a:bodyPr wrap="square" rtlCol="0">
            <a:spAutoFit/>
          </a:bodyPr>
          <a:lstStyle/>
          <a:p>
            <a:r>
              <a:rPr lang="en-US" sz="3600" b="1" dirty="0">
                <a:solidFill>
                  <a:srgbClr val="D80820"/>
                </a:solidFill>
                <a:latin typeface="Arial Narrow"/>
                <a:cs typeface="Arial Narrow"/>
              </a:rPr>
              <a:t>PFO / RARE DISORDER</a:t>
            </a:r>
          </a:p>
        </p:txBody>
      </p:sp>
      <p:sp>
        <p:nvSpPr>
          <p:cNvPr id="5" name="TextBox 4"/>
          <p:cNvSpPr txBox="1"/>
          <p:nvPr/>
        </p:nvSpPr>
        <p:spPr>
          <a:xfrm>
            <a:off x="1617131" y="5455792"/>
            <a:ext cx="8492069" cy="833989"/>
          </a:xfrm>
          <a:prstGeom prst="rect">
            <a:avLst/>
          </a:prstGeom>
          <a:noFill/>
        </p:spPr>
        <p:txBody>
          <a:bodyPr wrap="square" rtlCol="0">
            <a:spAutoFit/>
          </a:bodyPr>
          <a:lstStyle/>
          <a:p>
            <a:pPr>
              <a:lnSpc>
                <a:spcPct val="150000"/>
              </a:lnSpc>
            </a:pPr>
            <a:r>
              <a:rPr lang="en-US" sz="1600" b="1" spc="30" dirty="0">
                <a:solidFill>
                  <a:schemeClr val="tx1">
                    <a:lumMod val="75000"/>
                    <a:lumOff val="25000"/>
                  </a:schemeClr>
                </a:solidFill>
                <a:latin typeface="Arial Narrow"/>
                <a:cs typeface="Arial Narrow"/>
              </a:rPr>
              <a:t>A 50-year-old man with “elephantiasis” and headache</a:t>
            </a:r>
          </a:p>
          <a:p>
            <a:pPr>
              <a:lnSpc>
                <a:spcPts val="3100"/>
              </a:lnSpc>
            </a:pPr>
            <a:r>
              <a:rPr lang="en-US" sz="1600" i="1" spc="30" dirty="0">
                <a:solidFill>
                  <a:schemeClr val="tx1">
                    <a:lumMod val="75000"/>
                    <a:lumOff val="25000"/>
                  </a:schemeClr>
                </a:solidFill>
                <a:latin typeface="Arial Narrow"/>
                <a:cs typeface="Arial Narrow"/>
              </a:rPr>
              <a:t>Authors: </a:t>
            </a:r>
            <a:r>
              <a:rPr lang="en-US" sz="1600" i="1" spc="30" dirty="0" err="1">
                <a:solidFill>
                  <a:schemeClr val="tx1">
                    <a:lumMod val="75000"/>
                    <a:lumOff val="25000"/>
                  </a:schemeClr>
                </a:solidFill>
                <a:latin typeface="Arial Narrow"/>
                <a:cs typeface="Arial Narrow"/>
              </a:rPr>
              <a:t>Shadi</a:t>
            </a:r>
            <a:r>
              <a:rPr lang="en-US" sz="1600" i="1" spc="30" dirty="0">
                <a:solidFill>
                  <a:schemeClr val="tx1">
                    <a:lumMod val="75000"/>
                    <a:lumOff val="25000"/>
                  </a:schemeClr>
                </a:solidFill>
                <a:latin typeface="Arial Narrow"/>
                <a:cs typeface="Arial Narrow"/>
              </a:rPr>
              <a:t> </a:t>
            </a:r>
            <a:r>
              <a:rPr lang="en-US" sz="1600" i="1" spc="30" dirty="0" err="1">
                <a:solidFill>
                  <a:schemeClr val="tx1">
                    <a:lumMod val="75000"/>
                    <a:lumOff val="25000"/>
                  </a:schemeClr>
                </a:solidFill>
                <a:latin typeface="Arial Narrow"/>
                <a:cs typeface="Arial Narrow"/>
              </a:rPr>
              <a:t>Yaghi</a:t>
            </a:r>
            <a:r>
              <a:rPr lang="en-US" sz="1600" i="1" spc="30" dirty="0">
                <a:solidFill>
                  <a:schemeClr val="tx1">
                    <a:lumMod val="75000"/>
                    <a:lumOff val="25000"/>
                  </a:schemeClr>
                </a:solidFill>
                <a:latin typeface="Arial Narrow"/>
                <a:cs typeface="Arial Narrow"/>
              </a:rPr>
              <a:t>, MD; Tomoko </a:t>
            </a:r>
            <a:r>
              <a:rPr lang="en-US" sz="1600" i="1" spc="30" dirty="0" err="1">
                <a:solidFill>
                  <a:schemeClr val="tx1">
                    <a:lumMod val="75000"/>
                    <a:lumOff val="25000"/>
                  </a:schemeClr>
                </a:solidFill>
                <a:latin typeface="Arial Narrow"/>
                <a:cs typeface="Arial Narrow"/>
              </a:rPr>
              <a:t>Kitago</a:t>
            </a:r>
            <a:r>
              <a:rPr lang="en-US" sz="1600" i="1" spc="30" dirty="0">
                <a:solidFill>
                  <a:schemeClr val="tx1">
                    <a:lumMod val="75000"/>
                    <a:lumOff val="25000"/>
                  </a:schemeClr>
                </a:solidFill>
                <a:latin typeface="Arial Narrow"/>
                <a:cs typeface="Arial Narrow"/>
              </a:rPr>
              <a:t>, MD; Mitchell S.V. </a:t>
            </a:r>
            <a:r>
              <a:rPr lang="en-US" sz="1600" i="1" spc="30" dirty="0" err="1">
                <a:solidFill>
                  <a:schemeClr val="tx1">
                    <a:lumMod val="75000"/>
                    <a:lumOff val="25000"/>
                  </a:schemeClr>
                </a:solidFill>
                <a:latin typeface="Arial Narrow"/>
                <a:cs typeface="Arial Narrow"/>
              </a:rPr>
              <a:t>Elkind</a:t>
            </a:r>
            <a:r>
              <a:rPr lang="en-US" sz="1600" i="1" spc="30" dirty="0">
                <a:solidFill>
                  <a:schemeClr val="tx1">
                    <a:lumMod val="75000"/>
                    <a:lumOff val="25000"/>
                  </a:schemeClr>
                </a:solidFill>
                <a:latin typeface="Arial Narrow"/>
                <a:cs typeface="Arial Narrow"/>
              </a:rPr>
              <a:t>, MD, MS</a:t>
            </a:r>
          </a:p>
        </p:txBody>
      </p:sp>
    </p:spTree>
    <p:extLst>
      <p:ext uri="{BB962C8B-B14F-4D97-AF65-F5344CB8AC3E}">
        <p14:creationId xmlns:p14="http://schemas.microsoft.com/office/powerpoint/2010/main" val="1954157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 y="2789"/>
            <a:ext cx="12223808" cy="6854585"/>
          </a:xfrm>
          <a:prstGeom prst="rect">
            <a:avLst/>
          </a:prstGeom>
        </p:spPr>
      </p:pic>
      <p:sp>
        <p:nvSpPr>
          <p:cNvPr id="3" name="TextBox 2"/>
          <p:cNvSpPr txBox="1"/>
          <p:nvPr/>
        </p:nvSpPr>
        <p:spPr>
          <a:xfrm>
            <a:off x="1617131" y="1642525"/>
            <a:ext cx="5054600" cy="1046440"/>
          </a:xfrm>
          <a:prstGeom prst="rect">
            <a:avLst/>
          </a:prstGeom>
          <a:noFill/>
        </p:spPr>
        <p:txBody>
          <a:bodyPr wrap="square" rtlCol="0" anchor="ctr" anchorCtr="0">
            <a:spAutoFit/>
          </a:bodyPr>
          <a:lstStyle/>
          <a:p>
            <a:r>
              <a:rPr lang="en-US" sz="6200" b="1" spc="-100" dirty="0">
                <a:solidFill>
                  <a:schemeClr val="bg1"/>
                </a:solidFill>
                <a:effectLst>
                  <a:outerShdw blurRad="50800" dist="38100" dir="2700000" algn="tl" rotWithShape="0">
                    <a:prstClr val="black">
                      <a:alpha val="40000"/>
                    </a:prstClr>
                  </a:outerShdw>
                </a:effectLst>
                <a:latin typeface="Arial Narrow"/>
                <a:cs typeface="Arial Narrow"/>
              </a:rPr>
              <a:t>CASE THREE</a:t>
            </a:r>
          </a:p>
        </p:txBody>
      </p:sp>
      <p:sp>
        <p:nvSpPr>
          <p:cNvPr id="4" name="TextBox 3"/>
          <p:cNvSpPr txBox="1"/>
          <p:nvPr/>
        </p:nvSpPr>
        <p:spPr>
          <a:xfrm>
            <a:off x="1617131" y="4830559"/>
            <a:ext cx="8492069" cy="646331"/>
          </a:xfrm>
          <a:prstGeom prst="rect">
            <a:avLst/>
          </a:prstGeom>
          <a:noFill/>
        </p:spPr>
        <p:txBody>
          <a:bodyPr wrap="square" rtlCol="0">
            <a:spAutoFit/>
          </a:bodyPr>
          <a:lstStyle/>
          <a:p>
            <a:r>
              <a:rPr lang="en-US" sz="3600" b="1" dirty="0">
                <a:solidFill>
                  <a:srgbClr val="D80820"/>
                </a:solidFill>
                <a:latin typeface="Arial Narrow"/>
                <a:cs typeface="Arial Narrow"/>
              </a:rPr>
              <a:t>ATRIAL MYXOMA</a:t>
            </a:r>
          </a:p>
        </p:txBody>
      </p:sp>
      <p:sp>
        <p:nvSpPr>
          <p:cNvPr id="5" name="TextBox 4"/>
          <p:cNvSpPr txBox="1"/>
          <p:nvPr/>
        </p:nvSpPr>
        <p:spPr>
          <a:xfrm>
            <a:off x="1617131" y="5455792"/>
            <a:ext cx="9608165" cy="810478"/>
          </a:xfrm>
          <a:prstGeom prst="rect">
            <a:avLst/>
          </a:prstGeom>
          <a:noFill/>
        </p:spPr>
        <p:txBody>
          <a:bodyPr wrap="square" rtlCol="0">
            <a:spAutoFit/>
          </a:bodyPr>
          <a:lstStyle/>
          <a:p>
            <a:pPr>
              <a:lnSpc>
                <a:spcPct val="150000"/>
              </a:lnSpc>
            </a:pPr>
            <a:r>
              <a:rPr lang="en-US" sz="1600" b="1" spc="30" dirty="0">
                <a:solidFill>
                  <a:schemeClr val="tx1">
                    <a:lumMod val="75000"/>
                    <a:lumOff val="25000"/>
                  </a:schemeClr>
                </a:solidFill>
                <a:latin typeface="Arial Narrow"/>
                <a:cs typeface="Arial Narrow"/>
              </a:rPr>
              <a:t>Intravenous thrombolytic treatment of acute ischemic stroke associated with left atrial </a:t>
            </a:r>
            <a:r>
              <a:rPr lang="en-US" sz="1600" b="1" spc="30" dirty="0" err="1">
                <a:solidFill>
                  <a:schemeClr val="tx1">
                    <a:lumMod val="75000"/>
                    <a:lumOff val="25000"/>
                  </a:schemeClr>
                </a:solidFill>
                <a:latin typeface="Arial Narrow"/>
                <a:cs typeface="Arial Narrow"/>
              </a:rPr>
              <a:t>myxoma</a:t>
            </a:r>
            <a:endParaRPr lang="en-US" sz="1600" b="1" spc="30" dirty="0">
              <a:solidFill>
                <a:schemeClr val="tx1">
                  <a:lumMod val="75000"/>
                  <a:lumOff val="25000"/>
                </a:schemeClr>
              </a:solidFill>
              <a:latin typeface="Arial Narrow"/>
              <a:cs typeface="Arial Narrow"/>
            </a:endParaRPr>
          </a:p>
          <a:p>
            <a:pPr>
              <a:lnSpc>
                <a:spcPct val="150000"/>
              </a:lnSpc>
            </a:pPr>
            <a:r>
              <a:rPr lang="en-US" sz="1600" i="1" spc="30" dirty="0">
                <a:solidFill>
                  <a:schemeClr val="tx1">
                    <a:lumMod val="75000"/>
                    <a:lumOff val="25000"/>
                  </a:schemeClr>
                </a:solidFill>
                <a:latin typeface="Arial Narrow"/>
                <a:cs typeface="Arial Narrow"/>
              </a:rPr>
              <a:t>Authors: </a:t>
            </a:r>
            <a:r>
              <a:rPr lang="en-US" sz="1600" i="1" spc="30" dirty="0" err="1">
                <a:solidFill>
                  <a:schemeClr val="tx1">
                    <a:lumMod val="75000"/>
                    <a:lumOff val="25000"/>
                  </a:schemeClr>
                </a:solidFill>
                <a:latin typeface="Arial Narrow"/>
                <a:cs typeface="Arial Narrow"/>
              </a:rPr>
              <a:t>Ji</a:t>
            </a:r>
            <a:r>
              <a:rPr lang="en-US" sz="1600" i="1" spc="30" dirty="0">
                <a:solidFill>
                  <a:schemeClr val="tx1">
                    <a:lumMod val="75000"/>
                    <a:lumOff val="25000"/>
                  </a:schemeClr>
                </a:solidFill>
                <a:latin typeface="Arial Narrow"/>
                <a:cs typeface="Arial Narrow"/>
              </a:rPr>
              <a:t> Y. Chong, MD, Peter </a:t>
            </a:r>
            <a:r>
              <a:rPr lang="en-US" sz="1600" i="1" spc="30" dirty="0" err="1">
                <a:solidFill>
                  <a:schemeClr val="tx1">
                    <a:lumMod val="75000"/>
                    <a:lumOff val="25000"/>
                  </a:schemeClr>
                </a:solidFill>
                <a:latin typeface="Arial Narrow"/>
                <a:cs typeface="Arial Narrow"/>
              </a:rPr>
              <a:t>Vraniak</a:t>
            </a:r>
            <a:r>
              <a:rPr lang="en-US" sz="1600" i="1" spc="30" dirty="0">
                <a:solidFill>
                  <a:schemeClr val="tx1">
                    <a:lumMod val="75000"/>
                    <a:lumOff val="25000"/>
                  </a:schemeClr>
                </a:solidFill>
                <a:latin typeface="Arial Narrow"/>
                <a:cs typeface="Arial Narrow"/>
              </a:rPr>
              <a:t>, BA, Mill Etienne, MD, David Sherman, MD, and Mitchell S.V. </a:t>
            </a:r>
            <a:r>
              <a:rPr lang="en-US" sz="1600" i="1" spc="30" dirty="0" err="1">
                <a:solidFill>
                  <a:schemeClr val="tx1">
                    <a:lumMod val="75000"/>
                    <a:lumOff val="25000"/>
                  </a:schemeClr>
                </a:solidFill>
                <a:latin typeface="Arial Narrow"/>
                <a:cs typeface="Arial Narrow"/>
              </a:rPr>
              <a:t>Elkind</a:t>
            </a:r>
            <a:r>
              <a:rPr lang="en-US" sz="1600" i="1" spc="30" dirty="0">
                <a:solidFill>
                  <a:schemeClr val="tx1">
                    <a:lumMod val="75000"/>
                    <a:lumOff val="25000"/>
                  </a:schemeClr>
                </a:solidFill>
                <a:latin typeface="Arial Narrow"/>
                <a:cs typeface="Arial Narrow"/>
              </a:rPr>
              <a:t>, MD</a:t>
            </a:r>
          </a:p>
        </p:txBody>
      </p:sp>
    </p:spTree>
    <p:extLst>
      <p:ext uri="{BB962C8B-B14F-4D97-AF65-F5344CB8AC3E}">
        <p14:creationId xmlns:p14="http://schemas.microsoft.com/office/powerpoint/2010/main" val="1316016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1" y="1647698"/>
            <a:ext cx="9578874" cy="4016933"/>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A 74-year-old right-handed woman with a remote history of thrombophlebitis treated with warfarin was well until June 14, 2004, when she developed 5 minutes of </a:t>
            </a:r>
            <a:r>
              <a:rPr lang="en-US" sz="1600" b="1" spc="30" dirty="0" err="1">
                <a:solidFill>
                  <a:schemeClr val="tx1">
                    <a:lumMod val="75000"/>
                    <a:lumOff val="25000"/>
                  </a:schemeClr>
                </a:solidFill>
                <a:latin typeface="Arial Narrow"/>
                <a:cs typeface="Arial Narrow"/>
              </a:rPr>
              <a:t>anarthria</a:t>
            </a:r>
            <a:r>
              <a:rPr lang="en-US" sz="1600" b="1" spc="30" dirty="0">
                <a:solidFill>
                  <a:schemeClr val="tx1">
                    <a:lumMod val="75000"/>
                    <a:lumOff val="25000"/>
                  </a:schemeClr>
                </a:solidFill>
                <a:latin typeface="Arial Narrow"/>
                <a:cs typeface="Arial Narrow"/>
              </a:rPr>
              <a:t>. She had an outpatient evaluation that revealed normal results on a head computerized tomogram (CT). She was diagnosed with a LA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by transthoracic echocardiogram. She was scheduled for a preoperative cardiac assessment before tumor resection when she developed acute global aphasia without motor deficit 4 days later. She arrived at our medical center 1 hour after symptom onset. She was found to have a blood pressure of 150/60 mm Hg and a regular heart rate of 72/min. On general examination, there was no evidence of peripheral emboli. She had global aphasia with normal strength and sensation. The National Institutes of Health Stroke Scale score was 6. She had not been compliant with warfarin and her international normalized ratio was 1. In the emergency department a head CT 2 hours and 30 minutes after the onset of symptoms demonstrated loss of </a:t>
            </a:r>
            <a:r>
              <a:rPr lang="en-US" sz="1600" b="1" spc="30" dirty="0" err="1">
                <a:solidFill>
                  <a:schemeClr val="tx1">
                    <a:lumMod val="75000"/>
                    <a:lumOff val="25000"/>
                  </a:schemeClr>
                </a:solidFill>
                <a:latin typeface="Arial Narrow"/>
                <a:cs typeface="Arial Narrow"/>
              </a:rPr>
              <a:t>graywhite</a:t>
            </a:r>
            <a:r>
              <a:rPr lang="en-US" sz="1600" b="1" spc="30" dirty="0">
                <a:solidFill>
                  <a:schemeClr val="tx1">
                    <a:lumMod val="75000"/>
                    <a:lumOff val="25000"/>
                  </a:schemeClr>
                </a:solidFill>
                <a:latin typeface="Arial Narrow"/>
                <a:cs typeface="Arial Narrow"/>
              </a:rPr>
              <a:t> differentiation in the left frontal lobe and focal </a:t>
            </a:r>
            <a:r>
              <a:rPr lang="en-US" sz="1600" b="1" spc="30" dirty="0" err="1">
                <a:solidFill>
                  <a:schemeClr val="tx1">
                    <a:lumMod val="75000"/>
                    <a:lumOff val="25000"/>
                  </a:schemeClr>
                </a:solidFill>
                <a:latin typeface="Arial Narrow"/>
                <a:cs typeface="Arial Narrow"/>
              </a:rPr>
              <a:t>hypodensities</a:t>
            </a:r>
            <a:r>
              <a:rPr lang="en-US" sz="1600" b="1" spc="30" dirty="0">
                <a:solidFill>
                  <a:schemeClr val="tx1">
                    <a:lumMod val="75000"/>
                    <a:lumOff val="25000"/>
                  </a:schemeClr>
                </a:solidFill>
                <a:latin typeface="Arial Narrow"/>
                <a:cs typeface="Arial Narrow"/>
              </a:rPr>
              <a:t> within the left basal ganglia and posterior limb of the left internal capsule suggestive of small infarcts. Intravenous recombinant tissue plasminogen activator (</a:t>
            </a:r>
            <a:r>
              <a:rPr lang="en-US" sz="1600" b="1" spc="30" dirty="0" err="1">
                <a:solidFill>
                  <a:schemeClr val="tx1">
                    <a:lumMod val="75000"/>
                    <a:lumOff val="25000"/>
                  </a:schemeClr>
                </a:solidFill>
                <a:latin typeface="Arial Narrow"/>
                <a:cs typeface="Arial Narrow"/>
              </a:rPr>
              <a:t>rtPA</a:t>
            </a:r>
            <a:r>
              <a:rPr lang="en-US" sz="1600" b="1" spc="30" dirty="0">
                <a:solidFill>
                  <a:schemeClr val="tx1">
                    <a:lumMod val="75000"/>
                    <a:lumOff val="25000"/>
                  </a:schemeClr>
                </a:solidFill>
                <a:latin typeface="Arial Narrow"/>
                <a:cs typeface="Arial Narrow"/>
              </a:rPr>
              <a:t>) was administered at 3 hours after symptom onset. No change in examination was noted immediately after administration of </a:t>
            </a:r>
            <a:r>
              <a:rPr lang="en-US" sz="1600" b="1" spc="30" dirty="0" err="1">
                <a:solidFill>
                  <a:schemeClr val="tx1">
                    <a:lumMod val="75000"/>
                    <a:lumOff val="25000"/>
                  </a:schemeClr>
                </a:solidFill>
                <a:latin typeface="Arial Narrow"/>
                <a:cs typeface="Arial Narrow"/>
              </a:rPr>
              <a:t>rtPA</a:t>
            </a:r>
            <a:r>
              <a:rPr lang="en-US" sz="1600" b="1" spc="30" dirty="0">
                <a:solidFill>
                  <a:schemeClr val="tx1">
                    <a:lumMod val="75000"/>
                    <a:lumOff val="25000"/>
                  </a:schemeClr>
                </a:solidFill>
                <a:latin typeface="Arial Narrow"/>
                <a:cs typeface="Arial Narrow"/>
              </a:rPr>
              <a:t>. At 5 hours later, she developed vomiting and right hand weakness. </a:t>
            </a:r>
          </a:p>
        </p:txBody>
      </p:sp>
    </p:spTree>
    <p:extLst>
      <p:ext uri="{BB962C8B-B14F-4D97-AF65-F5344CB8AC3E}">
        <p14:creationId xmlns:p14="http://schemas.microsoft.com/office/powerpoint/2010/main" val="17247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1</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sp>
        <p:nvSpPr>
          <p:cNvPr id="6" name="TextBox 5"/>
          <p:cNvSpPr txBox="1"/>
          <p:nvPr/>
        </p:nvSpPr>
        <p:spPr>
          <a:xfrm>
            <a:off x="8116584" y="1670535"/>
            <a:ext cx="3113717" cy="1308050"/>
          </a:xfrm>
          <a:prstGeom prst="rect">
            <a:avLst/>
          </a:prstGeom>
          <a:noFill/>
        </p:spPr>
        <p:txBody>
          <a:bodyPr wrap="square" rtlCol="0">
            <a:spAutoFit/>
          </a:bodyPr>
          <a:lstStyle/>
          <a:p>
            <a:pPr>
              <a:lnSpc>
                <a:spcPts val="2400"/>
              </a:lnSpc>
            </a:pPr>
            <a:r>
              <a:rPr lang="en-US" sz="1600" i="1" spc="30" dirty="0">
                <a:solidFill>
                  <a:schemeClr val="tx1">
                    <a:lumMod val="75000"/>
                    <a:lumOff val="25000"/>
                  </a:schemeClr>
                </a:solidFill>
                <a:latin typeface="Arial Narrow"/>
                <a:cs typeface="Arial Narrow"/>
              </a:rPr>
              <a:t>Brain computerized tomogram </a:t>
            </a:r>
            <a:r>
              <a:rPr lang="en-US" sz="1600" i="1" spc="30" dirty="0" err="1">
                <a:solidFill>
                  <a:schemeClr val="tx1">
                    <a:lumMod val="75000"/>
                    <a:lumOff val="25000"/>
                  </a:schemeClr>
                </a:solidFill>
                <a:latin typeface="Arial Narrow"/>
                <a:cs typeface="Arial Narrow"/>
              </a:rPr>
              <a:t>postrecombinant</a:t>
            </a:r>
            <a:r>
              <a:rPr lang="en-US" sz="1600" i="1" spc="30" dirty="0">
                <a:solidFill>
                  <a:schemeClr val="tx1">
                    <a:lumMod val="75000"/>
                    <a:lumOff val="25000"/>
                  </a:schemeClr>
                </a:solidFill>
                <a:latin typeface="Arial Narrow"/>
                <a:cs typeface="Arial Narrow"/>
              </a:rPr>
              <a:t> tissue plasminogen activator showing left parietal subarachnoid hemorrhage.</a:t>
            </a:r>
          </a:p>
        </p:txBody>
      </p:sp>
      <p:pic>
        <p:nvPicPr>
          <p:cNvPr id="5" name="Picture 4" descr="CaseStudy3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985" y="1670535"/>
            <a:ext cx="3586855" cy="4660764"/>
          </a:xfrm>
          <a:prstGeom prst="rect">
            <a:avLst/>
          </a:prstGeom>
        </p:spPr>
      </p:pic>
    </p:spTree>
    <p:extLst>
      <p:ext uri="{BB962C8B-B14F-4D97-AF65-F5344CB8AC3E}">
        <p14:creationId xmlns:p14="http://schemas.microsoft.com/office/powerpoint/2010/main" val="2203828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2</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sp>
        <p:nvSpPr>
          <p:cNvPr id="6" name="TextBox 5"/>
          <p:cNvSpPr txBox="1"/>
          <p:nvPr/>
        </p:nvSpPr>
        <p:spPr>
          <a:xfrm>
            <a:off x="8253364" y="1670535"/>
            <a:ext cx="3113717" cy="1308050"/>
          </a:xfrm>
          <a:prstGeom prst="rect">
            <a:avLst/>
          </a:prstGeom>
          <a:noFill/>
        </p:spPr>
        <p:txBody>
          <a:bodyPr wrap="square" rtlCol="0">
            <a:spAutoFit/>
          </a:bodyPr>
          <a:lstStyle/>
          <a:p>
            <a:pPr>
              <a:lnSpc>
                <a:spcPts val="2400"/>
              </a:lnSpc>
            </a:pPr>
            <a:r>
              <a:rPr lang="en-US" sz="1600" i="1" spc="30" dirty="0">
                <a:solidFill>
                  <a:schemeClr val="tx1">
                    <a:lumMod val="75000"/>
                    <a:lumOff val="25000"/>
                  </a:schemeClr>
                </a:solidFill>
                <a:latin typeface="Arial Narrow"/>
                <a:cs typeface="Arial Narrow"/>
              </a:rPr>
              <a:t>Brain computerized tomogram </a:t>
            </a:r>
            <a:r>
              <a:rPr lang="en-US" sz="1600" i="1" spc="30" dirty="0" err="1">
                <a:solidFill>
                  <a:schemeClr val="tx1">
                    <a:lumMod val="75000"/>
                    <a:lumOff val="25000"/>
                  </a:schemeClr>
                </a:solidFill>
                <a:latin typeface="Arial Narrow"/>
                <a:cs typeface="Arial Narrow"/>
              </a:rPr>
              <a:t>postrecombinant</a:t>
            </a:r>
            <a:r>
              <a:rPr lang="en-US" sz="1600" i="1" spc="30" dirty="0">
                <a:solidFill>
                  <a:schemeClr val="tx1">
                    <a:lumMod val="75000"/>
                    <a:lumOff val="25000"/>
                  </a:schemeClr>
                </a:solidFill>
                <a:latin typeface="Arial Narrow"/>
                <a:cs typeface="Arial Narrow"/>
              </a:rPr>
              <a:t> tissue plasminogen activator showing right cerebellar </a:t>
            </a:r>
            <a:r>
              <a:rPr lang="en-US" sz="1600" i="1" spc="30" dirty="0" err="1">
                <a:solidFill>
                  <a:schemeClr val="tx1">
                    <a:lumMod val="75000"/>
                    <a:lumOff val="25000"/>
                  </a:schemeClr>
                </a:solidFill>
                <a:latin typeface="Arial Narrow"/>
                <a:cs typeface="Arial Narrow"/>
              </a:rPr>
              <a:t>intraparenchymal</a:t>
            </a:r>
            <a:r>
              <a:rPr lang="en-US" sz="1600" i="1" spc="30" dirty="0">
                <a:solidFill>
                  <a:schemeClr val="tx1">
                    <a:lumMod val="75000"/>
                    <a:lumOff val="25000"/>
                  </a:schemeClr>
                </a:solidFill>
                <a:latin typeface="Arial Narrow"/>
                <a:cs typeface="Arial Narrow"/>
              </a:rPr>
              <a:t> hemorrhage.</a:t>
            </a:r>
          </a:p>
        </p:txBody>
      </p:sp>
      <p:pic>
        <p:nvPicPr>
          <p:cNvPr id="5" name="Picture 4" descr="CaseStudy3Figur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732" y="1670534"/>
            <a:ext cx="3819361" cy="4660765"/>
          </a:xfrm>
          <a:prstGeom prst="rect">
            <a:avLst/>
          </a:prstGeom>
        </p:spPr>
      </p:pic>
    </p:spTree>
    <p:extLst>
      <p:ext uri="{BB962C8B-B14F-4D97-AF65-F5344CB8AC3E}">
        <p14:creationId xmlns:p14="http://schemas.microsoft.com/office/powerpoint/2010/main" val="94915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3</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sp>
        <p:nvSpPr>
          <p:cNvPr id="6" name="TextBox 5"/>
          <p:cNvSpPr txBox="1"/>
          <p:nvPr/>
        </p:nvSpPr>
        <p:spPr>
          <a:xfrm>
            <a:off x="8116584" y="1670535"/>
            <a:ext cx="3265021" cy="1600310"/>
          </a:xfrm>
          <a:prstGeom prst="rect">
            <a:avLst/>
          </a:prstGeom>
          <a:noFill/>
        </p:spPr>
        <p:txBody>
          <a:bodyPr wrap="square" rtlCol="0">
            <a:spAutoFit/>
          </a:bodyPr>
          <a:lstStyle/>
          <a:p>
            <a:pPr>
              <a:lnSpc>
                <a:spcPts val="2400"/>
              </a:lnSpc>
            </a:pPr>
            <a:r>
              <a:rPr lang="en-US" sz="1600" i="1" spc="30" dirty="0">
                <a:solidFill>
                  <a:schemeClr val="tx1">
                    <a:lumMod val="75000"/>
                    <a:lumOff val="25000"/>
                  </a:schemeClr>
                </a:solidFill>
                <a:latin typeface="Arial Narrow"/>
                <a:cs typeface="Arial Narrow"/>
              </a:rPr>
              <a:t>Brain magnetic resonance imaging diffusion weighted sequence showing acute infarct in left frontal lobe with scattered infarcts in bilateral parietal lobes.</a:t>
            </a:r>
          </a:p>
        </p:txBody>
      </p:sp>
      <p:pic>
        <p:nvPicPr>
          <p:cNvPr id="5" name="Picture 4" descr="CaseStudy3Figure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11" y="1670534"/>
            <a:ext cx="3578802" cy="4660765"/>
          </a:xfrm>
          <a:prstGeom prst="rect">
            <a:avLst/>
          </a:prstGeom>
        </p:spPr>
      </p:pic>
    </p:spTree>
    <p:extLst>
      <p:ext uri="{BB962C8B-B14F-4D97-AF65-F5344CB8AC3E}">
        <p14:creationId xmlns:p14="http://schemas.microsoft.com/office/powerpoint/2010/main" val="1051664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4</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sp>
        <p:nvSpPr>
          <p:cNvPr id="6" name="TextBox 5"/>
          <p:cNvSpPr txBox="1"/>
          <p:nvPr/>
        </p:nvSpPr>
        <p:spPr>
          <a:xfrm>
            <a:off x="8116584" y="1670535"/>
            <a:ext cx="2620231" cy="1286763"/>
          </a:xfrm>
          <a:prstGeom prst="rect">
            <a:avLst/>
          </a:prstGeom>
          <a:noFill/>
        </p:spPr>
        <p:txBody>
          <a:bodyPr wrap="square" rtlCol="0">
            <a:spAutoFit/>
          </a:bodyPr>
          <a:lstStyle/>
          <a:p>
            <a:pPr>
              <a:lnSpc>
                <a:spcPts val="2400"/>
              </a:lnSpc>
            </a:pPr>
            <a:r>
              <a:rPr lang="en-US" sz="1600" i="1" spc="30" dirty="0" err="1">
                <a:solidFill>
                  <a:schemeClr val="tx1">
                    <a:lumMod val="75000"/>
                    <a:lumOff val="25000"/>
                  </a:schemeClr>
                </a:solidFill>
                <a:latin typeface="Arial Narrow"/>
                <a:cs typeface="Arial Narrow"/>
              </a:rPr>
              <a:t>Transesophageal</a:t>
            </a:r>
            <a:r>
              <a:rPr lang="en-US" sz="1600" i="1" spc="30" dirty="0">
                <a:solidFill>
                  <a:schemeClr val="tx1">
                    <a:lumMod val="75000"/>
                    <a:lumOff val="25000"/>
                  </a:schemeClr>
                </a:solidFill>
                <a:latin typeface="Arial Narrow"/>
                <a:cs typeface="Arial Narrow"/>
              </a:rPr>
              <a:t> echocardiogram showing left atrial </a:t>
            </a:r>
            <a:r>
              <a:rPr lang="en-US" sz="1600" i="1" spc="30" dirty="0" err="1">
                <a:solidFill>
                  <a:schemeClr val="tx1">
                    <a:lumMod val="75000"/>
                    <a:lumOff val="25000"/>
                  </a:schemeClr>
                </a:solidFill>
                <a:latin typeface="Arial Narrow"/>
                <a:cs typeface="Arial Narrow"/>
              </a:rPr>
              <a:t>myxoma</a:t>
            </a:r>
            <a:r>
              <a:rPr lang="en-US" sz="1600" i="1" spc="30" dirty="0">
                <a:solidFill>
                  <a:schemeClr val="tx1">
                    <a:lumMod val="75000"/>
                    <a:lumOff val="25000"/>
                  </a:schemeClr>
                </a:solidFill>
                <a:latin typeface="Arial Narrow"/>
                <a:cs typeface="Arial Narrow"/>
              </a:rPr>
              <a:t>.</a:t>
            </a:r>
          </a:p>
          <a:p>
            <a:pPr>
              <a:lnSpc>
                <a:spcPts val="2400"/>
              </a:lnSpc>
            </a:pPr>
            <a:endParaRPr lang="en-US" sz="1400" i="1" spc="30" dirty="0">
              <a:solidFill>
                <a:schemeClr val="tx1">
                  <a:lumMod val="75000"/>
                  <a:lumOff val="25000"/>
                </a:schemeClr>
              </a:solidFill>
              <a:latin typeface="Arial Narrow"/>
              <a:cs typeface="Arial Narrow"/>
            </a:endParaRPr>
          </a:p>
        </p:txBody>
      </p:sp>
      <p:pic>
        <p:nvPicPr>
          <p:cNvPr id="5" name="Picture 4" descr="CaseStudy3Figure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646" y="1670534"/>
            <a:ext cx="3625533" cy="4660765"/>
          </a:xfrm>
          <a:prstGeom prst="rect">
            <a:avLst/>
          </a:prstGeom>
        </p:spPr>
      </p:pic>
    </p:spTree>
    <p:extLst>
      <p:ext uri="{BB962C8B-B14F-4D97-AF65-F5344CB8AC3E}">
        <p14:creationId xmlns:p14="http://schemas.microsoft.com/office/powerpoint/2010/main" val="2870459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 CONTINUED</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1" y="1647698"/>
            <a:ext cx="9578874" cy="3734805"/>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A repeated head CT showed a new right cerebellar hemorrhage and small left parietal subarachnoid hemorrhage, without any evidence of hemorrhagic conversion of the acute left frontal </a:t>
            </a:r>
            <a:r>
              <a:rPr lang="en-US" sz="1600" b="1" spc="30" dirty="0" err="1">
                <a:solidFill>
                  <a:schemeClr val="tx1">
                    <a:lumMod val="75000"/>
                    <a:lumOff val="25000"/>
                  </a:schemeClr>
                </a:solidFill>
                <a:latin typeface="Arial Narrow"/>
                <a:cs typeface="Arial Narrow"/>
              </a:rPr>
              <a:t>opercular</a:t>
            </a:r>
            <a:r>
              <a:rPr lang="en-US" sz="1600" b="1" spc="30" dirty="0">
                <a:solidFill>
                  <a:schemeClr val="tx1">
                    <a:lumMod val="75000"/>
                    <a:lumOff val="25000"/>
                  </a:schemeClr>
                </a:solidFill>
                <a:latin typeface="Arial Narrow"/>
                <a:cs typeface="Arial Narrow"/>
              </a:rPr>
              <a:t> infarct </a:t>
            </a:r>
            <a:r>
              <a:rPr lang="en-US" sz="1600" b="1" i="1" spc="30" dirty="0">
                <a:solidFill>
                  <a:srgbClr val="FF0000"/>
                </a:solidFill>
                <a:latin typeface="Arial Narrow"/>
                <a:cs typeface="Arial Narrow"/>
              </a:rPr>
              <a:t>(Figs 1 and 2). </a:t>
            </a:r>
            <a:r>
              <a:rPr lang="en-US" sz="1600" b="1" spc="30" dirty="0">
                <a:solidFill>
                  <a:schemeClr val="tx1">
                    <a:lumMod val="75000"/>
                    <a:lumOff val="25000"/>
                  </a:schemeClr>
                </a:solidFill>
                <a:latin typeface="Arial Narrow"/>
                <a:cs typeface="Arial Narrow"/>
              </a:rPr>
              <a:t>She was given cryoprecipitate and fresh frozen plasma with no worsening of the hemorrhages or neurologic status. She improved during the course of 1 week to intact repetition but persistent </a:t>
            </a:r>
            <a:r>
              <a:rPr lang="en-US" sz="1600" b="1" spc="30" dirty="0" err="1">
                <a:solidFill>
                  <a:schemeClr val="tx1">
                    <a:lumMod val="75000"/>
                    <a:lumOff val="25000"/>
                  </a:schemeClr>
                </a:solidFill>
                <a:latin typeface="Arial Narrow"/>
                <a:cs typeface="Arial Narrow"/>
              </a:rPr>
              <a:t>dysfluency</a:t>
            </a:r>
            <a:r>
              <a:rPr lang="en-US" sz="1600" b="1" spc="30" dirty="0">
                <a:solidFill>
                  <a:schemeClr val="tx1">
                    <a:lumMod val="75000"/>
                    <a:lumOff val="25000"/>
                  </a:schemeClr>
                </a:solidFill>
                <a:latin typeface="Arial Narrow"/>
                <a:cs typeface="Arial Narrow"/>
              </a:rPr>
              <a:t> and impaired comprehension. </a:t>
            </a:r>
            <a:r>
              <a:rPr lang="en-US" sz="1600" b="1" spc="30" dirty="0" err="1">
                <a:solidFill>
                  <a:schemeClr val="tx1">
                    <a:lumMod val="75000"/>
                    <a:lumOff val="25000"/>
                  </a:schemeClr>
                </a:solidFill>
                <a:latin typeface="Arial Narrow"/>
                <a:cs typeface="Arial Narrow"/>
              </a:rPr>
              <a:t>Transesophageal</a:t>
            </a:r>
            <a:r>
              <a:rPr lang="en-US" sz="1600" b="1" spc="30" dirty="0">
                <a:solidFill>
                  <a:schemeClr val="tx1">
                    <a:lumMod val="75000"/>
                    <a:lumOff val="25000"/>
                  </a:schemeClr>
                </a:solidFill>
                <a:latin typeface="Arial Narrow"/>
                <a:cs typeface="Arial Narrow"/>
              </a:rPr>
              <a:t> echocardiography confirmed the presence of a large LA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with extension of the tumor through a patent foramen </a:t>
            </a:r>
            <a:r>
              <a:rPr lang="en-US" sz="1600" b="1" spc="30" dirty="0" err="1">
                <a:solidFill>
                  <a:schemeClr val="tx1">
                    <a:lumMod val="75000"/>
                    <a:lumOff val="25000"/>
                  </a:schemeClr>
                </a:solidFill>
                <a:latin typeface="Arial Narrow"/>
                <a:cs typeface="Arial Narrow"/>
              </a:rPr>
              <a:t>ovale</a:t>
            </a:r>
            <a:r>
              <a:rPr lang="en-US" sz="1600" b="1" spc="30" dirty="0">
                <a:solidFill>
                  <a:schemeClr val="tx1">
                    <a:lumMod val="75000"/>
                    <a:lumOff val="25000"/>
                  </a:schemeClr>
                </a:solidFill>
                <a:latin typeface="Arial Narrow"/>
                <a:cs typeface="Arial Narrow"/>
              </a:rPr>
              <a:t> into the right atrium </a:t>
            </a:r>
            <a:r>
              <a:rPr lang="en-US" sz="1600" b="1" i="1" spc="30" dirty="0">
                <a:solidFill>
                  <a:srgbClr val="FF0000"/>
                </a:solidFill>
                <a:latin typeface="Arial Narrow"/>
                <a:cs typeface="Arial Narrow"/>
              </a:rPr>
              <a:t>(Fig 3). </a:t>
            </a:r>
            <a:r>
              <a:rPr lang="en-US" sz="1600" b="1" spc="30" dirty="0">
                <a:solidFill>
                  <a:schemeClr val="tx1">
                    <a:lumMod val="75000"/>
                    <a:lumOff val="25000"/>
                  </a:schemeClr>
                </a:solidFill>
                <a:latin typeface="Arial Narrow"/>
                <a:cs typeface="Arial Narrow"/>
              </a:rPr>
              <a:t>Lower extremity Doppler showed no evidence of deep venous thrombosis. Magnetic resonance imaging confirmed the acute infarct in the left frontal region </a:t>
            </a:r>
            <a:r>
              <a:rPr lang="en-US" sz="1600" b="1" i="1" spc="30" dirty="0">
                <a:solidFill>
                  <a:srgbClr val="FF0000"/>
                </a:solidFill>
                <a:latin typeface="Arial Narrow"/>
                <a:cs typeface="Arial Narrow"/>
              </a:rPr>
              <a:t>(Fig 4), </a:t>
            </a:r>
            <a:r>
              <a:rPr lang="en-US" sz="1600" b="1" spc="30" dirty="0">
                <a:solidFill>
                  <a:schemeClr val="tx1">
                    <a:lumMod val="75000"/>
                    <a:lumOff val="25000"/>
                  </a:schemeClr>
                </a:solidFill>
                <a:latin typeface="Arial Narrow"/>
                <a:cs typeface="Arial Narrow"/>
              </a:rPr>
              <a:t>several smaller foci of infarction in both hemispheres, and the hemorrhages seen on CT. Gradient echo sequences did not reveal areas of additional hemorrhage. Catheter cerebral angiography did not show any aneurysmal dilatation of cerebral vessels in the areas of the hemorrhage or elsewhere. The patient underwent resection of the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7 days after the stroke without any complications. Gross examination revealed a 3- 4-cm, very friable, and gelatinous mass that fragmented easily with minimal manipulation. Pathology confirmed atrial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a:t>
            </a:r>
          </a:p>
        </p:txBody>
      </p:sp>
    </p:spTree>
    <p:extLst>
      <p:ext uri="{BB962C8B-B14F-4D97-AF65-F5344CB8AC3E}">
        <p14:creationId xmlns:p14="http://schemas.microsoft.com/office/powerpoint/2010/main" val="995233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DISCUSSION</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1" y="1647698"/>
            <a:ext cx="9578874" cy="2606291"/>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Emboli from atrial </a:t>
            </a:r>
            <a:r>
              <a:rPr lang="en-US" sz="1600" b="1" spc="30" dirty="0" err="1">
                <a:solidFill>
                  <a:schemeClr val="tx1">
                    <a:lumMod val="75000"/>
                    <a:lumOff val="25000"/>
                  </a:schemeClr>
                </a:solidFill>
                <a:latin typeface="Arial Narrow"/>
                <a:cs typeface="Arial Narrow"/>
              </a:rPr>
              <a:t>myxomas</a:t>
            </a:r>
            <a:r>
              <a:rPr lang="en-US" sz="1600" b="1" spc="30" dirty="0">
                <a:solidFill>
                  <a:schemeClr val="tx1">
                    <a:lumMod val="75000"/>
                    <a:lumOff val="25000"/>
                  </a:schemeClr>
                </a:solidFill>
                <a:latin typeface="Arial Narrow"/>
                <a:cs typeface="Arial Narrow"/>
              </a:rPr>
              <a:t> may be composed of either thrombus, tumor itself, or both.</a:t>
            </a:r>
            <a:r>
              <a:rPr lang="en-US" sz="1600" b="1" spc="30" baseline="30000" dirty="0">
                <a:solidFill>
                  <a:srgbClr val="FF0000"/>
                </a:solidFill>
                <a:latin typeface="Arial Narrow"/>
                <a:cs typeface="Arial Narrow"/>
              </a:rPr>
              <a:t>2</a:t>
            </a:r>
            <a:r>
              <a:rPr lang="en-US" sz="1600" b="1" spc="30" dirty="0">
                <a:solidFill>
                  <a:schemeClr val="tx1">
                    <a:lumMod val="75000"/>
                    <a:lumOff val="25000"/>
                  </a:schemeClr>
                </a:solidFill>
                <a:latin typeface="Arial Narrow"/>
                <a:cs typeface="Arial Narrow"/>
              </a:rPr>
              <a:t> Tumor emboli from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are unlikely to lyse with thrombolytic therapy. Intra-arterial </a:t>
            </a:r>
            <a:r>
              <a:rPr lang="en-US" sz="1600" b="1" spc="30" dirty="0" err="1">
                <a:solidFill>
                  <a:schemeClr val="tx1">
                    <a:lumMod val="75000"/>
                    <a:lumOff val="25000"/>
                  </a:schemeClr>
                </a:solidFill>
                <a:latin typeface="Arial Narrow"/>
                <a:cs typeface="Arial Narrow"/>
              </a:rPr>
              <a:t>urokinase</a:t>
            </a:r>
            <a:r>
              <a:rPr lang="en-US" sz="1600" b="1" spc="30" dirty="0">
                <a:solidFill>
                  <a:schemeClr val="tx1">
                    <a:lumMod val="75000"/>
                    <a:lumOff val="25000"/>
                  </a:schemeClr>
                </a:solidFill>
                <a:latin typeface="Arial Narrow"/>
                <a:cs typeface="Arial Narrow"/>
              </a:rPr>
              <a:t> has been used with partially successful recanalization of the right middle cerebral artery in one reported case.</a:t>
            </a:r>
            <a:r>
              <a:rPr lang="en-US" sz="1600" b="1" spc="30" baseline="30000" dirty="0">
                <a:solidFill>
                  <a:srgbClr val="FF0000"/>
                </a:solidFill>
                <a:latin typeface="Arial Narrow"/>
                <a:cs typeface="Arial Narrow"/>
              </a:rPr>
              <a:t>3</a:t>
            </a:r>
            <a:r>
              <a:rPr lang="en-US" sz="1600" b="1" spc="30" dirty="0">
                <a:solidFill>
                  <a:schemeClr val="tx1">
                    <a:lumMod val="75000"/>
                    <a:lumOff val="25000"/>
                  </a:schemeClr>
                </a:solidFill>
                <a:latin typeface="Arial Narrow"/>
                <a:cs typeface="Arial Narrow"/>
              </a:rPr>
              <a:t> This suggests thrombi may contribute to vessel occlusion from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and in such cases thrombolysis may still be of benefit. Aneurysms and hemorrhage associated with stroke for patients with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are well-established.</a:t>
            </a:r>
            <a:r>
              <a:rPr lang="en-US" sz="1600" b="1" spc="30" baseline="30000" dirty="0">
                <a:solidFill>
                  <a:srgbClr val="FF0000"/>
                </a:solidFill>
                <a:latin typeface="Arial Narrow"/>
                <a:cs typeface="Arial Narrow"/>
              </a:rPr>
              <a:t>4-6 </a:t>
            </a:r>
            <a:r>
              <a:rPr lang="en-US" sz="1600" b="1" spc="30" dirty="0">
                <a:solidFill>
                  <a:schemeClr val="tx1">
                    <a:lumMod val="75000"/>
                    <a:lumOff val="25000"/>
                  </a:schemeClr>
                </a:solidFill>
                <a:latin typeface="Arial Narrow"/>
                <a:cs typeface="Arial Narrow"/>
              </a:rPr>
              <a:t>In one series of 112 patients with LA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24 of 33 with systemic emboli had stroke, and 3 of 24 with stroke (12.5%) had multiple cerebral aneurysms from cerebral emboli.</a:t>
            </a:r>
            <a:r>
              <a:rPr lang="en-US" sz="1600" b="1" spc="30" baseline="30000" dirty="0">
                <a:solidFill>
                  <a:srgbClr val="FF0000"/>
                </a:solidFill>
                <a:latin typeface="Arial Narrow"/>
                <a:cs typeface="Arial Narrow"/>
              </a:rPr>
              <a:t>7</a:t>
            </a:r>
            <a:r>
              <a:rPr lang="en-US" sz="1600" b="1" spc="30" dirty="0">
                <a:solidFill>
                  <a:schemeClr val="tx1">
                    <a:lumMod val="75000"/>
                    <a:lumOff val="25000"/>
                  </a:schemeClr>
                </a:solidFill>
                <a:latin typeface="Arial Narrow"/>
                <a:cs typeface="Arial Narrow"/>
              </a:rPr>
              <a:t> Subarachnoid hemorrhage from rupture of an aneurysm secondary to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has also been reported.6 Autopsy studies demonstrate </a:t>
            </a:r>
            <a:r>
              <a:rPr lang="en-US" sz="1600" b="1" spc="30" dirty="0" err="1">
                <a:solidFill>
                  <a:schemeClr val="tx1">
                    <a:lumMod val="75000"/>
                    <a:lumOff val="25000"/>
                  </a:schemeClr>
                </a:solidFill>
                <a:latin typeface="Arial Narrow"/>
                <a:cs typeface="Arial Narrow"/>
              </a:rPr>
              <a:t>myxomatous</a:t>
            </a:r>
            <a:r>
              <a:rPr lang="en-US" sz="1600" b="1" spc="30" dirty="0">
                <a:solidFill>
                  <a:schemeClr val="tx1">
                    <a:lumMod val="75000"/>
                    <a:lumOff val="25000"/>
                  </a:schemeClr>
                </a:solidFill>
                <a:latin typeface="Arial Narrow"/>
                <a:cs typeface="Arial Narrow"/>
              </a:rPr>
              <a:t> material in cerebral vessels with evidence of vessel wall inflammation,</a:t>
            </a:r>
            <a:r>
              <a:rPr lang="en-US" sz="1600" b="1" spc="30" baseline="30000" dirty="0">
                <a:solidFill>
                  <a:srgbClr val="FF0000"/>
                </a:solidFill>
                <a:latin typeface="Arial Narrow"/>
                <a:cs typeface="Arial Narrow"/>
              </a:rPr>
              <a:t>8</a:t>
            </a:r>
            <a:r>
              <a:rPr lang="en-US" sz="1600" b="1" spc="30" dirty="0">
                <a:solidFill>
                  <a:schemeClr val="tx1">
                    <a:lumMod val="75000"/>
                    <a:lumOff val="25000"/>
                  </a:schemeClr>
                </a:solidFill>
                <a:latin typeface="Arial Narrow"/>
                <a:cs typeface="Arial Narrow"/>
              </a:rPr>
              <a:t> leading to vessel wall weakening and aneurysmal dilatation. </a:t>
            </a:r>
          </a:p>
        </p:txBody>
      </p:sp>
    </p:spTree>
    <p:extLst>
      <p:ext uri="{BB962C8B-B14F-4D97-AF65-F5344CB8AC3E}">
        <p14:creationId xmlns:p14="http://schemas.microsoft.com/office/powerpoint/2010/main" val="4123432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DISCUSSION</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1" y="1647698"/>
            <a:ext cx="9578874" cy="3734805"/>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Therefore, there is reason to be concerned about the risks of administering thrombolytic agents to patients with known </a:t>
            </a:r>
            <a:r>
              <a:rPr lang="en-US" sz="1600" b="1" spc="30" dirty="0" err="1">
                <a:solidFill>
                  <a:schemeClr val="tx1">
                    <a:lumMod val="75000"/>
                    <a:lumOff val="25000"/>
                  </a:schemeClr>
                </a:solidFill>
                <a:latin typeface="Arial Narrow"/>
                <a:cs typeface="Arial Narrow"/>
              </a:rPr>
              <a:t>myxomas</a:t>
            </a:r>
            <a:r>
              <a:rPr lang="en-US" sz="1600" b="1" spc="30" dirty="0">
                <a:solidFill>
                  <a:schemeClr val="tx1">
                    <a:lumMod val="75000"/>
                    <a:lumOff val="25000"/>
                  </a:schemeClr>
                </a:solidFill>
                <a:latin typeface="Arial Narrow"/>
                <a:cs typeface="Arial Narrow"/>
              </a:rPr>
              <a:t>. Ischemic strokes occurring secondary to bacterial endocarditis, for example, are considered a relative contraindication to the use of thrombolytic therapy because of the risk of hemorrhage from </a:t>
            </a:r>
            <a:r>
              <a:rPr lang="en-US" sz="1600" b="1" spc="30" dirty="0" err="1">
                <a:solidFill>
                  <a:schemeClr val="tx1">
                    <a:lumMod val="75000"/>
                    <a:lumOff val="25000"/>
                  </a:schemeClr>
                </a:solidFill>
                <a:latin typeface="Arial Narrow"/>
                <a:cs typeface="Arial Narrow"/>
              </a:rPr>
              <a:t>mycotic</a:t>
            </a:r>
            <a:r>
              <a:rPr lang="en-US" sz="1600" b="1" spc="30" dirty="0">
                <a:solidFill>
                  <a:schemeClr val="tx1">
                    <a:lumMod val="75000"/>
                    <a:lumOff val="25000"/>
                  </a:schemeClr>
                </a:solidFill>
                <a:latin typeface="Arial Narrow"/>
                <a:cs typeface="Arial Narrow"/>
              </a:rPr>
              <a:t> aneurysms.</a:t>
            </a:r>
            <a:r>
              <a:rPr lang="en-US" sz="1600" b="1" spc="30" baseline="30000" dirty="0">
                <a:solidFill>
                  <a:srgbClr val="FF0000"/>
                </a:solidFill>
                <a:latin typeface="Arial Narrow"/>
                <a:cs typeface="Arial Narrow"/>
              </a:rPr>
              <a:t>9</a:t>
            </a:r>
            <a:r>
              <a:rPr lang="en-US" sz="1600" b="1" spc="30" dirty="0">
                <a:solidFill>
                  <a:schemeClr val="tx1">
                    <a:lumMod val="75000"/>
                    <a:lumOff val="25000"/>
                  </a:schemeClr>
                </a:solidFill>
                <a:latin typeface="Arial Narrow"/>
                <a:cs typeface="Arial Narrow"/>
              </a:rPr>
              <a:t> Guidelines about thrombolytic therapy in stroke do not address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The use of intra-arterial thrombolysis in patients with an atrial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has been reported in two cases.</a:t>
            </a:r>
            <a:r>
              <a:rPr lang="en-US" sz="1600" b="1" spc="30" baseline="30000" dirty="0">
                <a:solidFill>
                  <a:srgbClr val="FF0000"/>
                </a:solidFill>
                <a:latin typeface="Arial Narrow"/>
                <a:cs typeface="Arial Narrow"/>
              </a:rPr>
              <a:t>3,10</a:t>
            </a:r>
            <a:r>
              <a:rPr lang="en-US" sz="1600" b="1" spc="30" dirty="0">
                <a:solidFill>
                  <a:schemeClr val="tx1">
                    <a:lumMod val="75000"/>
                    <a:lumOff val="25000"/>
                  </a:schemeClr>
                </a:solidFill>
                <a:latin typeface="Arial Narrow"/>
                <a:cs typeface="Arial Narrow"/>
              </a:rPr>
              <a:t> One reported that intra-arterial </a:t>
            </a:r>
            <a:r>
              <a:rPr lang="en-US" sz="1600" b="1" spc="30" dirty="0" err="1">
                <a:solidFill>
                  <a:schemeClr val="tx1">
                    <a:lumMod val="75000"/>
                    <a:lumOff val="25000"/>
                  </a:schemeClr>
                </a:solidFill>
                <a:latin typeface="Arial Narrow"/>
                <a:cs typeface="Arial Narrow"/>
              </a:rPr>
              <a:t>rtPA</a:t>
            </a:r>
            <a:r>
              <a:rPr lang="en-US" sz="1600" b="1" spc="30" dirty="0">
                <a:solidFill>
                  <a:schemeClr val="tx1">
                    <a:lumMod val="75000"/>
                    <a:lumOff val="25000"/>
                  </a:schemeClr>
                </a:solidFill>
                <a:latin typeface="Arial Narrow"/>
                <a:cs typeface="Arial Narrow"/>
              </a:rPr>
              <a:t> administered within 3 hours of the onset of ischemic stroke effected partial recanalization and improvement in motor deficits. In the other case,</a:t>
            </a:r>
            <a:r>
              <a:rPr lang="en-US" sz="1600" b="1" spc="30" baseline="30000" dirty="0">
                <a:solidFill>
                  <a:srgbClr val="FF0000"/>
                </a:solidFill>
                <a:latin typeface="Arial Narrow"/>
                <a:cs typeface="Arial Narrow"/>
              </a:rPr>
              <a:t>10</a:t>
            </a:r>
            <a:r>
              <a:rPr lang="en-US" sz="1600" b="1" spc="30" dirty="0">
                <a:solidFill>
                  <a:schemeClr val="tx1">
                    <a:lumMod val="75000"/>
                    <a:lumOff val="25000"/>
                  </a:schemeClr>
                </a:solidFill>
                <a:latin typeface="Arial Narrow"/>
                <a:cs typeface="Arial Narrow"/>
              </a:rPr>
              <a:t> a patient presenting with a right middle cerebral artery infarct received intra-arterial </a:t>
            </a:r>
            <a:r>
              <a:rPr lang="en-US" sz="1600" b="1" spc="30" dirty="0" err="1">
                <a:solidFill>
                  <a:schemeClr val="tx1">
                    <a:lumMod val="75000"/>
                    <a:lumOff val="25000"/>
                  </a:schemeClr>
                </a:solidFill>
                <a:latin typeface="Arial Narrow"/>
                <a:cs typeface="Arial Narrow"/>
              </a:rPr>
              <a:t>urokinase</a:t>
            </a:r>
            <a:r>
              <a:rPr lang="en-US" sz="1600" b="1" spc="30" dirty="0">
                <a:solidFill>
                  <a:schemeClr val="tx1">
                    <a:lumMod val="75000"/>
                    <a:lumOff val="25000"/>
                  </a:schemeClr>
                </a:solidFill>
                <a:latin typeface="Arial Narrow"/>
                <a:cs typeface="Arial Narrow"/>
              </a:rPr>
              <a:t> resulting in partial recanalization without clinical improvement. New intracranial hemorrhage was not reported in either of these patients. In our patient, treated not with intra-arterial but with intravenous thrombolysis, therapy was complicated by two hemorrhages–one </a:t>
            </a:r>
            <a:r>
              <a:rPr lang="en-US" sz="1600" b="1" spc="30" dirty="0" err="1">
                <a:solidFill>
                  <a:schemeClr val="tx1">
                    <a:lumMod val="75000"/>
                    <a:lumOff val="25000"/>
                  </a:schemeClr>
                </a:solidFill>
                <a:latin typeface="Arial Narrow"/>
                <a:cs typeface="Arial Narrow"/>
              </a:rPr>
              <a:t>parenchymatous</a:t>
            </a:r>
            <a:r>
              <a:rPr lang="en-US" sz="1600" b="1" spc="30" dirty="0">
                <a:solidFill>
                  <a:schemeClr val="tx1">
                    <a:lumMod val="75000"/>
                    <a:lumOff val="25000"/>
                  </a:schemeClr>
                </a:solidFill>
                <a:latin typeface="Arial Narrow"/>
                <a:cs typeface="Arial Narrow"/>
              </a:rPr>
              <a:t> and one subarachnoid–remote from the infarction. There was evidence of multiple other small infarcts on magnetic resonance imaging suggesting multiple emboli. It is possible the two hemorrhages in our patient were related to occult tumor emboli or </a:t>
            </a:r>
            <a:r>
              <a:rPr lang="en-US" sz="1600" b="1" spc="30" dirty="0" err="1">
                <a:solidFill>
                  <a:schemeClr val="tx1">
                    <a:lumMod val="75000"/>
                    <a:lumOff val="25000"/>
                  </a:schemeClr>
                </a:solidFill>
                <a:latin typeface="Arial Narrow"/>
                <a:cs typeface="Arial Narrow"/>
              </a:rPr>
              <a:t>microaneurysms</a:t>
            </a:r>
            <a:r>
              <a:rPr lang="en-US" sz="1600" b="1" spc="30" dirty="0">
                <a:solidFill>
                  <a:schemeClr val="tx1">
                    <a:lumMod val="75000"/>
                    <a:lumOff val="25000"/>
                  </a:schemeClr>
                </a:solidFill>
                <a:latin typeface="Arial Narrow"/>
                <a:cs typeface="Arial Narrow"/>
              </a:rPr>
              <a:t> not detected on angiogram. </a:t>
            </a:r>
          </a:p>
        </p:txBody>
      </p:sp>
    </p:spTree>
    <p:extLst>
      <p:ext uri="{BB962C8B-B14F-4D97-AF65-F5344CB8AC3E}">
        <p14:creationId xmlns:p14="http://schemas.microsoft.com/office/powerpoint/2010/main" val="2407297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DISCUSSION</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1" y="1647698"/>
            <a:ext cx="9578874" cy="2606291"/>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Because cerebral aneurysms may be present for patients with LA </a:t>
            </a:r>
            <a:r>
              <a:rPr lang="en-US" sz="1600" b="1" spc="30" dirty="0" err="1">
                <a:solidFill>
                  <a:schemeClr val="tx1">
                    <a:lumMod val="75000"/>
                    <a:lumOff val="25000"/>
                  </a:schemeClr>
                </a:solidFill>
                <a:latin typeface="Arial Narrow"/>
                <a:cs typeface="Arial Narrow"/>
              </a:rPr>
              <a:t>myxomas</a:t>
            </a:r>
            <a:r>
              <a:rPr lang="en-US" sz="1600" b="1" spc="30" dirty="0">
                <a:solidFill>
                  <a:schemeClr val="tx1">
                    <a:lumMod val="75000"/>
                    <a:lumOff val="25000"/>
                  </a:schemeClr>
                </a:solidFill>
                <a:latin typeface="Arial Narrow"/>
                <a:cs typeface="Arial Narrow"/>
              </a:rPr>
              <a:t>, the risk of cerebral hemorrhage after the administration of thrombolytic therapy for acute stroke may be higher than for patients without </a:t>
            </a:r>
            <a:r>
              <a:rPr lang="en-US" sz="1600" b="1" spc="30" dirty="0" err="1">
                <a:solidFill>
                  <a:schemeClr val="tx1">
                    <a:lumMod val="75000"/>
                    <a:lumOff val="25000"/>
                  </a:schemeClr>
                </a:solidFill>
                <a:latin typeface="Arial Narrow"/>
                <a:cs typeface="Arial Narrow"/>
              </a:rPr>
              <a:t>myxomas</a:t>
            </a:r>
            <a:r>
              <a:rPr lang="en-US" sz="1600" b="1" spc="30" dirty="0">
                <a:solidFill>
                  <a:schemeClr val="tx1">
                    <a:lumMod val="75000"/>
                    <a:lumOff val="25000"/>
                  </a:schemeClr>
                </a:solidFill>
                <a:latin typeface="Arial Narrow"/>
                <a:cs typeface="Arial Narrow"/>
              </a:rPr>
              <a:t>. The risk of hemorrhage may be particularly high for patients treated with intravenous, systemic thrombolytic agents. Intra arterial thrombolysis may be preferable in this setting because it also allows identification of aneurysms, which may lead to a decision to defer thrombolysis, or to an ability to focus treatment in the occluded artery, thereby avoiding areas more likely to bleed. It is unusual to know that a patient has a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at the time of stroke. Nonetheless, we suggest that, as for bacterial endocarditis, known </a:t>
            </a:r>
            <a:r>
              <a:rPr lang="en-US" sz="1600" b="1" spc="30" dirty="0" err="1">
                <a:solidFill>
                  <a:schemeClr val="tx1">
                    <a:lumMod val="75000"/>
                    <a:lumOff val="25000"/>
                  </a:schemeClr>
                </a:solidFill>
                <a:latin typeface="Arial Narrow"/>
                <a:cs typeface="Arial Narrow"/>
              </a:rPr>
              <a:t>myxoma</a:t>
            </a:r>
            <a:r>
              <a:rPr lang="en-US" sz="1600" b="1" spc="30" dirty="0">
                <a:solidFill>
                  <a:schemeClr val="tx1">
                    <a:lumMod val="75000"/>
                    <a:lumOff val="25000"/>
                  </a:schemeClr>
                </a:solidFill>
                <a:latin typeface="Arial Narrow"/>
                <a:cs typeface="Arial Narrow"/>
              </a:rPr>
              <a:t> be considered a relative contraindication to intravenous thrombolytic therapy for ischemic stroke. Intra-arterial thrombolysis may be the preferred treatment in this situation.</a:t>
            </a:r>
          </a:p>
        </p:txBody>
      </p:sp>
    </p:spTree>
    <p:extLst>
      <p:ext uri="{BB962C8B-B14F-4D97-AF65-F5344CB8AC3E}">
        <p14:creationId xmlns:p14="http://schemas.microsoft.com/office/powerpoint/2010/main" val="271855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ONE</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1" y="1647698"/>
            <a:ext cx="9578874" cy="2888548"/>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A 50-year-old man with a medical history of “elephantiasis” of the legs, status post left above the knee amputation with prosthetic limb, and hypothyroidism presented with 1 week of headache and nausea. The headache was continuous, with gradual worsening over the 7 days prior to admission, and he had minimal relief with ibuprofen. On the second day, he developed nausea. He denied any history of headaches, blurred or double vision, numbness, weakness, tingling, loss of balance, vertigo, chest pain, palpitations, or shortness of breath. In the emergency room, he was afebrile with a heart rate of 78 beats per minute and regular, and a blood pressure of 132/78 mm Hg. General physical examination revealed right leg hypertrophy with hyperpigmentation, and edema more prominent distally (tree-barking) </a:t>
            </a:r>
            <a:r>
              <a:rPr lang="en-US" sz="1600" b="1" i="1" spc="30" dirty="0">
                <a:solidFill>
                  <a:srgbClr val="D80820"/>
                </a:solidFill>
                <a:latin typeface="Arial Narrow"/>
                <a:cs typeface="Arial Narrow"/>
              </a:rPr>
              <a:t>(figure 1)</a:t>
            </a:r>
            <a:r>
              <a:rPr lang="en-US" sz="1600" b="1" spc="30" dirty="0">
                <a:solidFill>
                  <a:schemeClr val="tx1">
                    <a:lumMod val="75000"/>
                    <a:lumOff val="25000"/>
                  </a:schemeClr>
                </a:solidFill>
                <a:latin typeface="Arial Narrow"/>
                <a:cs typeface="Arial Narrow"/>
              </a:rPr>
              <a:t>. A comprehensive neurologic examination had normal results. Basic laboratory tests including complete blood count, basic metabolic panel, and thyroid tests were within normal limits. Head CT showed a </a:t>
            </a:r>
            <a:r>
              <a:rPr lang="en-US" sz="1600" b="1" spc="30" dirty="0" err="1">
                <a:solidFill>
                  <a:schemeClr val="tx1">
                    <a:lumMod val="75000"/>
                    <a:lumOff val="25000"/>
                  </a:schemeClr>
                </a:solidFill>
                <a:latin typeface="Arial Narrow"/>
                <a:cs typeface="Arial Narrow"/>
              </a:rPr>
              <a:t>hypodensity</a:t>
            </a:r>
            <a:r>
              <a:rPr lang="en-US" sz="1600" b="1" spc="30" dirty="0">
                <a:solidFill>
                  <a:schemeClr val="tx1">
                    <a:lumMod val="75000"/>
                    <a:lumOff val="25000"/>
                  </a:schemeClr>
                </a:solidFill>
                <a:latin typeface="Arial Narrow"/>
                <a:cs typeface="Arial Narrow"/>
              </a:rPr>
              <a:t> in the left cerebellar hemisphere </a:t>
            </a:r>
            <a:r>
              <a:rPr lang="en-US" sz="1600" b="1" i="1" spc="30" dirty="0">
                <a:solidFill>
                  <a:srgbClr val="D80820"/>
                </a:solidFill>
                <a:latin typeface="Arial Narrow"/>
                <a:cs typeface="Arial Narrow"/>
              </a:rPr>
              <a:t>(figure 1)</a:t>
            </a:r>
            <a:r>
              <a:rPr lang="en-US" sz="1600" b="1" spc="30" dirty="0">
                <a:solidFill>
                  <a:schemeClr val="tx1">
                    <a:lumMod val="75000"/>
                    <a:lumOff val="25000"/>
                  </a:schemeClr>
                </a:solidFill>
                <a:latin typeface="Arial Narrow"/>
                <a:cs typeface="Arial Narrow"/>
              </a:rPr>
              <a:t>.</a:t>
            </a:r>
          </a:p>
        </p:txBody>
      </p:sp>
    </p:spTree>
    <p:extLst>
      <p:ext uri="{BB962C8B-B14F-4D97-AF65-F5344CB8AC3E}">
        <p14:creationId xmlns:p14="http://schemas.microsoft.com/office/powerpoint/2010/main" val="1939613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REFERENCES</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THREE</a:t>
            </a:r>
          </a:p>
        </p:txBody>
      </p:sp>
      <p:sp>
        <p:nvSpPr>
          <p:cNvPr id="6" name="TextBox 5"/>
          <p:cNvSpPr txBox="1"/>
          <p:nvPr/>
        </p:nvSpPr>
        <p:spPr>
          <a:xfrm>
            <a:off x="967192" y="1520698"/>
            <a:ext cx="10521884" cy="3677929"/>
          </a:xfrm>
          <a:prstGeom prst="rect">
            <a:avLst/>
          </a:prstGeom>
          <a:noFill/>
        </p:spPr>
        <p:txBody>
          <a:bodyPr wrap="square" rtlCol="0">
            <a:spAutoFit/>
          </a:bodyPr>
          <a:lstStyle/>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Knepper</a:t>
            </a:r>
            <a:r>
              <a:rPr lang="en-US" sz="1200" i="1" spc="30" dirty="0">
                <a:solidFill>
                  <a:schemeClr val="tx1">
                    <a:lumMod val="75000"/>
                    <a:lumOff val="25000"/>
                  </a:schemeClr>
                </a:solidFill>
                <a:latin typeface="Arial Narrow"/>
                <a:cs typeface="Arial Narrow"/>
              </a:rPr>
              <a:t> LE, Biller J, Adams HP, et al. Neurologic manifestations of atrial </a:t>
            </a:r>
            <a:r>
              <a:rPr lang="en-US" sz="1200" i="1" spc="30" dirty="0" err="1">
                <a:solidFill>
                  <a:schemeClr val="tx1">
                    <a:lumMod val="75000"/>
                    <a:lumOff val="25000"/>
                  </a:schemeClr>
                </a:solidFill>
                <a:latin typeface="Arial Narrow"/>
                <a:cs typeface="Arial Narrow"/>
              </a:rPr>
              <a:t>myxoma</a:t>
            </a:r>
            <a:r>
              <a:rPr lang="en-US" sz="1200" i="1" spc="30" dirty="0">
                <a:solidFill>
                  <a:schemeClr val="tx1">
                    <a:lumMod val="75000"/>
                    <a:lumOff val="25000"/>
                  </a:schemeClr>
                </a:solidFill>
                <a:latin typeface="Arial Narrow"/>
                <a:cs typeface="Arial Narrow"/>
              </a:rPr>
              <a:t>: A 12-year experience and review. Stroke 1998;19:1435-1440.</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Wold</a:t>
            </a:r>
            <a:r>
              <a:rPr lang="en-US" sz="1200" i="1" spc="30" dirty="0">
                <a:solidFill>
                  <a:schemeClr val="tx1">
                    <a:lumMod val="75000"/>
                    <a:lumOff val="25000"/>
                  </a:schemeClr>
                </a:solidFill>
                <a:latin typeface="Arial Narrow"/>
                <a:cs typeface="Arial Narrow"/>
              </a:rPr>
              <a:t> LE, Lie JT. Cardiac </a:t>
            </a:r>
            <a:r>
              <a:rPr lang="en-US" sz="1200" i="1" spc="30" dirty="0" err="1">
                <a:solidFill>
                  <a:schemeClr val="tx1">
                    <a:lumMod val="75000"/>
                    <a:lumOff val="25000"/>
                  </a:schemeClr>
                </a:solidFill>
                <a:latin typeface="Arial Narrow"/>
                <a:cs typeface="Arial Narrow"/>
              </a:rPr>
              <a:t>myxomas</a:t>
            </a:r>
            <a:r>
              <a:rPr lang="en-US" sz="1200" i="1" spc="30" dirty="0">
                <a:solidFill>
                  <a:schemeClr val="tx1">
                    <a:lumMod val="75000"/>
                    <a:lumOff val="25000"/>
                  </a:schemeClr>
                </a:solidFill>
                <a:latin typeface="Arial Narrow"/>
                <a:cs typeface="Arial Narrow"/>
              </a:rPr>
              <a:t>: A </a:t>
            </a:r>
            <a:r>
              <a:rPr lang="en-US" sz="1200" i="1" spc="30" dirty="0" err="1">
                <a:solidFill>
                  <a:schemeClr val="tx1">
                    <a:lumMod val="75000"/>
                    <a:lumOff val="25000"/>
                  </a:schemeClr>
                </a:solidFill>
                <a:latin typeface="Arial Narrow"/>
                <a:cs typeface="Arial Narrow"/>
              </a:rPr>
              <a:t>clinicopathologic</a:t>
            </a:r>
            <a:r>
              <a:rPr lang="en-US" sz="1200" i="1" spc="30" dirty="0">
                <a:solidFill>
                  <a:schemeClr val="tx1">
                    <a:lumMod val="75000"/>
                    <a:lumOff val="25000"/>
                  </a:schemeClr>
                </a:solidFill>
                <a:latin typeface="Arial Narrow"/>
                <a:cs typeface="Arial Narrow"/>
              </a:rPr>
              <a:t> profile. Am J </a:t>
            </a:r>
            <a:r>
              <a:rPr lang="en-US" sz="1200" i="1" spc="30" dirty="0" err="1">
                <a:solidFill>
                  <a:schemeClr val="tx1">
                    <a:lumMod val="75000"/>
                    <a:lumOff val="25000"/>
                  </a:schemeClr>
                </a:solidFill>
                <a:latin typeface="Arial Narrow"/>
                <a:cs typeface="Arial Narrow"/>
              </a:rPr>
              <a:t>Pathol</a:t>
            </a:r>
            <a:r>
              <a:rPr lang="en-US" sz="1200" i="1" spc="30" dirty="0">
                <a:solidFill>
                  <a:schemeClr val="tx1">
                    <a:lumMod val="75000"/>
                    <a:lumOff val="25000"/>
                  </a:schemeClr>
                </a:solidFill>
                <a:latin typeface="Arial Narrow"/>
                <a:cs typeface="Arial Narrow"/>
              </a:rPr>
              <a:t> 1980;101:219-240.</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Bekavac</a:t>
            </a:r>
            <a:r>
              <a:rPr lang="en-US" sz="1200" i="1" spc="30" dirty="0">
                <a:solidFill>
                  <a:schemeClr val="tx1">
                    <a:lumMod val="75000"/>
                    <a:lumOff val="25000"/>
                  </a:schemeClr>
                </a:solidFill>
                <a:latin typeface="Arial Narrow"/>
                <a:cs typeface="Arial Narrow"/>
              </a:rPr>
              <a:t> I, Hanna JP, Wallace RC, et al. Intra-arterial thrombolysis of embolic proximal middle cerebral artery occlusion from presumed atrial </a:t>
            </a:r>
            <a:r>
              <a:rPr lang="en-US" sz="1200" i="1" spc="30" dirty="0" err="1">
                <a:solidFill>
                  <a:schemeClr val="tx1">
                    <a:lumMod val="75000"/>
                    <a:lumOff val="25000"/>
                  </a:schemeClr>
                </a:solidFill>
                <a:latin typeface="Arial Narrow"/>
                <a:cs typeface="Arial Narrow"/>
              </a:rPr>
              <a:t>myxoma</a:t>
            </a:r>
            <a:r>
              <a:rPr lang="en-US" sz="1200" i="1" spc="30" dirty="0">
                <a:solidFill>
                  <a:schemeClr val="tx1">
                    <a:lumMod val="75000"/>
                    <a:lumOff val="25000"/>
                  </a:schemeClr>
                </a:solidFill>
                <a:latin typeface="Arial Narrow"/>
                <a:cs typeface="Arial Narrow"/>
              </a:rPr>
              <a:t>. Neurology 1997;49:618-620.</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O’Rourke F, Dean N, </a:t>
            </a:r>
            <a:r>
              <a:rPr lang="en-US" sz="1200" i="1" spc="30" dirty="0" err="1">
                <a:solidFill>
                  <a:schemeClr val="tx1">
                    <a:lumMod val="75000"/>
                    <a:lumOff val="25000"/>
                  </a:schemeClr>
                </a:solidFill>
                <a:latin typeface="Arial Narrow"/>
                <a:cs typeface="Arial Narrow"/>
              </a:rPr>
              <a:t>Mouradian</a:t>
            </a:r>
            <a:r>
              <a:rPr lang="en-US" sz="1200" i="1" spc="30" dirty="0">
                <a:solidFill>
                  <a:schemeClr val="tx1">
                    <a:lumMod val="75000"/>
                    <a:lumOff val="25000"/>
                  </a:schemeClr>
                </a:solidFill>
                <a:latin typeface="Arial Narrow"/>
                <a:cs typeface="Arial Narrow"/>
              </a:rPr>
              <a:t> MS, et al. Atrial </a:t>
            </a:r>
            <a:r>
              <a:rPr lang="en-US" sz="1200" i="1" spc="30" dirty="0" err="1">
                <a:solidFill>
                  <a:schemeClr val="tx1">
                    <a:lumMod val="75000"/>
                    <a:lumOff val="25000"/>
                  </a:schemeClr>
                </a:solidFill>
                <a:latin typeface="Arial Narrow"/>
                <a:cs typeface="Arial Narrow"/>
              </a:rPr>
              <a:t>myxoma</a:t>
            </a:r>
            <a:r>
              <a:rPr lang="en-US" sz="1200" i="1" spc="30" dirty="0">
                <a:solidFill>
                  <a:schemeClr val="tx1">
                    <a:lumMod val="75000"/>
                    <a:lumOff val="25000"/>
                  </a:schemeClr>
                </a:solidFill>
                <a:latin typeface="Arial Narrow"/>
                <a:cs typeface="Arial Narrow"/>
              </a:rPr>
              <a:t> as a cause of stroke: Case report and discussion. CMAJ 2003;169:1049-1051.</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Damasio</a:t>
            </a:r>
            <a:r>
              <a:rPr lang="en-US" sz="1200" i="1" spc="30" dirty="0">
                <a:solidFill>
                  <a:schemeClr val="tx1">
                    <a:lumMod val="75000"/>
                    <a:lumOff val="25000"/>
                  </a:schemeClr>
                </a:solidFill>
                <a:latin typeface="Arial Narrow"/>
                <a:cs typeface="Arial Narrow"/>
              </a:rPr>
              <a:t> H, </a:t>
            </a:r>
            <a:r>
              <a:rPr lang="en-US" sz="1200" i="1" spc="30" dirty="0" err="1">
                <a:solidFill>
                  <a:schemeClr val="tx1">
                    <a:lumMod val="75000"/>
                    <a:lumOff val="25000"/>
                  </a:schemeClr>
                </a:solidFill>
                <a:latin typeface="Arial Narrow"/>
                <a:cs typeface="Arial Narrow"/>
              </a:rPr>
              <a:t>Seabra</a:t>
            </a:r>
            <a:r>
              <a:rPr lang="en-US" sz="1200" i="1" spc="30" dirty="0">
                <a:solidFill>
                  <a:schemeClr val="tx1">
                    <a:lumMod val="75000"/>
                    <a:lumOff val="25000"/>
                  </a:schemeClr>
                </a:solidFill>
                <a:latin typeface="Arial Narrow"/>
                <a:cs typeface="Arial Narrow"/>
              </a:rPr>
              <a:t>-Gomes R, da Silva JP, et al. Multiple cerebral aneurysms and cardiac </a:t>
            </a:r>
            <a:r>
              <a:rPr lang="en-US" sz="1200" i="1" spc="30" dirty="0" err="1">
                <a:solidFill>
                  <a:schemeClr val="tx1">
                    <a:lumMod val="75000"/>
                    <a:lumOff val="25000"/>
                  </a:schemeClr>
                </a:solidFill>
                <a:latin typeface="Arial Narrow"/>
                <a:cs typeface="Arial Narrow"/>
              </a:rPr>
              <a:t>myxoma</a:t>
            </a:r>
            <a:r>
              <a:rPr lang="en-US" sz="1200" i="1" spc="30" dirty="0">
                <a:solidFill>
                  <a:schemeClr val="tx1">
                    <a:lumMod val="75000"/>
                    <a:lumOff val="25000"/>
                  </a:schemeClr>
                </a:solidFill>
                <a:latin typeface="Arial Narrow"/>
                <a:cs typeface="Arial Narrow"/>
              </a:rPr>
              <a:t>. Arch </a:t>
            </a:r>
            <a:r>
              <a:rPr lang="en-US" sz="1200" i="1" spc="30" dirty="0" err="1">
                <a:solidFill>
                  <a:schemeClr val="tx1">
                    <a:lumMod val="75000"/>
                    <a:lumOff val="25000"/>
                  </a:schemeClr>
                </a:solidFill>
                <a:latin typeface="Arial Narrow"/>
                <a:cs typeface="Arial Narrow"/>
              </a:rPr>
              <a:t>Neurol</a:t>
            </a:r>
            <a:r>
              <a:rPr lang="en-US" sz="1200" i="1" spc="30" dirty="0">
                <a:solidFill>
                  <a:schemeClr val="tx1">
                    <a:lumMod val="75000"/>
                    <a:lumOff val="25000"/>
                  </a:schemeClr>
                </a:solidFill>
                <a:latin typeface="Arial Narrow"/>
                <a:cs typeface="Arial Narrow"/>
              </a:rPr>
              <a:t> 1975;32:269-270.</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Price DL, Harris JL, New PF, et al. Cardiac </a:t>
            </a:r>
            <a:r>
              <a:rPr lang="en-US" sz="1200" i="1" spc="30" dirty="0" err="1">
                <a:solidFill>
                  <a:schemeClr val="tx1">
                    <a:lumMod val="75000"/>
                    <a:lumOff val="25000"/>
                  </a:schemeClr>
                </a:solidFill>
                <a:latin typeface="Arial Narrow"/>
                <a:cs typeface="Arial Narrow"/>
              </a:rPr>
              <a:t>myxoma</a:t>
            </a:r>
            <a:r>
              <a:rPr lang="en-US" sz="1200" i="1" spc="30" dirty="0">
                <a:solidFill>
                  <a:schemeClr val="tx1">
                    <a:lumMod val="75000"/>
                    <a:lumOff val="25000"/>
                  </a:schemeClr>
                </a:solidFill>
                <a:latin typeface="Arial Narrow"/>
                <a:cs typeface="Arial Narrow"/>
              </a:rPr>
              <a:t>: A </a:t>
            </a:r>
            <a:r>
              <a:rPr lang="en-US" sz="1200" i="1" spc="30" dirty="0" err="1">
                <a:solidFill>
                  <a:schemeClr val="tx1">
                    <a:lumMod val="75000"/>
                    <a:lumOff val="25000"/>
                  </a:schemeClr>
                </a:solidFill>
                <a:latin typeface="Arial Narrow"/>
                <a:cs typeface="Arial Narrow"/>
              </a:rPr>
              <a:t>clinicopathologic</a:t>
            </a:r>
            <a:r>
              <a:rPr lang="en-US" sz="1200" i="1" spc="30" dirty="0">
                <a:solidFill>
                  <a:schemeClr val="tx1">
                    <a:lumMod val="75000"/>
                    <a:lumOff val="25000"/>
                  </a:schemeClr>
                </a:solidFill>
                <a:latin typeface="Arial Narrow"/>
                <a:cs typeface="Arial Narrow"/>
              </a:rPr>
              <a:t> and angiographic study. Arch </a:t>
            </a:r>
            <a:r>
              <a:rPr lang="en-US" sz="1200" i="1" spc="30" dirty="0" err="1">
                <a:solidFill>
                  <a:schemeClr val="tx1">
                    <a:lumMod val="75000"/>
                    <a:lumOff val="25000"/>
                  </a:schemeClr>
                </a:solidFill>
                <a:latin typeface="Arial Narrow"/>
                <a:cs typeface="Arial Narrow"/>
              </a:rPr>
              <a:t>Neurol</a:t>
            </a:r>
            <a:r>
              <a:rPr lang="en-US" sz="1200" i="1" spc="30" dirty="0">
                <a:solidFill>
                  <a:schemeClr val="tx1">
                    <a:lumMod val="75000"/>
                    <a:lumOff val="25000"/>
                  </a:schemeClr>
                </a:solidFill>
                <a:latin typeface="Arial Narrow"/>
                <a:cs typeface="Arial Narrow"/>
              </a:rPr>
              <a:t> 1970;23:558-567.</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Pinede</a:t>
            </a:r>
            <a:r>
              <a:rPr lang="en-US" sz="1200" i="1" spc="30" dirty="0">
                <a:solidFill>
                  <a:schemeClr val="tx1">
                    <a:lumMod val="75000"/>
                    <a:lumOff val="25000"/>
                  </a:schemeClr>
                </a:solidFill>
                <a:latin typeface="Arial Narrow"/>
                <a:cs typeface="Arial Narrow"/>
              </a:rPr>
              <a:t> L, </a:t>
            </a:r>
            <a:r>
              <a:rPr lang="en-US" sz="1200" i="1" spc="30" dirty="0" err="1">
                <a:solidFill>
                  <a:schemeClr val="tx1">
                    <a:lumMod val="75000"/>
                    <a:lumOff val="25000"/>
                  </a:schemeClr>
                </a:solidFill>
                <a:latin typeface="Arial Narrow"/>
                <a:cs typeface="Arial Narrow"/>
              </a:rPr>
              <a:t>Duhaut</a:t>
            </a:r>
            <a:r>
              <a:rPr lang="en-US" sz="1200" i="1" spc="30" dirty="0">
                <a:solidFill>
                  <a:schemeClr val="tx1">
                    <a:lumMod val="75000"/>
                    <a:lumOff val="25000"/>
                  </a:schemeClr>
                </a:solidFill>
                <a:latin typeface="Arial Narrow"/>
                <a:cs typeface="Arial Narrow"/>
              </a:rPr>
              <a:t> P, Loire R. Clinical presentation of left atrial cardiac </a:t>
            </a:r>
            <a:r>
              <a:rPr lang="en-US" sz="1200" i="1" spc="30" dirty="0" err="1">
                <a:solidFill>
                  <a:schemeClr val="tx1">
                    <a:lumMod val="75000"/>
                    <a:lumOff val="25000"/>
                  </a:schemeClr>
                </a:solidFill>
                <a:latin typeface="Arial Narrow"/>
                <a:cs typeface="Arial Narrow"/>
              </a:rPr>
              <a:t>myxoma</a:t>
            </a:r>
            <a:r>
              <a:rPr lang="en-US" sz="1200" i="1" spc="30" dirty="0">
                <a:solidFill>
                  <a:schemeClr val="tx1">
                    <a:lumMod val="75000"/>
                    <a:lumOff val="25000"/>
                  </a:schemeClr>
                </a:solidFill>
                <a:latin typeface="Arial Narrow"/>
                <a:cs typeface="Arial Narrow"/>
              </a:rPr>
              <a:t>: A series of 112 consecutive cases. Medicine (Baltimore) 2001;80:159-172.</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Hutton JT. Atrial </a:t>
            </a:r>
            <a:r>
              <a:rPr lang="en-US" sz="1200" i="1" spc="30" dirty="0" err="1">
                <a:solidFill>
                  <a:schemeClr val="tx1">
                    <a:lumMod val="75000"/>
                    <a:lumOff val="25000"/>
                  </a:schemeClr>
                </a:solidFill>
                <a:latin typeface="Arial Narrow"/>
                <a:cs typeface="Arial Narrow"/>
              </a:rPr>
              <a:t>myxoma</a:t>
            </a:r>
            <a:r>
              <a:rPr lang="en-US" sz="1200" i="1" spc="30" dirty="0">
                <a:solidFill>
                  <a:schemeClr val="tx1">
                    <a:lumMod val="75000"/>
                    <a:lumOff val="25000"/>
                  </a:schemeClr>
                </a:solidFill>
                <a:latin typeface="Arial Narrow"/>
                <a:cs typeface="Arial Narrow"/>
              </a:rPr>
              <a:t> as a cause of progressive dementia. Arch </a:t>
            </a:r>
            <a:r>
              <a:rPr lang="en-US" sz="1200" i="1" spc="30" dirty="0" err="1">
                <a:solidFill>
                  <a:schemeClr val="tx1">
                    <a:lumMod val="75000"/>
                    <a:lumOff val="25000"/>
                  </a:schemeClr>
                </a:solidFill>
                <a:latin typeface="Arial Narrow"/>
                <a:cs typeface="Arial Narrow"/>
              </a:rPr>
              <a:t>Neurol</a:t>
            </a:r>
            <a:r>
              <a:rPr lang="en-US" sz="1200" i="1" spc="30" dirty="0">
                <a:solidFill>
                  <a:schemeClr val="tx1">
                    <a:lumMod val="75000"/>
                    <a:lumOff val="25000"/>
                  </a:schemeClr>
                </a:solidFill>
                <a:latin typeface="Arial Narrow"/>
                <a:cs typeface="Arial Narrow"/>
              </a:rPr>
              <a:t> 1981;38:533.</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Activase</a:t>
            </a:r>
            <a:r>
              <a:rPr lang="en-US" sz="1200" i="1" spc="30" dirty="0">
                <a:solidFill>
                  <a:schemeClr val="tx1">
                    <a:lumMod val="75000"/>
                    <a:lumOff val="25000"/>
                  </a:schemeClr>
                </a:solidFill>
                <a:latin typeface="Arial Narrow"/>
                <a:cs typeface="Arial Narrow"/>
              </a:rPr>
              <a:t> </a:t>
            </a:r>
            <a:r>
              <a:rPr lang="en-US" sz="1200" i="1" spc="30" dirty="0" err="1">
                <a:solidFill>
                  <a:schemeClr val="tx1">
                    <a:lumMod val="75000"/>
                    <a:lumOff val="25000"/>
                  </a:schemeClr>
                </a:solidFill>
                <a:latin typeface="Arial Narrow"/>
                <a:cs typeface="Arial Narrow"/>
              </a:rPr>
              <a:t>rt</a:t>
            </a:r>
            <a:r>
              <a:rPr lang="en-US" sz="1200" i="1" spc="30" dirty="0">
                <a:solidFill>
                  <a:schemeClr val="tx1">
                    <a:lumMod val="75000"/>
                    <a:lumOff val="25000"/>
                  </a:schemeClr>
                </a:solidFill>
                <a:latin typeface="Arial Narrow"/>
                <a:cs typeface="Arial Narrow"/>
              </a:rPr>
              <a:t>-PA [product monograph]. San Francisco, CA: Genentech; 2001.</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Yamanome</a:t>
            </a:r>
            <a:r>
              <a:rPr lang="en-US" sz="1200" i="1" spc="30" dirty="0">
                <a:solidFill>
                  <a:schemeClr val="tx1">
                    <a:lumMod val="75000"/>
                    <a:lumOff val="25000"/>
                  </a:schemeClr>
                </a:solidFill>
                <a:latin typeface="Arial Narrow"/>
                <a:cs typeface="Arial Narrow"/>
              </a:rPr>
              <a:t> T, Yoshida K, Miura K, et al. </a:t>
            </a:r>
            <a:r>
              <a:rPr lang="en-US" sz="1200" i="1" spc="30" dirty="0" err="1">
                <a:solidFill>
                  <a:schemeClr val="tx1">
                    <a:lumMod val="75000"/>
                    <a:lumOff val="25000"/>
                  </a:schemeClr>
                </a:solidFill>
                <a:latin typeface="Arial Narrow"/>
                <a:cs typeface="Arial Narrow"/>
              </a:rPr>
              <a:t>Superselective</a:t>
            </a:r>
            <a:endParaRPr lang="en-US" sz="1200" i="1" spc="30" dirty="0">
              <a:solidFill>
                <a:schemeClr val="tx1">
                  <a:lumMod val="75000"/>
                  <a:lumOff val="25000"/>
                </a:schemeClr>
              </a:solidFill>
              <a:latin typeface="Arial Narrow"/>
              <a:cs typeface="Arial Narrow"/>
            </a:endParaRP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fibrinolysis for a middle cerebral artery embolism caused by a left atrial </a:t>
            </a:r>
            <a:r>
              <a:rPr lang="en-US" sz="1200" i="1" spc="30" dirty="0" err="1">
                <a:solidFill>
                  <a:schemeClr val="tx1">
                    <a:lumMod val="75000"/>
                    <a:lumOff val="25000"/>
                  </a:schemeClr>
                </a:solidFill>
                <a:latin typeface="Arial Narrow"/>
                <a:cs typeface="Arial Narrow"/>
              </a:rPr>
              <a:t>myxoma</a:t>
            </a:r>
            <a:r>
              <a:rPr lang="en-US" sz="1200" i="1" spc="30" dirty="0">
                <a:solidFill>
                  <a:schemeClr val="tx1">
                    <a:lumMod val="75000"/>
                    <a:lumOff val="25000"/>
                  </a:schemeClr>
                </a:solidFill>
                <a:latin typeface="Arial Narrow"/>
                <a:cs typeface="Arial Narrow"/>
              </a:rPr>
              <a:t>: Case report. No </a:t>
            </a:r>
            <a:r>
              <a:rPr lang="en-US" sz="1200" i="1" spc="30" dirty="0" err="1">
                <a:solidFill>
                  <a:schemeClr val="tx1">
                    <a:lumMod val="75000"/>
                    <a:lumOff val="25000"/>
                  </a:schemeClr>
                </a:solidFill>
                <a:latin typeface="Arial Narrow"/>
                <a:cs typeface="Arial Narrow"/>
              </a:rPr>
              <a:t>Shinkei</a:t>
            </a:r>
            <a:r>
              <a:rPr lang="en-US" sz="1200" i="1" spc="30" dirty="0">
                <a:solidFill>
                  <a:schemeClr val="tx1">
                    <a:lumMod val="75000"/>
                    <a:lumOff val="25000"/>
                  </a:schemeClr>
                </a:solidFill>
                <a:latin typeface="Arial Narrow"/>
                <a:cs typeface="Arial Narrow"/>
              </a:rPr>
              <a:t> </a:t>
            </a:r>
            <a:r>
              <a:rPr lang="en-US" sz="1200" i="1" spc="30" dirty="0" err="1">
                <a:solidFill>
                  <a:schemeClr val="tx1">
                    <a:lumMod val="75000"/>
                    <a:lumOff val="25000"/>
                  </a:schemeClr>
                </a:solidFill>
                <a:latin typeface="Arial Narrow"/>
                <a:cs typeface="Arial Narrow"/>
              </a:rPr>
              <a:t>Geka</a:t>
            </a:r>
            <a:r>
              <a:rPr lang="en-US" sz="1200" i="1" spc="30" dirty="0">
                <a:solidFill>
                  <a:schemeClr val="tx1">
                    <a:lumMod val="75000"/>
                    <a:lumOff val="25000"/>
                  </a:schemeClr>
                </a:solidFill>
                <a:latin typeface="Arial Narrow"/>
                <a:cs typeface="Arial Narrow"/>
              </a:rPr>
              <a:t> 2000;28:653-658. Figure 4. </a:t>
            </a:r>
            <a:r>
              <a:rPr lang="en-US" sz="1200" i="1" spc="30" dirty="0" err="1">
                <a:solidFill>
                  <a:schemeClr val="tx1">
                    <a:lumMod val="75000"/>
                    <a:lumOff val="25000"/>
                  </a:schemeClr>
                </a:solidFill>
                <a:latin typeface="Arial Narrow"/>
                <a:cs typeface="Arial Narrow"/>
              </a:rPr>
              <a:t>Transesophageal</a:t>
            </a:r>
            <a:r>
              <a:rPr lang="en-US" sz="1200" i="1" spc="30" dirty="0">
                <a:solidFill>
                  <a:schemeClr val="tx1">
                    <a:lumMod val="75000"/>
                    <a:lumOff val="25000"/>
                  </a:schemeClr>
                </a:solidFill>
                <a:latin typeface="Arial Narrow"/>
                <a:cs typeface="Arial Narrow"/>
              </a:rPr>
              <a:t> echocardiogram showing left atrial </a:t>
            </a:r>
            <a:r>
              <a:rPr lang="en-US" sz="1200" i="1" spc="30" dirty="0" err="1">
                <a:solidFill>
                  <a:schemeClr val="tx1">
                    <a:lumMod val="75000"/>
                    <a:lumOff val="25000"/>
                  </a:schemeClr>
                </a:solidFill>
                <a:latin typeface="Arial Narrow"/>
                <a:cs typeface="Arial Narrow"/>
              </a:rPr>
              <a:t>myxoma</a:t>
            </a:r>
            <a:r>
              <a:rPr lang="en-US" sz="1200" i="1" spc="30" dirty="0">
                <a:solidFill>
                  <a:schemeClr val="tx1">
                    <a:lumMod val="75000"/>
                    <a:lumOff val="25000"/>
                  </a:schemeClr>
                </a:solidFill>
                <a:latin typeface="Arial Narrow"/>
                <a:cs typeface="Arial Narrow"/>
              </a:rPr>
              <a:t>.</a:t>
            </a:r>
            <a:endParaRPr lang="en-US" sz="1200" i="1" spc="30" dirty="0">
              <a:solidFill>
                <a:srgbClr val="FF0000"/>
              </a:solidFill>
              <a:latin typeface="Arial Narrow"/>
              <a:cs typeface="Arial Narrow"/>
            </a:endParaRPr>
          </a:p>
        </p:txBody>
      </p:sp>
    </p:spTree>
    <p:extLst>
      <p:ext uri="{BB962C8B-B14F-4D97-AF65-F5344CB8AC3E}">
        <p14:creationId xmlns:p14="http://schemas.microsoft.com/office/powerpoint/2010/main" val="1869352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0" y="2789"/>
            <a:ext cx="12223806" cy="6854585"/>
          </a:xfrm>
          <a:prstGeom prst="rect">
            <a:avLst/>
          </a:prstGeom>
        </p:spPr>
      </p:pic>
      <p:sp>
        <p:nvSpPr>
          <p:cNvPr id="3" name="TextBox 2"/>
          <p:cNvSpPr txBox="1"/>
          <p:nvPr/>
        </p:nvSpPr>
        <p:spPr>
          <a:xfrm>
            <a:off x="1617131" y="1642525"/>
            <a:ext cx="5054600" cy="1046440"/>
          </a:xfrm>
          <a:prstGeom prst="rect">
            <a:avLst/>
          </a:prstGeom>
          <a:noFill/>
        </p:spPr>
        <p:txBody>
          <a:bodyPr wrap="square" rtlCol="0" anchor="ctr" anchorCtr="0">
            <a:spAutoFit/>
          </a:bodyPr>
          <a:lstStyle/>
          <a:p>
            <a:r>
              <a:rPr lang="en-US" sz="6200" b="1" spc="-100" dirty="0">
                <a:solidFill>
                  <a:schemeClr val="bg1"/>
                </a:solidFill>
                <a:effectLst>
                  <a:outerShdw blurRad="50800" dist="38100" dir="2700000" algn="tl" rotWithShape="0">
                    <a:prstClr val="black">
                      <a:alpha val="40000"/>
                    </a:prstClr>
                  </a:outerShdw>
                </a:effectLst>
                <a:latin typeface="Arial Narrow"/>
                <a:cs typeface="Arial Narrow"/>
              </a:rPr>
              <a:t>CASE FOUR</a:t>
            </a:r>
          </a:p>
        </p:txBody>
      </p:sp>
      <p:sp>
        <p:nvSpPr>
          <p:cNvPr id="4" name="TextBox 3"/>
          <p:cNvSpPr txBox="1"/>
          <p:nvPr/>
        </p:nvSpPr>
        <p:spPr>
          <a:xfrm>
            <a:off x="1617131" y="4830559"/>
            <a:ext cx="8492069" cy="646331"/>
          </a:xfrm>
          <a:prstGeom prst="rect">
            <a:avLst/>
          </a:prstGeom>
          <a:noFill/>
        </p:spPr>
        <p:txBody>
          <a:bodyPr wrap="square" rtlCol="0">
            <a:spAutoFit/>
          </a:bodyPr>
          <a:lstStyle/>
          <a:p>
            <a:r>
              <a:rPr lang="en-US" sz="3600" b="1" dirty="0">
                <a:solidFill>
                  <a:srgbClr val="D80820"/>
                </a:solidFill>
                <a:latin typeface="Arial Narrow"/>
                <a:cs typeface="Arial Narrow"/>
              </a:rPr>
              <a:t>ATRIAL FIBRILLATION</a:t>
            </a:r>
          </a:p>
        </p:txBody>
      </p:sp>
      <p:sp>
        <p:nvSpPr>
          <p:cNvPr id="5" name="TextBox 4"/>
          <p:cNvSpPr txBox="1"/>
          <p:nvPr/>
        </p:nvSpPr>
        <p:spPr>
          <a:xfrm>
            <a:off x="1617131" y="5455792"/>
            <a:ext cx="9608165" cy="810478"/>
          </a:xfrm>
          <a:prstGeom prst="rect">
            <a:avLst/>
          </a:prstGeom>
          <a:noFill/>
        </p:spPr>
        <p:txBody>
          <a:bodyPr wrap="square" rtlCol="0">
            <a:spAutoFit/>
          </a:bodyPr>
          <a:lstStyle/>
          <a:p>
            <a:pPr>
              <a:lnSpc>
                <a:spcPct val="150000"/>
              </a:lnSpc>
            </a:pPr>
            <a:r>
              <a:rPr lang="en-US" sz="1600" b="1" spc="30" dirty="0">
                <a:solidFill>
                  <a:schemeClr val="tx1">
                    <a:lumMod val="75000"/>
                    <a:lumOff val="25000"/>
                  </a:schemeClr>
                </a:solidFill>
                <a:latin typeface="Arial Narrow"/>
                <a:cs typeface="Arial Narrow"/>
              </a:rPr>
              <a:t>Continuous monitoring: uncovering AF in CS</a:t>
            </a:r>
          </a:p>
          <a:p>
            <a:pPr>
              <a:lnSpc>
                <a:spcPct val="150000"/>
              </a:lnSpc>
            </a:pPr>
            <a:r>
              <a:rPr lang="en-US" sz="1600" i="1" spc="30" dirty="0">
                <a:solidFill>
                  <a:schemeClr val="tx1">
                    <a:lumMod val="75000"/>
                    <a:lumOff val="25000"/>
                  </a:schemeClr>
                </a:solidFill>
                <a:latin typeface="Arial Narrow"/>
                <a:cs typeface="Arial Narrow"/>
              </a:rPr>
              <a:t>Authors: </a:t>
            </a:r>
            <a:r>
              <a:rPr lang="en-US" sz="1600" i="1" spc="30" dirty="0" err="1">
                <a:solidFill>
                  <a:schemeClr val="tx1">
                    <a:lumMod val="75000"/>
                    <a:lumOff val="25000"/>
                  </a:schemeClr>
                </a:solidFill>
                <a:latin typeface="Arial Narrow"/>
                <a:cs typeface="Arial Narrow"/>
              </a:rPr>
              <a:t>Shyam</a:t>
            </a:r>
            <a:r>
              <a:rPr lang="en-US" sz="1600" i="1" spc="30" dirty="0">
                <a:solidFill>
                  <a:schemeClr val="tx1">
                    <a:lumMod val="75000"/>
                    <a:lumOff val="25000"/>
                  </a:schemeClr>
                </a:solidFill>
                <a:latin typeface="Arial Narrow"/>
                <a:cs typeface="Arial Narrow"/>
              </a:rPr>
              <a:t> </a:t>
            </a:r>
            <a:r>
              <a:rPr lang="en-US" sz="1600" i="1" spc="30" dirty="0" err="1">
                <a:solidFill>
                  <a:schemeClr val="tx1">
                    <a:lumMod val="75000"/>
                    <a:lumOff val="25000"/>
                  </a:schemeClr>
                </a:solidFill>
                <a:latin typeface="Arial Narrow"/>
                <a:cs typeface="Arial Narrow"/>
              </a:rPr>
              <a:t>Prabhakaran</a:t>
            </a:r>
            <a:r>
              <a:rPr lang="en-US" sz="1600" i="1" spc="30" dirty="0">
                <a:solidFill>
                  <a:schemeClr val="tx1">
                    <a:lumMod val="75000"/>
                    <a:lumOff val="25000"/>
                  </a:schemeClr>
                </a:solidFill>
                <a:latin typeface="Arial Narrow"/>
                <a:cs typeface="Arial Narrow"/>
              </a:rPr>
              <a:t>, MD, MS Professor of Neurology Director, Stroke Research Northwestern University </a:t>
            </a:r>
          </a:p>
        </p:txBody>
      </p:sp>
    </p:spTree>
    <p:extLst>
      <p:ext uri="{BB962C8B-B14F-4D97-AF65-F5344CB8AC3E}">
        <p14:creationId xmlns:p14="http://schemas.microsoft.com/office/powerpoint/2010/main" val="1515564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FOUR</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1" y="1647698"/>
            <a:ext cx="9578874" cy="2620375"/>
          </a:xfrm>
          <a:prstGeom prst="rect">
            <a:avLst/>
          </a:prstGeom>
          <a:noFill/>
        </p:spPr>
        <p:txBody>
          <a:bodyPr wrap="square" rtlCol="0">
            <a:spAutoFit/>
          </a:bodyPr>
          <a:lstStyle/>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56 year old female, no risk factors</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Presented with right motor deficits</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MRI/MRA showed left thalamic infarct with thrombus in PCA</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Negative work-up</a:t>
            </a:r>
          </a:p>
          <a:p>
            <a:pPr marL="742950" lvl="1" indent="-285750">
              <a:lnSpc>
                <a:spcPts val="2200"/>
              </a:lnSpc>
              <a:buFont typeface="Arial"/>
              <a:buChar char="•"/>
            </a:pPr>
            <a:r>
              <a:rPr lang="en-US" sz="1600" b="1" spc="30" dirty="0">
                <a:solidFill>
                  <a:schemeClr val="tx1">
                    <a:lumMod val="75000"/>
                    <a:lumOff val="25000"/>
                  </a:schemeClr>
                </a:solidFill>
                <a:latin typeface="Arial Narrow"/>
                <a:cs typeface="Arial Narrow"/>
              </a:rPr>
              <a:t>Normal TTE/TEE</a:t>
            </a:r>
          </a:p>
          <a:p>
            <a:pPr marL="742950" lvl="1" indent="-285750">
              <a:lnSpc>
                <a:spcPts val="2200"/>
              </a:lnSpc>
              <a:buFont typeface="Arial"/>
              <a:buChar char="•"/>
            </a:pPr>
            <a:r>
              <a:rPr lang="en-US" sz="1600" b="1" spc="30" dirty="0">
                <a:solidFill>
                  <a:schemeClr val="tx1">
                    <a:lumMod val="75000"/>
                    <a:lumOff val="25000"/>
                  </a:schemeClr>
                </a:solidFill>
                <a:latin typeface="Arial Narrow"/>
                <a:cs typeface="Arial Narrow"/>
              </a:rPr>
              <a:t>No AF on several days of telemetry</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Implanted insertable cardiac monitor</a:t>
            </a:r>
          </a:p>
          <a:p>
            <a:pPr marL="742950" lvl="1" indent="-285750">
              <a:lnSpc>
                <a:spcPts val="2200"/>
              </a:lnSpc>
              <a:buFont typeface="Arial"/>
              <a:buChar char="•"/>
            </a:pPr>
            <a:r>
              <a:rPr lang="en-US" sz="1600" b="1" spc="30" dirty="0">
                <a:solidFill>
                  <a:schemeClr val="tx1">
                    <a:lumMod val="75000"/>
                    <a:lumOff val="25000"/>
                  </a:schemeClr>
                </a:solidFill>
                <a:latin typeface="Arial Narrow"/>
                <a:cs typeface="Arial Narrow"/>
              </a:rPr>
              <a:t>AF detected at 60 days post-stroke</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Started on </a:t>
            </a:r>
            <a:r>
              <a:rPr lang="en-US" sz="1600" b="1" spc="30" dirty="0" err="1">
                <a:solidFill>
                  <a:schemeClr val="tx1">
                    <a:lumMod val="75000"/>
                    <a:lumOff val="25000"/>
                  </a:schemeClr>
                </a:solidFill>
                <a:latin typeface="Arial Narrow"/>
                <a:cs typeface="Arial Narrow"/>
              </a:rPr>
              <a:t>apixaban</a:t>
            </a:r>
            <a:r>
              <a:rPr lang="en-US" sz="1600" b="1" spc="30" dirty="0">
                <a:solidFill>
                  <a:schemeClr val="tx1">
                    <a:lumMod val="75000"/>
                    <a:lumOff val="25000"/>
                  </a:schemeClr>
                </a:solidFill>
                <a:latin typeface="Arial Narrow"/>
                <a:cs typeface="Arial Narrow"/>
              </a:rPr>
              <a:t> for stroke prevention</a:t>
            </a:r>
          </a:p>
        </p:txBody>
      </p:sp>
    </p:spTree>
    <p:extLst>
      <p:ext uri="{BB962C8B-B14F-4D97-AF65-F5344CB8AC3E}">
        <p14:creationId xmlns:p14="http://schemas.microsoft.com/office/powerpoint/2010/main" val="3721541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1</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FOUR</a:t>
            </a:r>
          </a:p>
        </p:txBody>
      </p:sp>
      <p:sp>
        <p:nvSpPr>
          <p:cNvPr id="10" name="TextBox 9"/>
          <p:cNvSpPr txBox="1"/>
          <p:nvPr/>
        </p:nvSpPr>
        <p:spPr>
          <a:xfrm>
            <a:off x="1841022" y="5871031"/>
            <a:ext cx="8553058" cy="369204"/>
          </a:xfrm>
          <a:prstGeom prst="rect">
            <a:avLst/>
          </a:prstGeom>
          <a:noFill/>
        </p:spPr>
        <p:txBody>
          <a:bodyPr wrap="square" rtlCol="0">
            <a:spAutoFit/>
          </a:bodyPr>
          <a:lstStyle/>
          <a:p>
            <a:pPr>
              <a:lnSpc>
                <a:spcPts val="2400"/>
              </a:lnSpc>
            </a:pPr>
            <a:r>
              <a:rPr lang="en-US" sz="1600" i="1" spc="30" dirty="0">
                <a:solidFill>
                  <a:schemeClr val="tx1">
                    <a:lumMod val="75000"/>
                    <a:lumOff val="25000"/>
                  </a:schemeClr>
                </a:solidFill>
                <a:latin typeface="Arial Narrow"/>
                <a:cs typeface="Arial Narrow"/>
              </a:rPr>
              <a:t>Small stroke, but thrombus suggested embolism</a:t>
            </a:r>
          </a:p>
        </p:txBody>
      </p:sp>
      <p:pic>
        <p:nvPicPr>
          <p:cNvPr id="2" name="Picture 1" descr="CaseStudy4Imag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182" y="1836296"/>
            <a:ext cx="4443984" cy="3925824"/>
          </a:xfrm>
          <a:prstGeom prst="rect">
            <a:avLst/>
          </a:prstGeom>
        </p:spPr>
      </p:pic>
      <p:pic>
        <p:nvPicPr>
          <p:cNvPr id="7" name="Picture 6" descr="CaseStudy4Imag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740" y="1836296"/>
            <a:ext cx="3642926" cy="3925824"/>
          </a:xfrm>
          <a:prstGeom prst="rect">
            <a:avLst/>
          </a:prstGeom>
        </p:spPr>
      </p:pic>
    </p:spTree>
    <p:extLst>
      <p:ext uri="{BB962C8B-B14F-4D97-AF65-F5344CB8AC3E}">
        <p14:creationId xmlns:p14="http://schemas.microsoft.com/office/powerpoint/2010/main" val="130798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0" y="2789"/>
            <a:ext cx="12223806" cy="6854585"/>
          </a:xfrm>
          <a:prstGeom prst="rect">
            <a:avLst/>
          </a:prstGeom>
        </p:spPr>
      </p:pic>
      <p:sp>
        <p:nvSpPr>
          <p:cNvPr id="3" name="TextBox 2"/>
          <p:cNvSpPr txBox="1"/>
          <p:nvPr/>
        </p:nvSpPr>
        <p:spPr>
          <a:xfrm>
            <a:off x="1617131" y="1642525"/>
            <a:ext cx="5054600" cy="1046440"/>
          </a:xfrm>
          <a:prstGeom prst="rect">
            <a:avLst/>
          </a:prstGeom>
          <a:noFill/>
        </p:spPr>
        <p:txBody>
          <a:bodyPr wrap="square" rtlCol="0" anchor="ctr" anchorCtr="0">
            <a:spAutoFit/>
          </a:bodyPr>
          <a:lstStyle/>
          <a:p>
            <a:r>
              <a:rPr lang="en-US" sz="6200" b="1" spc="-100" dirty="0">
                <a:solidFill>
                  <a:schemeClr val="bg1"/>
                </a:solidFill>
                <a:effectLst>
                  <a:outerShdw blurRad="50800" dist="38100" dir="2700000" algn="tl" rotWithShape="0">
                    <a:prstClr val="black">
                      <a:alpha val="40000"/>
                    </a:prstClr>
                  </a:outerShdw>
                </a:effectLst>
                <a:latin typeface="Arial Narrow"/>
                <a:cs typeface="Arial Narrow"/>
              </a:rPr>
              <a:t>CASE FIVE</a:t>
            </a:r>
          </a:p>
        </p:txBody>
      </p:sp>
      <p:sp>
        <p:nvSpPr>
          <p:cNvPr id="4" name="TextBox 3"/>
          <p:cNvSpPr txBox="1"/>
          <p:nvPr/>
        </p:nvSpPr>
        <p:spPr>
          <a:xfrm>
            <a:off x="1617131" y="4830559"/>
            <a:ext cx="8492069" cy="646331"/>
          </a:xfrm>
          <a:prstGeom prst="rect">
            <a:avLst/>
          </a:prstGeom>
          <a:noFill/>
        </p:spPr>
        <p:txBody>
          <a:bodyPr wrap="square" rtlCol="0">
            <a:spAutoFit/>
          </a:bodyPr>
          <a:lstStyle/>
          <a:p>
            <a:r>
              <a:rPr lang="en-US" sz="3600" b="1" dirty="0">
                <a:solidFill>
                  <a:srgbClr val="D80820"/>
                </a:solidFill>
                <a:latin typeface="Arial Narrow"/>
                <a:cs typeface="Arial Narrow"/>
              </a:rPr>
              <a:t>PFO</a:t>
            </a:r>
          </a:p>
        </p:txBody>
      </p:sp>
      <p:sp>
        <p:nvSpPr>
          <p:cNvPr id="5" name="TextBox 4"/>
          <p:cNvSpPr txBox="1"/>
          <p:nvPr/>
        </p:nvSpPr>
        <p:spPr>
          <a:xfrm>
            <a:off x="1617131" y="5455792"/>
            <a:ext cx="9608165" cy="810478"/>
          </a:xfrm>
          <a:prstGeom prst="rect">
            <a:avLst/>
          </a:prstGeom>
          <a:noFill/>
        </p:spPr>
        <p:txBody>
          <a:bodyPr wrap="square" rtlCol="0">
            <a:spAutoFit/>
          </a:bodyPr>
          <a:lstStyle/>
          <a:p>
            <a:pPr>
              <a:lnSpc>
                <a:spcPct val="150000"/>
              </a:lnSpc>
            </a:pPr>
            <a:r>
              <a:rPr lang="en-US" sz="1600" b="1" spc="30" dirty="0">
                <a:solidFill>
                  <a:schemeClr val="tx1">
                    <a:lumMod val="75000"/>
                    <a:lumOff val="25000"/>
                  </a:schemeClr>
                </a:solidFill>
                <a:latin typeface="Arial Narrow"/>
                <a:cs typeface="Arial Narrow"/>
              </a:rPr>
              <a:t>Bubble study: diagnosing PFO in CS </a:t>
            </a:r>
          </a:p>
          <a:p>
            <a:pPr>
              <a:lnSpc>
                <a:spcPct val="150000"/>
              </a:lnSpc>
            </a:pPr>
            <a:r>
              <a:rPr lang="en-US" sz="1600" i="1" spc="30" dirty="0">
                <a:solidFill>
                  <a:schemeClr val="tx1">
                    <a:lumMod val="75000"/>
                    <a:lumOff val="25000"/>
                  </a:schemeClr>
                </a:solidFill>
                <a:latin typeface="Arial Narrow"/>
                <a:cs typeface="Arial Narrow"/>
              </a:rPr>
              <a:t>Authors: </a:t>
            </a:r>
            <a:r>
              <a:rPr lang="en-US" sz="1600" i="1" spc="30" dirty="0" err="1">
                <a:solidFill>
                  <a:schemeClr val="tx1">
                    <a:lumMod val="75000"/>
                    <a:lumOff val="25000"/>
                  </a:schemeClr>
                </a:solidFill>
                <a:latin typeface="Arial Narrow"/>
                <a:cs typeface="Arial Narrow"/>
              </a:rPr>
              <a:t>Shyam</a:t>
            </a:r>
            <a:r>
              <a:rPr lang="en-US" sz="1600" i="1" spc="30" dirty="0">
                <a:solidFill>
                  <a:schemeClr val="tx1">
                    <a:lumMod val="75000"/>
                    <a:lumOff val="25000"/>
                  </a:schemeClr>
                </a:solidFill>
                <a:latin typeface="Arial Narrow"/>
                <a:cs typeface="Arial Narrow"/>
              </a:rPr>
              <a:t> </a:t>
            </a:r>
            <a:r>
              <a:rPr lang="en-US" sz="1600" i="1" spc="30" dirty="0" err="1">
                <a:solidFill>
                  <a:schemeClr val="tx1">
                    <a:lumMod val="75000"/>
                    <a:lumOff val="25000"/>
                  </a:schemeClr>
                </a:solidFill>
                <a:latin typeface="Arial Narrow"/>
                <a:cs typeface="Arial Narrow"/>
              </a:rPr>
              <a:t>Prabhakaran</a:t>
            </a:r>
            <a:r>
              <a:rPr lang="en-US" sz="1600" i="1" spc="30" dirty="0">
                <a:solidFill>
                  <a:schemeClr val="tx1">
                    <a:lumMod val="75000"/>
                    <a:lumOff val="25000"/>
                  </a:schemeClr>
                </a:solidFill>
                <a:latin typeface="Arial Narrow"/>
                <a:cs typeface="Arial Narrow"/>
              </a:rPr>
              <a:t>, MD, MS Professor of Neurology Director, Stroke Research Northwestern University </a:t>
            </a:r>
          </a:p>
        </p:txBody>
      </p:sp>
    </p:spTree>
    <p:extLst>
      <p:ext uri="{BB962C8B-B14F-4D97-AF65-F5344CB8AC3E}">
        <p14:creationId xmlns:p14="http://schemas.microsoft.com/office/powerpoint/2010/main" val="1795355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a:t>
            </a:r>
          </a:p>
        </p:txBody>
      </p:sp>
      <p:sp>
        <p:nvSpPr>
          <p:cNvPr id="5" name="TextBox 4"/>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FIVE</a:t>
            </a:r>
          </a:p>
        </p:txBody>
      </p:sp>
      <p:pic>
        <p:nvPicPr>
          <p:cNvPr id="6" name="Picture 5"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1" y="1647698"/>
            <a:ext cx="9578874" cy="2338247"/>
          </a:xfrm>
          <a:prstGeom prst="rect">
            <a:avLst/>
          </a:prstGeom>
          <a:noFill/>
        </p:spPr>
        <p:txBody>
          <a:bodyPr wrap="square" rtlCol="0">
            <a:spAutoFit/>
          </a:bodyPr>
          <a:lstStyle/>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53 year old male, no risk factors</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Presented with right hemiparesis and aphasia</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MRI showed left MCA stroke</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Work-up</a:t>
            </a:r>
          </a:p>
          <a:p>
            <a:pPr marL="742950" lvl="1" indent="-285750">
              <a:lnSpc>
                <a:spcPts val="2200"/>
              </a:lnSpc>
              <a:buFont typeface="Arial"/>
              <a:buChar char="•"/>
            </a:pPr>
            <a:r>
              <a:rPr lang="en-US" sz="1600" b="1" spc="30" dirty="0">
                <a:solidFill>
                  <a:schemeClr val="tx1">
                    <a:lumMod val="75000"/>
                    <a:lumOff val="25000"/>
                  </a:schemeClr>
                </a:solidFill>
                <a:latin typeface="Arial Narrow"/>
                <a:cs typeface="Arial Narrow"/>
              </a:rPr>
              <a:t>Normal MRA head/neck</a:t>
            </a:r>
          </a:p>
          <a:p>
            <a:pPr marL="742950" lvl="1" indent="-285750">
              <a:lnSpc>
                <a:spcPts val="2200"/>
              </a:lnSpc>
              <a:buFont typeface="Arial"/>
              <a:buChar char="•"/>
            </a:pPr>
            <a:r>
              <a:rPr lang="en-US" sz="1600" b="1" spc="30" dirty="0">
                <a:solidFill>
                  <a:schemeClr val="tx1">
                    <a:lumMod val="75000"/>
                    <a:lumOff val="25000"/>
                  </a:schemeClr>
                </a:solidFill>
                <a:latin typeface="Arial Narrow"/>
                <a:cs typeface="Arial Narrow"/>
              </a:rPr>
              <a:t>No AF on 30-day monitoring</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TTE and TEE showed large PFO</a:t>
            </a:r>
          </a:p>
          <a:p>
            <a:pPr marL="285750" indent="-285750">
              <a:lnSpc>
                <a:spcPts val="2200"/>
              </a:lnSpc>
              <a:buFont typeface="Arial"/>
              <a:buChar char="•"/>
            </a:pPr>
            <a:r>
              <a:rPr lang="en-US" sz="1600" b="1" spc="30" dirty="0">
                <a:solidFill>
                  <a:schemeClr val="tx1">
                    <a:lumMod val="75000"/>
                    <a:lumOff val="25000"/>
                  </a:schemeClr>
                </a:solidFill>
                <a:latin typeface="Arial Narrow"/>
                <a:cs typeface="Arial Narrow"/>
              </a:rPr>
              <a:t>Referred to Cardiology for PFO closure</a:t>
            </a:r>
          </a:p>
        </p:txBody>
      </p:sp>
    </p:spTree>
    <p:extLst>
      <p:ext uri="{BB962C8B-B14F-4D97-AF65-F5344CB8AC3E}">
        <p14:creationId xmlns:p14="http://schemas.microsoft.com/office/powerpoint/2010/main" val="494234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1</a:t>
            </a:r>
          </a:p>
        </p:txBody>
      </p:sp>
      <p:sp>
        <p:nvSpPr>
          <p:cNvPr id="5" name="TextBox 4"/>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FIVE</a:t>
            </a:r>
          </a:p>
        </p:txBody>
      </p:sp>
      <p:sp>
        <p:nvSpPr>
          <p:cNvPr id="6" name="TextBox 5"/>
          <p:cNvSpPr txBox="1"/>
          <p:nvPr/>
        </p:nvSpPr>
        <p:spPr>
          <a:xfrm>
            <a:off x="544552" y="3633877"/>
            <a:ext cx="4177438" cy="369204"/>
          </a:xfrm>
          <a:prstGeom prst="rect">
            <a:avLst/>
          </a:prstGeom>
          <a:noFill/>
        </p:spPr>
        <p:txBody>
          <a:bodyPr wrap="square" rtlCol="0">
            <a:spAutoFit/>
          </a:bodyPr>
          <a:lstStyle/>
          <a:p>
            <a:pPr>
              <a:lnSpc>
                <a:spcPts val="2400"/>
              </a:lnSpc>
            </a:pPr>
            <a:r>
              <a:rPr lang="en-US" sz="1600" i="1" spc="30" dirty="0">
                <a:solidFill>
                  <a:schemeClr val="tx1">
                    <a:lumMod val="75000"/>
                    <a:lumOff val="25000"/>
                  </a:schemeClr>
                </a:solidFill>
                <a:latin typeface="Arial Narrow"/>
                <a:cs typeface="Arial Narrow"/>
              </a:rPr>
              <a:t>PFO Closure</a:t>
            </a:r>
          </a:p>
        </p:txBody>
      </p:sp>
      <p:pic>
        <p:nvPicPr>
          <p:cNvPr id="10" name="Picture 9" descr="CaseStudy5Imag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52" y="1856153"/>
            <a:ext cx="4200463" cy="1620984"/>
          </a:xfrm>
          <a:prstGeom prst="rect">
            <a:avLst/>
          </a:prstGeom>
        </p:spPr>
      </p:pic>
      <p:pic>
        <p:nvPicPr>
          <p:cNvPr id="11" name="Picture 10" descr="CaseStudy5Imag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489" y="1856153"/>
            <a:ext cx="3574483" cy="3279071"/>
          </a:xfrm>
          <a:prstGeom prst="rect">
            <a:avLst/>
          </a:prstGeom>
        </p:spPr>
      </p:pic>
      <p:pic>
        <p:nvPicPr>
          <p:cNvPr id="12" name="Picture 11" descr="CaseStudy5Image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062" y="1856153"/>
            <a:ext cx="2655360" cy="3279071"/>
          </a:xfrm>
          <a:prstGeom prst="rect">
            <a:avLst/>
          </a:prstGeom>
        </p:spPr>
      </p:pic>
    </p:spTree>
    <p:extLst>
      <p:ext uri="{BB962C8B-B14F-4D97-AF65-F5344CB8AC3E}">
        <p14:creationId xmlns:p14="http://schemas.microsoft.com/office/powerpoint/2010/main" val="3297787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1</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ONE</a:t>
            </a:r>
          </a:p>
        </p:txBody>
      </p:sp>
      <p:sp>
        <p:nvSpPr>
          <p:cNvPr id="6" name="TextBox 5"/>
          <p:cNvSpPr txBox="1"/>
          <p:nvPr/>
        </p:nvSpPr>
        <p:spPr>
          <a:xfrm>
            <a:off x="3168150" y="5838697"/>
            <a:ext cx="8553058" cy="692497"/>
          </a:xfrm>
          <a:prstGeom prst="rect">
            <a:avLst/>
          </a:prstGeom>
          <a:noFill/>
        </p:spPr>
        <p:txBody>
          <a:bodyPr wrap="square" rtlCol="0">
            <a:spAutoFit/>
          </a:bodyPr>
          <a:lstStyle/>
          <a:p>
            <a:pPr>
              <a:lnSpc>
                <a:spcPts val="2400"/>
              </a:lnSpc>
            </a:pPr>
            <a:r>
              <a:rPr lang="en-US" sz="1600" b="1" spc="30" dirty="0">
                <a:solidFill>
                  <a:srgbClr val="D80820"/>
                </a:solidFill>
                <a:latin typeface="Arial Narrow"/>
                <a:cs typeface="Arial Narrow"/>
              </a:rPr>
              <a:t>A: </a:t>
            </a:r>
            <a:r>
              <a:rPr lang="en-US" sz="1600" i="1" spc="30" dirty="0">
                <a:solidFill>
                  <a:schemeClr val="tx1">
                    <a:lumMod val="75000"/>
                    <a:lumOff val="25000"/>
                  </a:schemeClr>
                </a:solidFill>
                <a:latin typeface="Arial Narrow"/>
                <a:cs typeface="Arial Narrow"/>
              </a:rPr>
              <a:t>Right leg hypertrophy with hyperpigmentation and tree-barking. </a:t>
            </a:r>
          </a:p>
          <a:p>
            <a:pPr>
              <a:lnSpc>
                <a:spcPts val="2400"/>
              </a:lnSpc>
            </a:pPr>
            <a:r>
              <a:rPr lang="en-US" sz="1600" b="1" spc="30" dirty="0">
                <a:solidFill>
                  <a:srgbClr val="D80820"/>
                </a:solidFill>
                <a:latin typeface="Arial Narrow"/>
                <a:cs typeface="Arial Narrow"/>
              </a:rPr>
              <a:t>B: </a:t>
            </a:r>
            <a:r>
              <a:rPr lang="en-US" sz="1600" i="1" spc="30" dirty="0" err="1">
                <a:solidFill>
                  <a:schemeClr val="tx1">
                    <a:lumMod val="75000"/>
                    <a:lumOff val="25000"/>
                  </a:schemeClr>
                </a:solidFill>
                <a:latin typeface="Arial Narrow"/>
                <a:cs typeface="Arial Narrow"/>
              </a:rPr>
              <a:t>Noncontrast</a:t>
            </a:r>
            <a:r>
              <a:rPr lang="en-US" sz="1600" i="1" spc="30" dirty="0">
                <a:solidFill>
                  <a:schemeClr val="tx1">
                    <a:lumMod val="75000"/>
                    <a:lumOff val="25000"/>
                  </a:schemeClr>
                </a:solidFill>
                <a:latin typeface="Arial Narrow"/>
                <a:cs typeface="Arial Narrow"/>
              </a:rPr>
              <a:t> brain CT shows a </a:t>
            </a:r>
            <a:r>
              <a:rPr lang="en-US" sz="1600" i="1" spc="30" dirty="0" err="1">
                <a:solidFill>
                  <a:schemeClr val="tx1">
                    <a:lumMod val="75000"/>
                    <a:lumOff val="25000"/>
                  </a:schemeClr>
                </a:solidFill>
                <a:latin typeface="Arial Narrow"/>
                <a:cs typeface="Arial Narrow"/>
              </a:rPr>
              <a:t>hypodensity</a:t>
            </a:r>
            <a:r>
              <a:rPr lang="en-US" sz="1600" i="1" spc="30" dirty="0">
                <a:solidFill>
                  <a:schemeClr val="tx1">
                    <a:lumMod val="75000"/>
                    <a:lumOff val="25000"/>
                  </a:schemeClr>
                </a:solidFill>
                <a:latin typeface="Arial Narrow"/>
                <a:cs typeface="Arial Narrow"/>
              </a:rPr>
              <a:t> in left cerebellum.</a:t>
            </a:r>
          </a:p>
        </p:txBody>
      </p:sp>
      <p:pic>
        <p:nvPicPr>
          <p:cNvPr id="9" name="Picture 8" descr="Figure-1-ed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295" y="1572848"/>
            <a:ext cx="5710234" cy="4223862"/>
          </a:xfrm>
          <a:prstGeom prst="rect">
            <a:avLst/>
          </a:prstGeom>
        </p:spPr>
      </p:pic>
    </p:spTree>
    <p:extLst>
      <p:ext uri="{BB962C8B-B14F-4D97-AF65-F5344CB8AC3E}">
        <p14:creationId xmlns:p14="http://schemas.microsoft.com/office/powerpoint/2010/main" val="268485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 CONTINUED</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ONE</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1" y="1647698"/>
            <a:ext cx="9578874" cy="2324162"/>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The patient has a </a:t>
            </a:r>
            <a:r>
              <a:rPr lang="en-US" sz="1600" b="1" spc="30" dirty="0" err="1">
                <a:solidFill>
                  <a:schemeClr val="tx1">
                    <a:lumMod val="75000"/>
                    <a:lumOff val="25000"/>
                  </a:schemeClr>
                </a:solidFill>
                <a:latin typeface="Arial Narrow"/>
                <a:cs typeface="Arial Narrow"/>
              </a:rPr>
              <a:t>subacute</a:t>
            </a:r>
            <a:r>
              <a:rPr lang="en-US" sz="1600" b="1" spc="30" dirty="0">
                <a:solidFill>
                  <a:schemeClr val="tx1">
                    <a:lumMod val="75000"/>
                    <a:lumOff val="25000"/>
                  </a:schemeClr>
                </a:solidFill>
                <a:latin typeface="Arial Narrow"/>
                <a:cs typeface="Arial Narrow"/>
              </a:rPr>
              <a:t> headache with a CT scan showing a </a:t>
            </a:r>
            <a:r>
              <a:rPr lang="en-US" sz="1600" b="1" spc="30" dirty="0" err="1">
                <a:solidFill>
                  <a:schemeClr val="tx1">
                    <a:lumMod val="75000"/>
                    <a:lumOff val="25000"/>
                  </a:schemeClr>
                </a:solidFill>
                <a:latin typeface="Arial Narrow"/>
                <a:cs typeface="Arial Narrow"/>
              </a:rPr>
              <a:t>hypodensity</a:t>
            </a:r>
            <a:r>
              <a:rPr lang="en-US" sz="1600" b="1" spc="30" dirty="0">
                <a:solidFill>
                  <a:schemeClr val="tx1">
                    <a:lumMod val="75000"/>
                    <a:lumOff val="25000"/>
                  </a:schemeClr>
                </a:solidFill>
                <a:latin typeface="Arial Narrow"/>
                <a:cs typeface="Arial Narrow"/>
              </a:rPr>
              <a:t> in the left cerebellar hemisphere. The most likely etiology of the patient's findings is a cerebellar stroke, which typically presents acutely and is more likely to be associated with headache at onset than strokes in other locations.</a:t>
            </a:r>
            <a:r>
              <a:rPr lang="en-US" sz="1600" b="1" spc="30" baseline="30000" dirty="0">
                <a:solidFill>
                  <a:srgbClr val="D80820"/>
                </a:solidFill>
                <a:latin typeface="Arial Narrow"/>
                <a:cs typeface="Arial Narrow"/>
              </a:rPr>
              <a:t>1</a:t>
            </a:r>
            <a:r>
              <a:rPr lang="en-US" sz="1600" b="1" spc="30" dirty="0">
                <a:solidFill>
                  <a:schemeClr val="tx1">
                    <a:lumMod val="75000"/>
                    <a:lumOff val="25000"/>
                  </a:schemeClr>
                </a:solidFill>
                <a:latin typeface="Arial Narrow"/>
                <a:cs typeface="Arial Narrow"/>
              </a:rPr>
              <a:t> Other possible causes of cerebellar </a:t>
            </a:r>
            <a:r>
              <a:rPr lang="en-US" sz="1600" b="1" spc="30" dirty="0" err="1">
                <a:solidFill>
                  <a:schemeClr val="tx1">
                    <a:lumMod val="75000"/>
                    <a:lumOff val="25000"/>
                  </a:schemeClr>
                </a:solidFill>
                <a:latin typeface="Arial Narrow"/>
                <a:cs typeface="Arial Narrow"/>
              </a:rPr>
              <a:t>hypodensity</a:t>
            </a:r>
            <a:r>
              <a:rPr lang="en-US" sz="1600" b="1" spc="30" dirty="0">
                <a:solidFill>
                  <a:schemeClr val="tx1">
                    <a:lumMod val="75000"/>
                    <a:lumOff val="25000"/>
                  </a:schemeClr>
                </a:solidFill>
                <a:latin typeface="Arial Narrow"/>
                <a:cs typeface="Arial Narrow"/>
              </a:rPr>
              <a:t> on CT scan include an inflammatory </a:t>
            </a:r>
            <a:r>
              <a:rPr lang="en-US" sz="1600" b="1" spc="30" dirty="0" err="1">
                <a:solidFill>
                  <a:schemeClr val="tx1">
                    <a:lumMod val="75000"/>
                    <a:lumOff val="25000"/>
                  </a:schemeClr>
                </a:solidFill>
                <a:latin typeface="Arial Narrow"/>
                <a:cs typeface="Arial Narrow"/>
              </a:rPr>
              <a:t>cerebellitis</a:t>
            </a:r>
            <a:r>
              <a:rPr lang="en-US" sz="1600" b="1" spc="30" dirty="0">
                <a:solidFill>
                  <a:schemeClr val="tx1">
                    <a:lumMod val="75000"/>
                    <a:lumOff val="25000"/>
                  </a:schemeClr>
                </a:solidFill>
                <a:latin typeface="Arial Narrow"/>
                <a:cs typeface="Arial Narrow"/>
              </a:rPr>
              <a:t> or a cerebellar tumor. The normal neurologic examination does not exclude a vascular etiology since the absence of cerebellar findings on examination is not uncommon in patients with cerebellar stroke.</a:t>
            </a:r>
            <a:r>
              <a:rPr lang="en-US" sz="1600" b="1" spc="30" baseline="30000" dirty="0">
                <a:solidFill>
                  <a:srgbClr val="D80820"/>
                </a:solidFill>
                <a:latin typeface="Arial Narrow"/>
                <a:cs typeface="Arial Narrow"/>
              </a:rPr>
              <a:t>2</a:t>
            </a:r>
            <a:r>
              <a:rPr lang="en-US" sz="1600" b="1" spc="30" dirty="0">
                <a:solidFill>
                  <a:schemeClr val="tx1">
                    <a:lumMod val="75000"/>
                    <a:lumOff val="25000"/>
                  </a:schemeClr>
                </a:solidFill>
                <a:latin typeface="Arial Narrow"/>
                <a:cs typeface="Arial Narrow"/>
              </a:rPr>
              <a:t> The patient had a brain MRI that showed an acute left cerebellar infarction and another small acute infarct in the left corona </a:t>
            </a:r>
            <a:r>
              <a:rPr lang="en-US" sz="1600" b="1" spc="30" dirty="0" err="1">
                <a:solidFill>
                  <a:schemeClr val="tx1">
                    <a:lumMod val="75000"/>
                    <a:lumOff val="25000"/>
                  </a:schemeClr>
                </a:solidFill>
                <a:latin typeface="Arial Narrow"/>
                <a:cs typeface="Arial Narrow"/>
              </a:rPr>
              <a:t>radiata</a:t>
            </a:r>
            <a:r>
              <a:rPr lang="en-US" sz="1600" b="1" spc="30" dirty="0">
                <a:solidFill>
                  <a:schemeClr val="tx1">
                    <a:lumMod val="75000"/>
                    <a:lumOff val="25000"/>
                  </a:schemeClr>
                </a:solidFill>
                <a:latin typeface="Arial Narrow"/>
                <a:cs typeface="Arial Narrow"/>
              </a:rPr>
              <a:t> </a:t>
            </a:r>
            <a:r>
              <a:rPr lang="en-US" sz="1600" b="1" i="1" spc="30" dirty="0">
                <a:solidFill>
                  <a:srgbClr val="D80820"/>
                </a:solidFill>
                <a:latin typeface="Arial Narrow"/>
                <a:cs typeface="Arial Narrow"/>
              </a:rPr>
              <a:t>(figure 2)</a:t>
            </a:r>
            <a:r>
              <a:rPr lang="en-US" sz="1600" b="1" spc="30" dirty="0">
                <a:solidFill>
                  <a:schemeClr val="tx1">
                    <a:lumMod val="75000"/>
                    <a:lumOff val="25000"/>
                  </a:schemeClr>
                </a:solidFill>
                <a:latin typeface="Arial Narrow"/>
                <a:cs typeface="Arial Narrow"/>
              </a:rPr>
              <a:t>. Magnetic resonance angiography head and neck were within normal limits.</a:t>
            </a:r>
          </a:p>
        </p:txBody>
      </p:sp>
    </p:spTree>
    <p:extLst>
      <p:ext uri="{BB962C8B-B14F-4D97-AF65-F5344CB8AC3E}">
        <p14:creationId xmlns:p14="http://schemas.microsoft.com/office/powerpoint/2010/main" val="2857538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5471"/>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2</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ONE</a:t>
            </a:r>
          </a:p>
        </p:txBody>
      </p:sp>
      <p:sp>
        <p:nvSpPr>
          <p:cNvPr id="6" name="TextBox 5"/>
          <p:cNvSpPr txBox="1"/>
          <p:nvPr/>
        </p:nvSpPr>
        <p:spPr>
          <a:xfrm>
            <a:off x="1981827" y="5665874"/>
            <a:ext cx="8553058" cy="369204"/>
          </a:xfrm>
          <a:prstGeom prst="rect">
            <a:avLst/>
          </a:prstGeom>
          <a:noFill/>
        </p:spPr>
        <p:txBody>
          <a:bodyPr wrap="square" rtlCol="0">
            <a:spAutoFit/>
          </a:bodyPr>
          <a:lstStyle/>
          <a:p>
            <a:pPr>
              <a:lnSpc>
                <a:spcPts val="2400"/>
              </a:lnSpc>
            </a:pPr>
            <a:r>
              <a:rPr lang="en-US" sz="1600" i="1" spc="30" dirty="0">
                <a:solidFill>
                  <a:schemeClr val="tx1">
                    <a:lumMod val="75000"/>
                    <a:lumOff val="25000"/>
                  </a:schemeClr>
                </a:solidFill>
                <a:latin typeface="Arial Narrow"/>
                <a:cs typeface="Arial Narrow"/>
              </a:rPr>
              <a:t>MRI shows an acute left cerebellar infarct and a small infarct in the left corona </a:t>
            </a:r>
            <a:r>
              <a:rPr lang="en-US" sz="1600" i="1" spc="30" dirty="0" err="1">
                <a:solidFill>
                  <a:schemeClr val="tx1">
                    <a:lumMod val="75000"/>
                    <a:lumOff val="25000"/>
                  </a:schemeClr>
                </a:solidFill>
                <a:latin typeface="Arial Narrow"/>
                <a:cs typeface="Arial Narrow"/>
              </a:rPr>
              <a:t>radiata</a:t>
            </a:r>
            <a:r>
              <a:rPr lang="en-US" sz="1600" i="1" spc="30" dirty="0">
                <a:solidFill>
                  <a:schemeClr val="tx1">
                    <a:lumMod val="75000"/>
                    <a:lumOff val="25000"/>
                  </a:schemeClr>
                </a:solidFill>
                <a:latin typeface="Arial Narrow"/>
                <a:cs typeface="Arial Narrow"/>
              </a:rPr>
              <a:t>.</a:t>
            </a:r>
          </a:p>
        </p:txBody>
      </p:sp>
      <p:pic>
        <p:nvPicPr>
          <p:cNvPr id="5" name="Picture 4" descr="Figure2-ed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188" y="2478962"/>
            <a:ext cx="8156448" cy="3072384"/>
          </a:xfrm>
          <a:prstGeom prst="rect">
            <a:avLst/>
          </a:prstGeom>
        </p:spPr>
      </p:pic>
    </p:spTree>
    <p:extLst>
      <p:ext uri="{BB962C8B-B14F-4D97-AF65-F5344CB8AC3E}">
        <p14:creationId xmlns:p14="http://schemas.microsoft.com/office/powerpoint/2010/main" val="2104519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CASE REPORT CONTINUED</a:t>
            </a:r>
          </a:p>
        </p:txBody>
      </p:sp>
      <p:sp>
        <p:nvSpPr>
          <p:cNvPr id="6" name="TextBox 5"/>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ONE</a:t>
            </a:r>
          </a:p>
        </p:txBody>
      </p:sp>
      <p:pic>
        <p:nvPicPr>
          <p:cNvPr id="2" name="Picture 1" descr="CS-CaseStudy-Slides-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5" y="1804002"/>
            <a:ext cx="536448" cy="390144"/>
          </a:xfrm>
          <a:prstGeom prst="rect">
            <a:avLst/>
          </a:prstGeom>
        </p:spPr>
      </p:pic>
      <p:sp>
        <p:nvSpPr>
          <p:cNvPr id="7" name="TextBox 6"/>
          <p:cNvSpPr txBox="1"/>
          <p:nvPr/>
        </p:nvSpPr>
        <p:spPr>
          <a:xfrm>
            <a:off x="1294720" y="1647698"/>
            <a:ext cx="10008733" cy="3452676"/>
          </a:xfrm>
          <a:prstGeom prst="rect">
            <a:avLst/>
          </a:prstGeom>
          <a:noFill/>
        </p:spPr>
        <p:txBody>
          <a:bodyPr wrap="square" rtlCol="0">
            <a:spAutoFit/>
          </a:bodyPr>
          <a:lstStyle/>
          <a:p>
            <a:pPr>
              <a:lnSpc>
                <a:spcPts val="2200"/>
              </a:lnSpc>
            </a:pPr>
            <a:r>
              <a:rPr lang="en-US" sz="1600" b="1" spc="30" dirty="0">
                <a:solidFill>
                  <a:schemeClr val="tx1">
                    <a:lumMod val="75000"/>
                    <a:lumOff val="25000"/>
                  </a:schemeClr>
                </a:solidFill>
                <a:latin typeface="Arial Narrow"/>
                <a:cs typeface="Arial Narrow"/>
              </a:rPr>
              <a:t>The brain MRI showed infarcts in multiple vascular territories in both the posterior and anterior circulation (left posterior inferior cerebellar artery and left middle cerebral artery), which is a pattern typically considered suggestive of a proximal cardio-aortic embolic source, but that may also be seen with other etiologies such as </a:t>
            </a:r>
            <a:r>
              <a:rPr lang="en-US" sz="1600" b="1" spc="30" dirty="0" err="1">
                <a:solidFill>
                  <a:schemeClr val="tx1">
                    <a:lumMod val="75000"/>
                    <a:lumOff val="25000"/>
                  </a:schemeClr>
                </a:solidFill>
                <a:latin typeface="Arial Narrow"/>
                <a:cs typeface="Arial Narrow"/>
              </a:rPr>
              <a:t>vasculitis</a:t>
            </a:r>
            <a:r>
              <a:rPr lang="en-US" sz="1600" b="1" spc="30" dirty="0">
                <a:solidFill>
                  <a:schemeClr val="tx1">
                    <a:lumMod val="75000"/>
                    <a:lumOff val="25000"/>
                  </a:schemeClr>
                </a:solidFill>
                <a:latin typeface="Arial Narrow"/>
                <a:cs typeface="Arial Narrow"/>
              </a:rPr>
              <a:t> and multifocal atherosclerosis.</a:t>
            </a:r>
            <a:r>
              <a:rPr lang="en-US" sz="1600" b="1" spc="30" baseline="30000" dirty="0">
                <a:solidFill>
                  <a:srgbClr val="D80820"/>
                </a:solidFill>
                <a:latin typeface="Arial Narrow"/>
                <a:cs typeface="Arial Narrow"/>
              </a:rPr>
              <a:t>3</a:t>
            </a:r>
            <a:r>
              <a:rPr lang="en-US" sz="1600" b="1" spc="30" dirty="0">
                <a:solidFill>
                  <a:schemeClr val="tx1">
                    <a:lumMod val="75000"/>
                    <a:lumOff val="25000"/>
                  </a:schemeClr>
                </a:solidFill>
                <a:latin typeface="Arial Narrow"/>
                <a:cs typeface="Arial Narrow"/>
              </a:rPr>
              <a:t> Given that his vessel imaging did not demonstrate a stenosis, a cardiac source was highly suspected. Electrocardiogram and inpatient telemetry showed no evidence of atrial fibrillation. A transthoracic echocardiogram with agitated saline injection was performed, demonstrating right to left shunting consistent with a patent foramen </a:t>
            </a:r>
            <a:r>
              <a:rPr lang="en-US" sz="1600" b="1" spc="30" dirty="0" err="1">
                <a:solidFill>
                  <a:schemeClr val="tx1">
                    <a:lumMod val="75000"/>
                    <a:lumOff val="25000"/>
                  </a:schemeClr>
                </a:solidFill>
                <a:latin typeface="Arial Narrow"/>
                <a:cs typeface="Arial Narrow"/>
              </a:rPr>
              <a:t>ovale</a:t>
            </a:r>
            <a:r>
              <a:rPr lang="en-US" sz="1600" b="1" spc="30" dirty="0">
                <a:solidFill>
                  <a:schemeClr val="tx1">
                    <a:lumMod val="75000"/>
                    <a:lumOff val="25000"/>
                  </a:schemeClr>
                </a:solidFill>
                <a:latin typeface="Arial Narrow"/>
                <a:cs typeface="Arial Narrow"/>
              </a:rPr>
              <a:t> (PFO) without an associated atrial </a:t>
            </a:r>
            <a:r>
              <a:rPr lang="en-US" sz="1600" b="1" spc="30" dirty="0" err="1">
                <a:solidFill>
                  <a:schemeClr val="tx1">
                    <a:lumMod val="75000"/>
                    <a:lumOff val="25000"/>
                  </a:schemeClr>
                </a:solidFill>
                <a:latin typeface="Arial Narrow"/>
                <a:cs typeface="Arial Narrow"/>
              </a:rPr>
              <a:t>septal</a:t>
            </a:r>
            <a:r>
              <a:rPr lang="en-US" sz="1600" b="1" spc="30" dirty="0">
                <a:solidFill>
                  <a:schemeClr val="tx1">
                    <a:lumMod val="75000"/>
                    <a:lumOff val="25000"/>
                  </a:schemeClr>
                </a:solidFill>
                <a:latin typeface="Arial Narrow"/>
                <a:cs typeface="Arial Narrow"/>
              </a:rPr>
              <a:t> aneurysm, and this was confirmed by a </a:t>
            </a:r>
            <a:r>
              <a:rPr lang="en-US" sz="1600" b="1" spc="30" dirty="0" err="1">
                <a:solidFill>
                  <a:schemeClr val="tx1">
                    <a:lumMod val="75000"/>
                    <a:lumOff val="25000"/>
                  </a:schemeClr>
                </a:solidFill>
                <a:latin typeface="Arial Narrow"/>
                <a:cs typeface="Arial Narrow"/>
              </a:rPr>
              <a:t>transesophageal</a:t>
            </a:r>
            <a:r>
              <a:rPr lang="en-US" sz="1600" b="1" spc="30" dirty="0">
                <a:solidFill>
                  <a:schemeClr val="tx1">
                    <a:lumMod val="75000"/>
                    <a:lumOff val="25000"/>
                  </a:schemeClr>
                </a:solidFill>
                <a:latin typeface="Arial Narrow"/>
                <a:cs typeface="Arial Narrow"/>
              </a:rPr>
              <a:t> echocardiogram. Given the association between lower extremity and pelvic thrombi and cryptogenic stroke in patients with a PFO,</a:t>
            </a:r>
            <a:r>
              <a:rPr lang="en-US" sz="1600" b="1" spc="30" baseline="30000" dirty="0">
                <a:solidFill>
                  <a:srgbClr val="D80820"/>
                </a:solidFill>
                <a:latin typeface="Arial Narrow"/>
                <a:cs typeface="Arial Narrow"/>
              </a:rPr>
              <a:t>4</a:t>
            </a:r>
            <a:r>
              <a:rPr lang="en-US" sz="1600" b="1" spc="30" dirty="0">
                <a:solidFill>
                  <a:schemeClr val="tx1">
                    <a:lumMod val="75000"/>
                    <a:lumOff val="25000"/>
                  </a:schemeClr>
                </a:solidFill>
                <a:latin typeface="Arial Narrow"/>
                <a:cs typeface="Arial Narrow"/>
              </a:rPr>
              <a:t> the patient underwent lower extremity Doppler imaging and magnetic resonance venography (MRV) of the pelvis that showed no definite evidence of venous thrombi. The pelvic MRV, however, showed extensive pelvic </a:t>
            </a:r>
            <a:r>
              <a:rPr lang="en-US" sz="1600" b="1" spc="30" dirty="0" err="1">
                <a:solidFill>
                  <a:schemeClr val="tx1">
                    <a:lumMod val="75000"/>
                    <a:lumOff val="25000"/>
                  </a:schemeClr>
                </a:solidFill>
                <a:latin typeface="Arial Narrow"/>
                <a:cs typeface="Arial Narrow"/>
              </a:rPr>
              <a:t>varices</a:t>
            </a:r>
            <a:r>
              <a:rPr lang="en-US" sz="1600" b="1" spc="30" dirty="0">
                <a:solidFill>
                  <a:schemeClr val="tx1">
                    <a:lumMod val="75000"/>
                    <a:lumOff val="25000"/>
                  </a:schemeClr>
                </a:solidFill>
                <a:latin typeface="Arial Narrow"/>
                <a:cs typeface="Arial Narrow"/>
              </a:rPr>
              <a:t> </a:t>
            </a:r>
            <a:r>
              <a:rPr lang="en-US" sz="1600" b="1" i="1" spc="30" dirty="0">
                <a:solidFill>
                  <a:srgbClr val="D80820"/>
                </a:solidFill>
                <a:latin typeface="Arial Narrow"/>
                <a:cs typeface="Arial Narrow"/>
              </a:rPr>
              <a:t>(figure 3)</a:t>
            </a:r>
            <a:r>
              <a:rPr lang="en-US" sz="1600" b="1" spc="30" dirty="0">
                <a:solidFill>
                  <a:schemeClr val="tx1">
                    <a:lumMod val="75000"/>
                    <a:lumOff val="25000"/>
                  </a:schemeClr>
                </a:solidFill>
                <a:latin typeface="Arial Narrow"/>
                <a:cs typeface="Arial Narrow"/>
              </a:rPr>
              <a:t>. The patient was started on aspirin that was later held due to </a:t>
            </a:r>
            <a:r>
              <a:rPr lang="en-US" sz="1600" b="1" spc="30" dirty="0" err="1">
                <a:solidFill>
                  <a:schemeClr val="tx1">
                    <a:lumMod val="75000"/>
                    <a:lumOff val="25000"/>
                  </a:schemeClr>
                </a:solidFill>
                <a:latin typeface="Arial Narrow"/>
                <a:cs typeface="Arial Narrow"/>
              </a:rPr>
              <a:t>hemorrhoidal</a:t>
            </a:r>
            <a:r>
              <a:rPr lang="en-US" sz="1600" b="1" spc="30" dirty="0">
                <a:solidFill>
                  <a:schemeClr val="tx1">
                    <a:lumMod val="75000"/>
                    <a:lumOff val="25000"/>
                  </a:schemeClr>
                </a:solidFill>
                <a:latin typeface="Arial Narrow"/>
                <a:cs typeface="Arial Narrow"/>
              </a:rPr>
              <a:t> bleeding requiring blood transfusion.</a:t>
            </a:r>
          </a:p>
        </p:txBody>
      </p:sp>
    </p:spTree>
    <p:extLst>
      <p:ext uri="{BB962C8B-B14F-4D97-AF65-F5344CB8AC3E}">
        <p14:creationId xmlns:p14="http://schemas.microsoft.com/office/powerpoint/2010/main" val="1586402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FIGURE 3</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ONE</a:t>
            </a:r>
          </a:p>
        </p:txBody>
      </p:sp>
      <p:pic>
        <p:nvPicPr>
          <p:cNvPr id="5" name="Picture 4" descr="Figure3-ed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492" y="1759083"/>
            <a:ext cx="5577840" cy="4590288"/>
          </a:xfrm>
          <a:prstGeom prst="rect">
            <a:avLst/>
          </a:prstGeom>
        </p:spPr>
      </p:pic>
    </p:spTree>
    <p:extLst>
      <p:ext uri="{BB962C8B-B14F-4D97-AF65-F5344CB8AC3E}">
        <p14:creationId xmlns:p14="http://schemas.microsoft.com/office/powerpoint/2010/main" val="460861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 y="1246553"/>
            <a:ext cx="12188952" cy="5612529"/>
          </a:xfrm>
          <a:prstGeom prst="rect">
            <a:avLst/>
          </a:prstGeom>
          <a:solidFill>
            <a:srgbClr val="E6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 name="Straight Connector 1"/>
          <p:cNvCxnSpPr/>
          <p:nvPr/>
        </p:nvCxnSpPr>
        <p:spPr>
          <a:xfrm>
            <a:off x="-603" y="1246553"/>
            <a:ext cx="12198096" cy="0"/>
          </a:xfrm>
          <a:prstGeom prst="line">
            <a:avLst/>
          </a:prstGeom>
          <a:ln w="127000" cmpd="sng">
            <a:solidFill>
              <a:srgbClr val="D8082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6163" y="359192"/>
            <a:ext cx="8492069" cy="523220"/>
          </a:xfrm>
          <a:prstGeom prst="rect">
            <a:avLst/>
          </a:prstGeom>
          <a:noFill/>
        </p:spPr>
        <p:txBody>
          <a:bodyPr wrap="square" rtlCol="0" anchor="ctr" anchorCtr="0">
            <a:spAutoFit/>
          </a:bodyPr>
          <a:lstStyle/>
          <a:p>
            <a:r>
              <a:rPr lang="en-US" sz="2800" b="1" spc="100" dirty="0">
                <a:solidFill>
                  <a:srgbClr val="D80820"/>
                </a:solidFill>
                <a:latin typeface="Arial Narrow"/>
                <a:cs typeface="Arial Narrow"/>
              </a:rPr>
              <a:t>REFERENCES</a:t>
            </a:r>
          </a:p>
        </p:txBody>
      </p:sp>
      <p:sp>
        <p:nvSpPr>
          <p:cNvPr id="4" name="TextBox 3"/>
          <p:cNvSpPr txBox="1"/>
          <p:nvPr/>
        </p:nvSpPr>
        <p:spPr>
          <a:xfrm>
            <a:off x="9525402" y="459219"/>
            <a:ext cx="2264196" cy="323165"/>
          </a:xfrm>
          <a:prstGeom prst="rect">
            <a:avLst/>
          </a:prstGeom>
          <a:noFill/>
        </p:spPr>
        <p:txBody>
          <a:bodyPr wrap="square" rtlCol="0" anchor="ctr" anchorCtr="0">
            <a:spAutoFit/>
          </a:bodyPr>
          <a:lstStyle/>
          <a:p>
            <a:pPr algn="r"/>
            <a:r>
              <a:rPr lang="en-US" sz="1500" b="1" spc="100" dirty="0">
                <a:solidFill>
                  <a:schemeClr val="tx1">
                    <a:lumMod val="75000"/>
                    <a:lumOff val="25000"/>
                  </a:schemeClr>
                </a:solidFill>
                <a:latin typeface="Arial Narrow"/>
                <a:cs typeface="Arial Narrow"/>
              </a:rPr>
              <a:t>CASE ONE</a:t>
            </a:r>
          </a:p>
        </p:txBody>
      </p:sp>
      <p:sp>
        <p:nvSpPr>
          <p:cNvPr id="6" name="TextBox 5"/>
          <p:cNvSpPr txBox="1"/>
          <p:nvPr/>
        </p:nvSpPr>
        <p:spPr>
          <a:xfrm>
            <a:off x="967192" y="1520698"/>
            <a:ext cx="10013863" cy="4785925"/>
          </a:xfrm>
          <a:prstGeom prst="rect">
            <a:avLst/>
          </a:prstGeom>
          <a:noFill/>
        </p:spPr>
        <p:txBody>
          <a:bodyPr wrap="square" rtlCol="0">
            <a:spAutoFit/>
          </a:bodyPr>
          <a:lstStyle/>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Tentschert</a:t>
            </a:r>
            <a:r>
              <a:rPr lang="en-US" sz="1200" i="1" spc="30" dirty="0">
                <a:solidFill>
                  <a:schemeClr val="tx1">
                    <a:lumMod val="75000"/>
                    <a:lumOff val="25000"/>
                  </a:schemeClr>
                </a:solidFill>
                <a:latin typeface="Arial Narrow"/>
                <a:cs typeface="Arial Narrow"/>
              </a:rPr>
              <a:t> S, </a:t>
            </a:r>
            <a:r>
              <a:rPr lang="en-US" sz="1200" i="1" spc="30" dirty="0" err="1">
                <a:solidFill>
                  <a:schemeClr val="tx1">
                    <a:lumMod val="75000"/>
                    <a:lumOff val="25000"/>
                  </a:schemeClr>
                </a:solidFill>
                <a:latin typeface="Arial Narrow"/>
                <a:cs typeface="Arial Narrow"/>
              </a:rPr>
              <a:t>Wimmer</a:t>
            </a:r>
            <a:r>
              <a:rPr lang="en-US" sz="1200" i="1" spc="30" dirty="0">
                <a:solidFill>
                  <a:schemeClr val="tx1">
                    <a:lumMod val="75000"/>
                    <a:lumOff val="25000"/>
                  </a:schemeClr>
                </a:solidFill>
                <a:latin typeface="Arial Narrow"/>
                <a:cs typeface="Arial Narrow"/>
              </a:rPr>
              <a:t> R, </a:t>
            </a:r>
            <a:r>
              <a:rPr lang="en-US" sz="1200" i="1" spc="30" dirty="0" err="1">
                <a:solidFill>
                  <a:schemeClr val="tx1">
                    <a:lumMod val="75000"/>
                    <a:lumOff val="25000"/>
                  </a:schemeClr>
                </a:solidFill>
                <a:latin typeface="Arial Narrow"/>
                <a:cs typeface="Arial Narrow"/>
              </a:rPr>
              <a:t>Greisenegger</a:t>
            </a:r>
            <a:r>
              <a:rPr lang="en-US" sz="1200" i="1" spc="30" dirty="0">
                <a:solidFill>
                  <a:schemeClr val="tx1">
                    <a:lumMod val="75000"/>
                    <a:lumOff val="25000"/>
                  </a:schemeClr>
                </a:solidFill>
                <a:latin typeface="Arial Narrow"/>
                <a:cs typeface="Arial Narrow"/>
              </a:rPr>
              <a:t> S, Lang W, </a:t>
            </a:r>
            <a:r>
              <a:rPr lang="en-US" sz="1200" i="1" spc="30" dirty="0" err="1">
                <a:solidFill>
                  <a:schemeClr val="tx1">
                    <a:lumMod val="75000"/>
                    <a:lumOff val="25000"/>
                  </a:schemeClr>
                </a:solidFill>
                <a:latin typeface="Arial Narrow"/>
                <a:cs typeface="Arial Narrow"/>
              </a:rPr>
              <a:t>Lalouschek</a:t>
            </a:r>
            <a:r>
              <a:rPr lang="en-US" sz="1200" i="1" spc="30" dirty="0">
                <a:solidFill>
                  <a:schemeClr val="tx1">
                    <a:lumMod val="75000"/>
                    <a:lumOff val="25000"/>
                  </a:schemeClr>
                </a:solidFill>
                <a:latin typeface="Arial Narrow"/>
                <a:cs typeface="Arial Narrow"/>
              </a:rPr>
              <a:t> W. Headache at stroke onset in 2196 patients with ischemic stroke or transient ischemic attack. Stroke 2005;36:e1–e3.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Edlow</a:t>
            </a:r>
            <a:r>
              <a:rPr lang="en-US" sz="1200" i="1" spc="30" dirty="0">
                <a:solidFill>
                  <a:schemeClr val="tx1">
                    <a:lumMod val="75000"/>
                    <a:lumOff val="25000"/>
                  </a:schemeClr>
                </a:solidFill>
                <a:latin typeface="Arial Narrow"/>
                <a:cs typeface="Arial Narrow"/>
              </a:rPr>
              <a:t> JA, Newman-</a:t>
            </a:r>
            <a:r>
              <a:rPr lang="en-US" sz="1200" i="1" spc="30" dirty="0" err="1">
                <a:solidFill>
                  <a:schemeClr val="tx1">
                    <a:lumMod val="75000"/>
                    <a:lumOff val="25000"/>
                  </a:schemeClr>
                </a:solidFill>
                <a:latin typeface="Arial Narrow"/>
                <a:cs typeface="Arial Narrow"/>
              </a:rPr>
              <a:t>Toker</a:t>
            </a:r>
            <a:r>
              <a:rPr lang="en-US" sz="1200" i="1" spc="30" dirty="0">
                <a:solidFill>
                  <a:schemeClr val="tx1">
                    <a:lumMod val="75000"/>
                    <a:lumOff val="25000"/>
                  </a:schemeClr>
                </a:solidFill>
                <a:latin typeface="Arial Narrow"/>
                <a:cs typeface="Arial Narrow"/>
              </a:rPr>
              <a:t> DE, </a:t>
            </a:r>
            <a:r>
              <a:rPr lang="en-US" sz="1200" i="1" spc="30" dirty="0" err="1">
                <a:solidFill>
                  <a:schemeClr val="tx1">
                    <a:lumMod val="75000"/>
                    <a:lumOff val="25000"/>
                  </a:schemeClr>
                </a:solidFill>
                <a:latin typeface="Arial Narrow"/>
                <a:cs typeface="Arial Narrow"/>
              </a:rPr>
              <a:t>Savitz</a:t>
            </a:r>
            <a:r>
              <a:rPr lang="en-US" sz="1200" i="1" spc="30" dirty="0">
                <a:solidFill>
                  <a:schemeClr val="tx1">
                    <a:lumMod val="75000"/>
                    <a:lumOff val="25000"/>
                  </a:schemeClr>
                </a:solidFill>
                <a:latin typeface="Arial Narrow"/>
                <a:cs typeface="Arial Narrow"/>
              </a:rPr>
              <a:t> SI. Diagnosis and initial management of cerebellar infarction. Lancet </a:t>
            </a:r>
            <a:r>
              <a:rPr lang="en-US" sz="1200" i="1" spc="30" dirty="0" err="1">
                <a:solidFill>
                  <a:schemeClr val="tx1">
                    <a:lumMod val="75000"/>
                    <a:lumOff val="25000"/>
                  </a:schemeClr>
                </a:solidFill>
                <a:latin typeface="Arial Narrow"/>
                <a:cs typeface="Arial Narrow"/>
              </a:rPr>
              <a:t>Neurol</a:t>
            </a:r>
            <a:r>
              <a:rPr lang="en-US" sz="1200" i="1" spc="30" dirty="0">
                <a:solidFill>
                  <a:schemeClr val="tx1">
                    <a:lumMod val="75000"/>
                    <a:lumOff val="25000"/>
                  </a:schemeClr>
                </a:solidFill>
                <a:latin typeface="Arial Narrow"/>
                <a:cs typeface="Arial Narrow"/>
              </a:rPr>
              <a:t> 2008;7:951–964.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Yaghi</a:t>
            </a:r>
            <a:r>
              <a:rPr lang="en-US" sz="1200" i="1" spc="30" dirty="0">
                <a:solidFill>
                  <a:schemeClr val="tx1">
                    <a:lumMod val="75000"/>
                    <a:lumOff val="25000"/>
                  </a:schemeClr>
                </a:solidFill>
                <a:latin typeface="Arial Narrow"/>
                <a:cs typeface="Arial Narrow"/>
              </a:rPr>
              <a:t> S, </a:t>
            </a:r>
            <a:r>
              <a:rPr lang="en-US" sz="1200" i="1" spc="30" dirty="0" err="1">
                <a:solidFill>
                  <a:schemeClr val="tx1">
                    <a:lumMod val="75000"/>
                    <a:lumOff val="25000"/>
                  </a:schemeClr>
                </a:solidFill>
                <a:latin typeface="Arial Narrow"/>
                <a:cs typeface="Arial Narrow"/>
              </a:rPr>
              <a:t>Elkind</a:t>
            </a:r>
            <a:r>
              <a:rPr lang="en-US" sz="1200" i="1" spc="30" dirty="0">
                <a:solidFill>
                  <a:schemeClr val="tx1">
                    <a:lumMod val="75000"/>
                    <a:lumOff val="25000"/>
                  </a:schemeClr>
                </a:solidFill>
                <a:latin typeface="Arial Narrow"/>
                <a:cs typeface="Arial Narrow"/>
              </a:rPr>
              <a:t> MS. Cryptogenic stroke: a diagnostic challenge. </a:t>
            </a:r>
            <a:r>
              <a:rPr lang="en-US" sz="1200" i="1" spc="30" dirty="0" err="1">
                <a:solidFill>
                  <a:schemeClr val="tx1">
                    <a:lumMod val="75000"/>
                    <a:lumOff val="25000"/>
                  </a:schemeClr>
                </a:solidFill>
                <a:latin typeface="Arial Narrow"/>
                <a:cs typeface="Arial Narrow"/>
              </a:rPr>
              <a:t>Neurol</a:t>
            </a:r>
            <a:r>
              <a:rPr lang="en-US" sz="1200" i="1" spc="30" dirty="0">
                <a:solidFill>
                  <a:schemeClr val="tx1">
                    <a:lumMod val="75000"/>
                    <a:lumOff val="25000"/>
                  </a:schemeClr>
                </a:solidFill>
                <a:latin typeface="Arial Narrow"/>
                <a:cs typeface="Arial Narrow"/>
              </a:rPr>
              <a:t> </a:t>
            </a:r>
            <a:r>
              <a:rPr lang="en-US" sz="1200" i="1" spc="30" dirty="0" err="1">
                <a:solidFill>
                  <a:schemeClr val="tx1">
                    <a:lumMod val="75000"/>
                    <a:lumOff val="25000"/>
                  </a:schemeClr>
                </a:solidFill>
                <a:latin typeface="Arial Narrow"/>
                <a:cs typeface="Arial Narrow"/>
              </a:rPr>
              <a:t>Clin</a:t>
            </a:r>
            <a:r>
              <a:rPr lang="en-US" sz="1200" i="1" spc="30" dirty="0">
                <a:solidFill>
                  <a:schemeClr val="tx1">
                    <a:lumMod val="75000"/>
                    <a:lumOff val="25000"/>
                  </a:schemeClr>
                </a:solidFill>
                <a:latin typeface="Arial Narrow"/>
                <a:cs typeface="Arial Narrow"/>
              </a:rPr>
              <a:t> </a:t>
            </a:r>
            <a:r>
              <a:rPr lang="en-US" sz="1200" i="1" spc="30" dirty="0" err="1">
                <a:solidFill>
                  <a:schemeClr val="tx1">
                    <a:lumMod val="75000"/>
                    <a:lumOff val="25000"/>
                  </a:schemeClr>
                </a:solidFill>
                <a:latin typeface="Arial Narrow"/>
                <a:cs typeface="Arial Narrow"/>
              </a:rPr>
              <a:t>Pract</a:t>
            </a:r>
            <a:r>
              <a:rPr lang="en-US" sz="1200" i="1" spc="30" dirty="0">
                <a:solidFill>
                  <a:schemeClr val="tx1">
                    <a:lumMod val="75000"/>
                    <a:lumOff val="25000"/>
                  </a:schemeClr>
                </a:solidFill>
                <a:latin typeface="Arial Narrow"/>
                <a:cs typeface="Arial Narrow"/>
              </a:rPr>
              <a:t> 2014;4:386–393. </a:t>
            </a:r>
            <a:r>
              <a:rPr lang="en-US" sz="1200" i="1" spc="30" dirty="0">
                <a:solidFill>
                  <a:srgbClr val="FF0000"/>
                </a:solidFill>
                <a:latin typeface="Arial Narrow"/>
                <a:cs typeface="Arial Narrow"/>
              </a:rPr>
              <a:t>[PMC free article] [PubMed]</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 Cramer SC, </a:t>
            </a:r>
            <a:r>
              <a:rPr lang="en-US" sz="1200" i="1" spc="30" dirty="0" err="1">
                <a:solidFill>
                  <a:schemeClr val="tx1">
                    <a:lumMod val="75000"/>
                    <a:lumOff val="25000"/>
                  </a:schemeClr>
                </a:solidFill>
                <a:latin typeface="Arial Narrow"/>
                <a:cs typeface="Arial Narrow"/>
              </a:rPr>
              <a:t>Rordorf</a:t>
            </a:r>
            <a:r>
              <a:rPr lang="en-US" sz="1200" i="1" spc="30" dirty="0">
                <a:solidFill>
                  <a:schemeClr val="tx1">
                    <a:lumMod val="75000"/>
                    <a:lumOff val="25000"/>
                  </a:schemeClr>
                </a:solidFill>
                <a:latin typeface="Arial Narrow"/>
                <a:cs typeface="Arial Narrow"/>
              </a:rPr>
              <a:t> G, Maki JH, et al. Increased pelvic vein thrombi in cryptogenic stroke: results of the paradoxical emboli from large veins in ischemic stroke (pelvis) study. Stroke 2004;35:46–50.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Kihiczak</a:t>
            </a:r>
            <a:r>
              <a:rPr lang="en-US" sz="1200" i="1" spc="30" dirty="0">
                <a:solidFill>
                  <a:schemeClr val="tx1">
                    <a:lumMod val="75000"/>
                    <a:lumOff val="25000"/>
                  </a:schemeClr>
                </a:solidFill>
                <a:latin typeface="Arial Narrow"/>
                <a:cs typeface="Arial Narrow"/>
              </a:rPr>
              <a:t> GG, </a:t>
            </a:r>
            <a:r>
              <a:rPr lang="en-US" sz="1200" i="1" spc="30" dirty="0" err="1">
                <a:solidFill>
                  <a:schemeClr val="tx1">
                    <a:lumMod val="75000"/>
                    <a:lumOff val="25000"/>
                  </a:schemeClr>
                </a:solidFill>
                <a:latin typeface="Arial Narrow"/>
                <a:cs typeface="Arial Narrow"/>
              </a:rPr>
              <a:t>Meine</a:t>
            </a:r>
            <a:r>
              <a:rPr lang="en-US" sz="1200" i="1" spc="30" dirty="0">
                <a:solidFill>
                  <a:schemeClr val="tx1">
                    <a:lumMod val="75000"/>
                    <a:lumOff val="25000"/>
                  </a:schemeClr>
                </a:solidFill>
                <a:latin typeface="Arial Narrow"/>
                <a:cs typeface="Arial Narrow"/>
              </a:rPr>
              <a:t> JG, Schwartz RA, </a:t>
            </a:r>
            <a:r>
              <a:rPr lang="en-US" sz="1200" i="1" spc="30" dirty="0" err="1">
                <a:solidFill>
                  <a:schemeClr val="tx1">
                    <a:lumMod val="75000"/>
                    <a:lumOff val="25000"/>
                  </a:schemeClr>
                </a:solidFill>
                <a:latin typeface="Arial Narrow"/>
                <a:cs typeface="Arial Narrow"/>
              </a:rPr>
              <a:t>Janniger</a:t>
            </a:r>
            <a:r>
              <a:rPr lang="en-US" sz="1200" i="1" spc="30" dirty="0">
                <a:solidFill>
                  <a:schemeClr val="tx1">
                    <a:lumMod val="75000"/>
                    <a:lumOff val="25000"/>
                  </a:schemeClr>
                </a:solidFill>
                <a:latin typeface="Arial Narrow"/>
                <a:cs typeface="Arial Narrow"/>
              </a:rPr>
              <a:t> CK. </a:t>
            </a:r>
            <a:r>
              <a:rPr lang="en-US" sz="1200" i="1" spc="30" dirty="0" err="1">
                <a:solidFill>
                  <a:schemeClr val="tx1">
                    <a:lumMod val="75000"/>
                    <a:lumOff val="25000"/>
                  </a:schemeClr>
                </a:solidFill>
                <a:latin typeface="Arial Narrow"/>
                <a:cs typeface="Arial Narrow"/>
              </a:rPr>
              <a:t>Klippel-Trenaunay</a:t>
            </a:r>
            <a:r>
              <a:rPr lang="en-US" sz="1200" i="1" spc="30" dirty="0">
                <a:solidFill>
                  <a:schemeClr val="tx1">
                    <a:lumMod val="75000"/>
                    <a:lumOff val="25000"/>
                  </a:schemeClr>
                </a:solidFill>
                <a:latin typeface="Arial Narrow"/>
                <a:cs typeface="Arial Narrow"/>
              </a:rPr>
              <a:t> syndrome: a multisystem disorder possibly resulting from a pathogenic gene for vascular and tissue overgrowth. </a:t>
            </a:r>
            <a:r>
              <a:rPr lang="en-US" sz="1200" i="1" spc="30" dirty="0" err="1">
                <a:solidFill>
                  <a:schemeClr val="tx1">
                    <a:lumMod val="75000"/>
                    <a:lumOff val="25000"/>
                  </a:schemeClr>
                </a:solidFill>
                <a:latin typeface="Arial Narrow"/>
                <a:cs typeface="Arial Narrow"/>
              </a:rPr>
              <a:t>Int</a:t>
            </a:r>
            <a:r>
              <a:rPr lang="en-US" sz="1200" i="1" spc="30" dirty="0">
                <a:solidFill>
                  <a:schemeClr val="tx1">
                    <a:lumMod val="75000"/>
                    <a:lumOff val="25000"/>
                  </a:schemeClr>
                </a:solidFill>
                <a:latin typeface="Arial Narrow"/>
                <a:cs typeface="Arial Narrow"/>
              </a:rPr>
              <a:t> J </a:t>
            </a:r>
            <a:r>
              <a:rPr lang="en-US" sz="1200" i="1" spc="30" dirty="0" err="1">
                <a:solidFill>
                  <a:schemeClr val="tx1">
                    <a:lumMod val="75000"/>
                    <a:lumOff val="25000"/>
                  </a:schemeClr>
                </a:solidFill>
                <a:latin typeface="Arial Narrow"/>
                <a:cs typeface="Arial Narrow"/>
              </a:rPr>
              <a:t>Dermatol</a:t>
            </a:r>
            <a:r>
              <a:rPr lang="en-US" sz="1200" i="1" spc="30" dirty="0">
                <a:solidFill>
                  <a:schemeClr val="tx1">
                    <a:lumMod val="75000"/>
                    <a:lumOff val="25000"/>
                  </a:schemeClr>
                </a:solidFill>
                <a:latin typeface="Arial Narrow"/>
                <a:cs typeface="Arial Narrow"/>
              </a:rPr>
              <a:t> 2006;45:883–890.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Douma</a:t>
            </a:r>
            <a:r>
              <a:rPr lang="en-US" sz="1200" i="1" spc="30" dirty="0">
                <a:solidFill>
                  <a:schemeClr val="tx1">
                    <a:lumMod val="75000"/>
                    <a:lumOff val="25000"/>
                  </a:schemeClr>
                </a:solidFill>
                <a:latin typeface="Arial Narrow"/>
                <a:cs typeface="Arial Narrow"/>
              </a:rPr>
              <a:t> RA, </a:t>
            </a:r>
            <a:r>
              <a:rPr lang="en-US" sz="1200" i="1" spc="30" dirty="0" err="1">
                <a:solidFill>
                  <a:schemeClr val="tx1">
                    <a:lumMod val="75000"/>
                    <a:lumOff val="25000"/>
                  </a:schemeClr>
                </a:solidFill>
                <a:latin typeface="Arial Narrow"/>
                <a:cs typeface="Arial Narrow"/>
              </a:rPr>
              <a:t>Oduber</a:t>
            </a:r>
            <a:r>
              <a:rPr lang="en-US" sz="1200" i="1" spc="30" dirty="0">
                <a:solidFill>
                  <a:schemeClr val="tx1">
                    <a:lumMod val="75000"/>
                    <a:lumOff val="25000"/>
                  </a:schemeClr>
                </a:solidFill>
                <a:latin typeface="Arial Narrow"/>
                <a:cs typeface="Arial Narrow"/>
              </a:rPr>
              <a:t> CE, </a:t>
            </a:r>
            <a:r>
              <a:rPr lang="en-US" sz="1200" i="1" spc="30" dirty="0" err="1">
                <a:solidFill>
                  <a:schemeClr val="tx1">
                    <a:lumMod val="75000"/>
                    <a:lumOff val="25000"/>
                  </a:schemeClr>
                </a:solidFill>
                <a:latin typeface="Arial Narrow"/>
                <a:cs typeface="Arial Narrow"/>
              </a:rPr>
              <a:t>Gerdes</a:t>
            </a:r>
            <a:r>
              <a:rPr lang="en-US" sz="1200" i="1" spc="30" dirty="0">
                <a:solidFill>
                  <a:schemeClr val="tx1">
                    <a:lumMod val="75000"/>
                    <a:lumOff val="25000"/>
                  </a:schemeClr>
                </a:solidFill>
                <a:latin typeface="Arial Narrow"/>
                <a:cs typeface="Arial Narrow"/>
              </a:rPr>
              <a:t> VE, et al. Chronic pulmonary embolism in </a:t>
            </a:r>
            <a:r>
              <a:rPr lang="en-US" sz="1200" i="1" spc="30" dirty="0" err="1">
                <a:solidFill>
                  <a:schemeClr val="tx1">
                    <a:lumMod val="75000"/>
                    <a:lumOff val="25000"/>
                  </a:schemeClr>
                </a:solidFill>
                <a:latin typeface="Arial Narrow"/>
                <a:cs typeface="Arial Narrow"/>
              </a:rPr>
              <a:t>Klippel-Trenaunay</a:t>
            </a:r>
            <a:r>
              <a:rPr lang="en-US" sz="1200" i="1" spc="30" dirty="0">
                <a:solidFill>
                  <a:schemeClr val="tx1">
                    <a:lumMod val="75000"/>
                    <a:lumOff val="25000"/>
                  </a:schemeClr>
                </a:solidFill>
                <a:latin typeface="Arial Narrow"/>
                <a:cs typeface="Arial Narrow"/>
              </a:rPr>
              <a:t> syndrome. J Am </a:t>
            </a:r>
            <a:r>
              <a:rPr lang="en-US" sz="1200" i="1" spc="30" dirty="0" err="1">
                <a:solidFill>
                  <a:schemeClr val="tx1">
                    <a:lumMod val="75000"/>
                    <a:lumOff val="25000"/>
                  </a:schemeClr>
                </a:solidFill>
                <a:latin typeface="Arial Narrow"/>
                <a:cs typeface="Arial Narrow"/>
              </a:rPr>
              <a:t>Acad</a:t>
            </a:r>
            <a:r>
              <a:rPr lang="en-US" sz="1200" i="1" spc="30" dirty="0">
                <a:solidFill>
                  <a:schemeClr val="tx1">
                    <a:lumMod val="75000"/>
                    <a:lumOff val="25000"/>
                  </a:schemeClr>
                </a:solidFill>
                <a:latin typeface="Arial Narrow"/>
                <a:cs typeface="Arial Narrow"/>
              </a:rPr>
              <a:t> </a:t>
            </a:r>
            <a:r>
              <a:rPr lang="en-US" sz="1200" i="1" spc="30" dirty="0" err="1">
                <a:solidFill>
                  <a:schemeClr val="tx1">
                    <a:lumMod val="75000"/>
                    <a:lumOff val="25000"/>
                  </a:schemeClr>
                </a:solidFill>
                <a:latin typeface="Arial Narrow"/>
                <a:cs typeface="Arial Narrow"/>
              </a:rPr>
              <a:t>Dermatol</a:t>
            </a:r>
            <a:r>
              <a:rPr lang="en-US" sz="1200" i="1" spc="30" dirty="0">
                <a:solidFill>
                  <a:schemeClr val="tx1">
                    <a:lumMod val="75000"/>
                    <a:lumOff val="25000"/>
                  </a:schemeClr>
                </a:solidFill>
                <a:latin typeface="Arial Narrow"/>
                <a:cs typeface="Arial Narrow"/>
              </a:rPr>
              <a:t> 2012;66:71–77.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Beume</a:t>
            </a:r>
            <a:r>
              <a:rPr lang="en-US" sz="1200" i="1" spc="30" dirty="0">
                <a:solidFill>
                  <a:schemeClr val="tx1">
                    <a:lumMod val="75000"/>
                    <a:lumOff val="25000"/>
                  </a:schemeClr>
                </a:solidFill>
                <a:latin typeface="Arial Narrow"/>
                <a:cs typeface="Arial Narrow"/>
              </a:rPr>
              <a:t> LA, </a:t>
            </a:r>
            <a:r>
              <a:rPr lang="en-US" sz="1200" i="1" spc="30" dirty="0" err="1">
                <a:solidFill>
                  <a:schemeClr val="tx1">
                    <a:lumMod val="75000"/>
                    <a:lumOff val="25000"/>
                  </a:schemeClr>
                </a:solidFill>
                <a:latin typeface="Arial Narrow"/>
                <a:cs typeface="Arial Narrow"/>
              </a:rPr>
              <a:t>Fuhrmann</a:t>
            </a:r>
            <a:r>
              <a:rPr lang="en-US" sz="1200" i="1" spc="30" dirty="0">
                <a:solidFill>
                  <a:schemeClr val="tx1">
                    <a:lumMod val="75000"/>
                    <a:lumOff val="25000"/>
                  </a:schemeClr>
                </a:solidFill>
                <a:latin typeface="Arial Narrow"/>
                <a:cs typeface="Arial Narrow"/>
              </a:rPr>
              <a:t> SC, </a:t>
            </a:r>
            <a:r>
              <a:rPr lang="en-US" sz="1200" i="1" spc="30" dirty="0" err="1">
                <a:solidFill>
                  <a:schemeClr val="tx1">
                    <a:lumMod val="75000"/>
                    <a:lumOff val="25000"/>
                  </a:schemeClr>
                </a:solidFill>
                <a:latin typeface="Arial Narrow"/>
                <a:cs typeface="Arial Narrow"/>
              </a:rPr>
              <a:t>Reinhard</a:t>
            </a:r>
            <a:r>
              <a:rPr lang="en-US" sz="1200" i="1" spc="30" dirty="0">
                <a:solidFill>
                  <a:schemeClr val="tx1">
                    <a:lumMod val="75000"/>
                    <a:lumOff val="25000"/>
                  </a:schemeClr>
                </a:solidFill>
                <a:latin typeface="Arial Narrow"/>
                <a:cs typeface="Arial Narrow"/>
              </a:rPr>
              <a:t> M, </a:t>
            </a:r>
            <a:r>
              <a:rPr lang="en-US" sz="1200" i="1" spc="30" dirty="0" err="1">
                <a:solidFill>
                  <a:schemeClr val="tx1">
                    <a:lumMod val="75000"/>
                    <a:lumOff val="25000"/>
                  </a:schemeClr>
                </a:solidFill>
                <a:latin typeface="Arial Narrow"/>
                <a:cs typeface="Arial Narrow"/>
              </a:rPr>
              <a:t>Harloff</a:t>
            </a:r>
            <a:r>
              <a:rPr lang="en-US" sz="1200" i="1" spc="30" dirty="0">
                <a:solidFill>
                  <a:schemeClr val="tx1">
                    <a:lumMod val="75000"/>
                    <a:lumOff val="25000"/>
                  </a:schemeClr>
                </a:solidFill>
                <a:latin typeface="Arial Narrow"/>
                <a:cs typeface="Arial Narrow"/>
              </a:rPr>
              <a:t> A. Coincidence of ischemic stroke and recurrent brain </a:t>
            </a:r>
            <a:r>
              <a:rPr lang="en-US" sz="1200" i="1" spc="30" dirty="0" err="1">
                <a:solidFill>
                  <a:schemeClr val="tx1">
                    <a:lumMod val="75000"/>
                    <a:lumOff val="25000"/>
                  </a:schemeClr>
                </a:solidFill>
                <a:latin typeface="Arial Narrow"/>
                <a:cs typeface="Arial Narrow"/>
              </a:rPr>
              <a:t>haemorrhage</a:t>
            </a:r>
            <a:r>
              <a:rPr lang="en-US" sz="1200" i="1" spc="30" dirty="0">
                <a:solidFill>
                  <a:schemeClr val="tx1">
                    <a:lumMod val="75000"/>
                    <a:lumOff val="25000"/>
                  </a:schemeClr>
                </a:solidFill>
                <a:latin typeface="Arial Narrow"/>
                <a:cs typeface="Arial Narrow"/>
              </a:rPr>
              <a:t> in a patient with </a:t>
            </a:r>
            <a:r>
              <a:rPr lang="en-US" sz="1200" i="1" spc="30" dirty="0" err="1">
                <a:solidFill>
                  <a:schemeClr val="tx1">
                    <a:lumMod val="75000"/>
                    <a:lumOff val="25000"/>
                  </a:schemeClr>
                </a:solidFill>
                <a:latin typeface="Arial Narrow"/>
                <a:cs typeface="Arial Narrow"/>
              </a:rPr>
              <a:t>Klippel-Trenaunay</a:t>
            </a:r>
            <a:r>
              <a:rPr lang="en-US" sz="1200" i="1" spc="30" dirty="0">
                <a:solidFill>
                  <a:schemeClr val="tx1">
                    <a:lumMod val="75000"/>
                    <a:lumOff val="25000"/>
                  </a:schemeClr>
                </a:solidFill>
                <a:latin typeface="Arial Narrow"/>
                <a:cs typeface="Arial Narrow"/>
              </a:rPr>
              <a:t> syndrome. J </a:t>
            </a:r>
            <a:r>
              <a:rPr lang="en-US" sz="1200" i="1" spc="30" dirty="0" err="1">
                <a:solidFill>
                  <a:schemeClr val="tx1">
                    <a:lumMod val="75000"/>
                    <a:lumOff val="25000"/>
                  </a:schemeClr>
                </a:solidFill>
                <a:latin typeface="Arial Narrow"/>
                <a:cs typeface="Arial Narrow"/>
              </a:rPr>
              <a:t>Clin</a:t>
            </a:r>
            <a:r>
              <a:rPr lang="en-US" sz="1200" i="1" spc="30" dirty="0">
                <a:solidFill>
                  <a:schemeClr val="tx1">
                    <a:lumMod val="75000"/>
                    <a:lumOff val="25000"/>
                  </a:schemeClr>
                </a:solidFill>
                <a:latin typeface="Arial Narrow"/>
                <a:cs typeface="Arial Narrow"/>
              </a:rPr>
              <a:t> </a:t>
            </a:r>
            <a:r>
              <a:rPr lang="en-US" sz="1200" i="1" spc="30" dirty="0" err="1">
                <a:solidFill>
                  <a:schemeClr val="tx1">
                    <a:lumMod val="75000"/>
                    <a:lumOff val="25000"/>
                  </a:schemeClr>
                </a:solidFill>
                <a:latin typeface="Arial Narrow"/>
                <a:cs typeface="Arial Narrow"/>
              </a:rPr>
              <a:t>Neurosci</a:t>
            </a:r>
            <a:r>
              <a:rPr lang="en-US" sz="1200" i="1" spc="30" dirty="0">
                <a:solidFill>
                  <a:schemeClr val="tx1">
                    <a:lumMod val="75000"/>
                    <a:lumOff val="25000"/>
                  </a:schemeClr>
                </a:solidFill>
                <a:latin typeface="Arial Narrow"/>
                <a:cs typeface="Arial Narrow"/>
              </a:rPr>
              <a:t> 2013;20:1454–1455.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Kim YW, Kim N, Hwang JM, </a:t>
            </a:r>
            <a:r>
              <a:rPr lang="en-US" sz="1200" i="1" spc="30" dirty="0" err="1">
                <a:solidFill>
                  <a:schemeClr val="tx1">
                    <a:lumMod val="75000"/>
                    <a:lumOff val="25000"/>
                  </a:schemeClr>
                </a:solidFill>
                <a:latin typeface="Arial Narrow"/>
                <a:cs typeface="Arial Narrow"/>
              </a:rPr>
              <a:t>Choung</a:t>
            </a:r>
            <a:r>
              <a:rPr lang="en-US" sz="1200" i="1" spc="30" dirty="0">
                <a:solidFill>
                  <a:schemeClr val="tx1">
                    <a:lumMod val="75000"/>
                    <a:lumOff val="25000"/>
                  </a:schemeClr>
                </a:solidFill>
                <a:latin typeface="Arial Narrow"/>
                <a:cs typeface="Arial Narrow"/>
              </a:rPr>
              <a:t> HK, </a:t>
            </a:r>
            <a:r>
              <a:rPr lang="en-US" sz="1200" i="1" spc="30" dirty="0" err="1">
                <a:solidFill>
                  <a:schemeClr val="tx1">
                    <a:lumMod val="75000"/>
                    <a:lumOff val="25000"/>
                  </a:schemeClr>
                </a:solidFill>
                <a:latin typeface="Arial Narrow"/>
                <a:cs typeface="Arial Narrow"/>
              </a:rPr>
              <a:t>Khwarg</a:t>
            </a:r>
            <a:r>
              <a:rPr lang="en-US" sz="1200" i="1" spc="30" dirty="0">
                <a:solidFill>
                  <a:schemeClr val="tx1">
                    <a:lumMod val="75000"/>
                    <a:lumOff val="25000"/>
                  </a:schemeClr>
                </a:solidFill>
                <a:latin typeface="Arial Narrow"/>
                <a:cs typeface="Arial Narrow"/>
              </a:rPr>
              <a:t> SI. Teaching </a:t>
            </a:r>
            <a:r>
              <a:rPr lang="en-US" sz="1200" i="1" spc="30" dirty="0" err="1">
                <a:solidFill>
                  <a:schemeClr val="tx1">
                    <a:lumMod val="75000"/>
                    <a:lumOff val="25000"/>
                  </a:schemeClr>
                </a:solidFill>
                <a:latin typeface="Arial Narrow"/>
                <a:cs typeface="Arial Narrow"/>
              </a:rPr>
              <a:t>NeuroImages</a:t>
            </a:r>
            <a:r>
              <a:rPr lang="en-US" sz="1200" i="1" spc="30" dirty="0">
                <a:solidFill>
                  <a:schemeClr val="tx1">
                    <a:lumMod val="75000"/>
                    <a:lumOff val="25000"/>
                  </a:schemeClr>
                </a:solidFill>
                <a:latin typeface="Arial Narrow"/>
                <a:cs typeface="Arial Narrow"/>
              </a:rPr>
              <a:t>: multiple giant intracranial aneurysms in </a:t>
            </a:r>
            <a:r>
              <a:rPr lang="en-US" sz="1200" i="1" spc="30" dirty="0" err="1">
                <a:solidFill>
                  <a:schemeClr val="tx1">
                    <a:lumMod val="75000"/>
                    <a:lumOff val="25000"/>
                  </a:schemeClr>
                </a:solidFill>
                <a:latin typeface="Arial Narrow"/>
                <a:cs typeface="Arial Narrow"/>
              </a:rPr>
              <a:t>Klippel-Trenaunay</a:t>
            </a:r>
            <a:r>
              <a:rPr lang="en-US" sz="1200" i="1" spc="30" dirty="0">
                <a:solidFill>
                  <a:schemeClr val="tx1">
                    <a:lumMod val="75000"/>
                    <a:lumOff val="25000"/>
                  </a:schemeClr>
                </a:solidFill>
                <a:latin typeface="Arial Narrow"/>
                <a:cs typeface="Arial Narrow"/>
              </a:rPr>
              <a:t> syndrome. Neurology 2013;81:e17–18.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a:solidFill>
                  <a:schemeClr val="tx1">
                    <a:lumMod val="75000"/>
                    <a:lumOff val="25000"/>
                  </a:schemeClr>
                </a:solidFill>
                <a:latin typeface="Arial Narrow"/>
                <a:cs typeface="Arial Narrow"/>
              </a:rPr>
              <a:t>Wilson CL, Song LM, Chua H, et al. Bleeding from cavernous </a:t>
            </a:r>
            <a:r>
              <a:rPr lang="en-US" sz="1200" i="1" spc="30" dirty="0" err="1">
                <a:solidFill>
                  <a:schemeClr val="tx1">
                    <a:lumMod val="75000"/>
                    <a:lumOff val="25000"/>
                  </a:schemeClr>
                </a:solidFill>
                <a:latin typeface="Arial Narrow"/>
                <a:cs typeface="Arial Narrow"/>
              </a:rPr>
              <a:t>angiomatosis</a:t>
            </a:r>
            <a:r>
              <a:rPr lang="en-US" sz="1200" i="1" spc="30" dirty="0">
                <a:solidFill>
                  <a:schemeClr val="tx1">
                    <a:lumMod val="75000"/>
                    <a:lumOff val="25000"/>
                  </a:schemeClr>
                </a:solidFill>
                <a:latin typeface="Arial Narrow"/>
                <a:cs typeface="Arial Narrow"/>
              </a:rPr>
              <a:t> of the rectum in </a:t>
            </a:r>
            <a:r>
              <a:rPr lang="en-US" sz="1200" i="1" spc="30" dirty="0" err="1">
                <a:solidFill>
                  <a:schemeClr val="tx1">
                    <a:lumMod val="75000"/>
                    <a:lumOff val="25000"/>
                  </a:schemeClr>
                </a:solidFill>
                <a:latin typeface="Arial Narrow"/>
                <a:cs typeface="Arial Narrow"/>
              </a:rPr>
              <a:t>Klippel-Trenaunay</a:t>
            </a:r>
            <a:r>
              <a:rPr lang="en-US" sz="1200" i="1" spc="30" dirty="0">
                <a:solidFill>
                  <a:schemeClr val="tx1">
                    <a:lumMod val="75000"/>
                    <a:lumOff val="25000"/>
                  </a:schemeClr>
                </a:solidFill>
                <a:latin typeface="Arial Narrow"/>
                <a:cs typeface="Arial Narrow"/>
              </a:rPr>
              <a:t> syndrome: report of three cases and literature review. Am J </a:t>
            </a:r>
            <a:r>
              <a:rPr lang="en-US" sz="1200" i="1" spc="30" dirty="0" err="1">
                <a:solidFill>
                  <a:schemeClr val="tx1">
                    <a:lumMod val="75000"/>
                    <a:lumOff val="25000"/>
                  </a:schemeClr>
                </a:solidFill>
                <a:latin typeface="Arial Narrow"/>
                <a:cs typeface="Arial Narrow"/>
              </a:rPr>
              <a:t>Gastroenterol</a:t>
            </a:r>
            <a:r>
              <a:rPr lang="en-US" sz="1200" i="1" spc="30" dirty="0">
                <a:solidFill>
                  <a:schemeClr val="tx1">
                    <a:lumMod val="75000"/>
                    <a:lumOff val="25000"/>
                  </a:schemeClr>
                </a:solidFill>
                <a:latin typeface="Arial Narrow"/>
                <a:cs typeface="Arial Narrow"/>
              </a:rPr>
              <a:t> 2001;96:2783–2788. </a:t>
            </a:r>
            <a:r>
              <a:rPr lang="en-US" sz="1200" i="1" spc="30" dirty="0">
                <a:solidFill>
                  <a:srgbClr val="FF0000"/>
                </a:solidFill>
                <a:latin typeface="Arial Narrow"/>
                <a:cs typeface="Arial Narrow"/>
              </a:rPr>
              <a:t>[PubMed]</a:t>
            </a:r>
          </a:p>
          <a:p>
            <a:pPr marL="342900" indent="-342900">
              <a:lnSpc>
                <a:spcPct val="150000"/>
              </a:lnSpc>
              <a:buAutoNum type="arabicPeriod"/>
            </a:pPr>
            <a:r>
              <a:rPr lang="en-US" sz="1200" i="1" spc="30" dirty="0" err="1">
                <a:solidFill>
                  <a:schemeClr val="tx1">
                    <a:lumMod val="75000"/>
                    <a:lumOff val="25000"/>
                  </a:schemeClr>
                </a:solidFill>
                <a:latin typeface="Arial Narrow"/>
                <a:cs typeface="Arial Narrow"/>
              </a:rPr>
              <a:t>Ntaios</a:t>
            </a:r>
            <a:r>
              <a:rPr lang="en-US" sz="1200" i="1" spc="30" dirty="0">
                <a:solidFill>
                  <a:schemeClr val="tx1">
                    <a:lumMod val="75000"/>
                    <a:lumOff val="25000"/>
                  </a:schemeClr>
                </a:solidFill>
                <a:latin typeface="Arial Narrow"/>
                <a:cs typeface="Arial Narrow"/>
              </a:rPr>
              <a:t> G, </a:t>
            </a:r>
            <a:r>
              <a:rPr lang="en-US" sz="1200" i="1" spc="30" dirty="0" err="1">
                <a:solidFill>
                  <a:schemeClr val="tx1">
                    <a:lumMod val="75000"/>
                    <a:lumOff val="25000"/>
                  </a:schemeClr>
                </a:solidFill>
                <a:latin typeface="Arial Narrow"/>
                <a:cs typeface="Arial Narrow"/>
              </a:rPr>
              <a:t>Papavasileiou</a:t>
            </a:r>
            <a:r>
              <a:rPr lang="en-US" sz="1200" i="1" spc="30" dirty="0">
                <a:solidFill>
                  <a:schemeClr val="tx1">
                    <a:lumMod val="75000"/>
                    <a:lumOff val="25000"/>
                  </a:schemeClr>
                </a:solidFill>
                <a:latin typeface="Arial Narrow"/>
                <a:cs typeface="Arial Narrow"/>
              </a:rPr>
              <a:t> V, </a:t>
            </a:r>
            <a:r>
              <a:rPr lang="en-US" sz="1200" i="1" spc="30" dirty="0" err="1">
                <a:solidFill>
                  <a:schemeClr val="tx1">
                    <a:lumMod val="75000"/>
                    <a:lumOff val="25000"/>
                  </a:schemeClr>
                </a:solidFill>
                <a:latin typeface="Arial Narrow"/>
                <a:cs typeface="Arial Narrow"/>
              </a:rPr>
              <a:t>Makaritsis</a:t>
            </a:r>
            <a:r>
              <a:rPr lang="en-US" sz="1200" i="1" spc="30" dirty="0">
                <a:solidFill>
                  <a:schemeClr val="tx1">
                    <a:lumMod val="75000"/>
                    <a:lumOff val="25000"/>
                  </a:schemeClr>
                </a:solidFill>
                <a:latin typeface="Arial Narrow"/>
                <a:cs typeface="Arial Narrow"/>
              </a:rPr>
              <a:t> K, Michel P. PFO closure vs. medical therapy in cryptogenic stroke or transient ischemic attack: a systematic review and meta-analysis. </a:t>
            </a:r>
            <a:r>
              <a:rPr lang="en-US" sz="1200" i="1" spc="30" dirty="0" err="1">
                <a:solidFill>
                  <a:schemeClr val="tx1">
                    <a:lumMod val="75000"/>
                    <a:lumOff val="25000"/>
                  </a:schemeClr>
                </a:solidFill>
                <a:latin typeface="Arial Narrow"/>
                <a:cs typeface="Arial Narrow"/>
              </a:rPr>
              <a:t>Int</a:t>
            </a:r>
            <a:r>
              <a:rPr lang="en-US" sz="1200" i="1" spc="30" dirty="0">
                <a:solidFill>
                  <a:schemeClr val="tx1">
                    <a:lumMod val="75000"/>
                    <a:lumOff val="25000"/>
                  </a:schemeClr>
                </a:solidFill>
                <a:latin typeface="Arial Narrow"/>
                <a:cs typeface="Arial Narrow"/>
              </a:rPr>
              <a:t> J </a:t>
            </a:r>
            <a:r>
              <a:rPr lang="en-US" sz="1200" i="1" spc="30" dirty="0" err="1">
                <a:solidFill>
                  <a:schemeClr val="tx1">
                    <a:lumMod val="75000"/>
                    <a:lumOff val="25000"/>
                  </a:schemeClr>
                </a:solidFill>
                <a:latin typeface="Arial Narrow"/>
                <a:cs typeface="Arial Narrow"/>
              </a:rPr>
              <a:t>Cardiol</a:t>
            </a:r>
            <a:r>
              <a:rPr lang="en-US" sz="1200" i="1" spc="30" dirty="0">
                <a:solidFill>
                  <a:schemeClr val="tx1">
                    <a:lumMod val="75000"/>
                    <a:lumOff val="25000"/>
                  </a:schemeClr>
                </a:solidFill>
                <a:latin typeface="Arial Narrow"/>
                <a:cs typeface="Arial Narrow"/>
              </a:rPr>
              <a:t> 2013;169:101–105. </a:t>
            </a:r>
            <a:r>
              <a:rPr lang="en-US" sz="1200" i="1" spc="30" dirty="0">
                <a:solidFill>
                  <a:srgbClr val="FF0000"/>
                </a:solidFill>
                <a:latin typeface="Arial Narrow"/>
                <a:cs typeface="Arial Narrow"/>
              </a:rPr>
              <a:t>[PubMed]</a:t>
            </a:r>
          </a:p>
        </p:txBody>
      </p:sp>
    </p:spTree>
    <p:extLst>
      <p:ext uri="{BB962C8B-B14F-4D97-AF65-F5344CB8AC3E}">
        <p14:creationId xmlns:p14="http://schemas.microsoft.com/office/powerpoint/2010/main" val="4052646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TotalTime>
  <Words>4701</Words>
  <Application>Microsoft Office PowerPoint</Application>
  <PresentationFormat>Custom</PresentationFormat>
  <Paragraphs>158</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Arial Narrow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Blithe</dc:creator>
  <cp:lastModifiedBy>Katie Bahn</cp:lastModifiedBy>
  <cp:revision>41</cp:revision>
  <dcterms:created xsi:type="dcterms:W3CDTF">2017-08-23T22:46:21Z</dcterms:created>
  <dcterms:modified xsi:type="dcterms:W3CDTF">2018-10-31T15:26:36Z</dcterms:modified>
</cp:coreProperties>
</file>