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26.jpg" ContentType="image/jpg"/>
  <Override PartName="/ppt/media/image28.jpg" ContentType="image/jpg"/>
  <Override PartName="/ppt/media/image29.jpg" ContentType="image/jpg"/>
  <Override PartName="/ppt/media/image30.jpg" ContentType="image/jpg"/>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 id="2147483703" r:id="rId5"/>
    <p:sldMasterId id="2147483698" r:id="rId6"/>
    <p:sldMasterId id="2147483721" r:id="rId7"/>
  </p:sldMasterIdLst>
  <p:notesMasterIdLst>
    <p:notesMasterId r:id="rId74"/>
  </p:notesMasterIdLst>
  <p:sldIdLst>
    <p:sldId id="256" r:id="rId8"/>
    <p:sldId id="257" r:id="rId9"/>
    <p:sldId id="258" r:id="rId10"/>
    <p:sldId id="259" r:id="rId11"/>
    <p:sldId id="260" r:id="rId12"/>
    <p:sldId id="309" r:id="rId13"/>
    <p:sldId id="359" r:id="rId14"/>
    <p:sldId id="262" r:id="rId15"/>
    <p:sldId id="263" r:id="rId16"/>
    <p:sldId id="264" r:id="rId17"/>
    <p:sldId id="267" r:id="rId18"/>
    <p:sldId id="265" r:id="rId19"/>
    <p:sldId id="366" r:id="rId20"/>
    <p:sldId id="268" r:id="rId21"/>
    <p:sldId id="269" r:id="rId22"/>
    <p:sldId id="310" r:id="rId23"/>
    <p:sldId id="311" r:id="rId24"/>
    <p:sldId id="312" r:id="rId25"/>
    <p:sldId id="318" r:id="rId26"/>
    <p:sldId id="365" r:id="rId27"/>
    <p:sldId id="274" r:id="rId28"/>
    <p:sldId id="275" r:id="rId29"/>
    <p:sldId id="314" r:id="rId30"/>
    <p:sldId id="313" r:id="rId31"/>
    <p:sldId id="364" r:id="rId32"/>
    <p:sldId id="277" r:id="rId33"/>
    <p:sldId id="278" r:id="rId34"/>
    <p:sldId id="280" r:id="rId35"/>
    <p:sldId id="281" r:id="rId36"/>
    <p:sldId id="282" r:id="rId37"/>
    <p:sldId id="283" r:id="rId38"/>
    <p:sldId id="284" r:id="rId39"/>
    <p:sldId id="285" r:id="rId40"/>
    <p:sldId id="360" r:id="rId41"/>
    <p:sldId id="287" r:id="rId42"/>
    <p:sldId id="315" r:id="rId43"/>
    <p:sldId id="290" r:id="rId44"/>
    <p:sldId id="348" r:id="rId45"/>
    <p:sldId id="293" r:id="rId46"/>
    <p:sldId id="291" r:id="rId47"/>
    <p:sldId id="349" r:id="rId48"/>
    <p:sldId id="350" r:id="rId49"/>
    <p:sldId id="294" r:id="rId50"/>
    <p:sldId id="351" r:id="rId51"/>
    <p:sldId id="361" r:id="rId52"/>
    <p:sldId id="362" r:id="rId53"/>
    <p:sldId id="324" r:id="rId54"/>
    <p:sldId id="363" r:id="rId55"/>
    <p:sldId id="305" r:id="rId56"/>
    <p:sldId id="355" r:id="rId57"/>
    <p:sldId id="356" r:id="rId58"/>
    <p:sldId id="296" r:id="rId59"/>
    <p:sldId id="297" r:id="rId60"/>
    <p:sldId id="299" r:id="rId61"/>
    <p:sldId id="300" r:id="rId62"/>
    <p:sldId id="302" r:id="rId63"/>
    <p:sldId id="303" r:id="rId64"/>
    <p:sldId id="304" r:id="rId65"/>
    <p:sldId id="316" r:id="rId66"/>
    <p:sldId id="354" r:id="rId67"/>
    <p:sldId id="358" r:id="rId68"/>
    <p:sldId id="317" r:id="rId69"/>
    <p:sldId id="307" r:id="rId70"/>
    <p:sldId id="357" r:id="rId71"/>
    <p:sldId id="308" r:id="rId72"/>
    <p:sldId id="30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 id="{15E4C97E-BCA9-0AC3-87E0-15BF6A29CF05}" name="Stephanie Mohl" initials="SMM" userId="Stephanie Moh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shley Hall" initials="AH" lastIdx="9" clrIdx="6">
    <p:extLst>
      <p:ext uri="{19B8F6BF-5375-455C-9EA6-DF929625EA0E}">
        <p15:presenceInfo xmlns:p15="http://schemas.microsoft.com/office/powerpoint/2012/main" userId="S::Ashley.Hall@heart.org::2a66d3b0-1297-473c-987b-4bc851ac6b50" providerId="AD"/>
      </p:ext>
    </p:extLst>
  </p:cmAuthor>
  <p:cmAuthor id="1" name="Kristin Lane" initials="KL" lastIdx="9" clrIdx="0">
    <p:extLst>
      <p:ext uri="{19B8F6BF-5375-455C-9EA6-DF929625EA0E}">
        <p15:presenceInfo xmlns:p15="http://schemas.microsoft.com/office/powerpoint/2012/main" userId="S::Kristin.Lane@heart.org::27e0d290-c6d6-46c0-98e9-309ea11a4cf3" providerId="AD"/>
      </p:ext>
    </p:extLst>
  </p:cmAuthor>
  <p:cmAuthor id="2" name="Robin Sullivan" initials="RS" lastIdx="51" clrIdx="1">
    <p:extLst>
      <p:ext uri="{19B8F6BF-5375-455C-9EA6-DF929625EA0E}">
        <p15:presenceInfo xmlns:p15="http://schemas.microsoft.com/office/powerpoint/2012/main" userId="S::robin.sullivan@heart.org::80d4e541-31c9-44ca-9404-5b57d44b3939" providerId="AD"/>
      </p:ext>
    </p:extLst>
  </p:cmAuthor>
  <p:cmAuthor id="3" name="Heather Alger" initials="HA" lastIdx="130" clrIdx="2">
    <p:extLst>
      <p:ext uri="{19B8F6BF-5375-455C-9EA6-DF929625EA0E}">
        <p15:presenceInfo xmlns:p15="http://schemas.microsoft.com/office/powerpoint/2012/main" userId="S::heather.alger@heart.org::7065e116-4d5d-4058-9f2a-f7540fd2de50" providerId="AD"/>
      </p:ext>
    </p:extLst>
  </p:cmAuthor>
  <p:cmAuthor id="4" name="Anne Leonard" initials="AL" lastIdx="42" clrIdx="3">
    <p:extLst>
      <p:ext uri="{19B8F6BF-5375-455C-9EA6-DF929625EA0E}">
        <p15:presenceInfo xmlns:p15="http://schemas.microsoft.com/office/powerpoint/2012/main" userId="S::anne.leonard@heart.org::79b9fe69-82f6-4b13-83a9-214424175e62" providerId="AD"/>
      </p:ext>
    </p:extLst>
  </p:cmAuthor>
  <p:cmAuthor id="5" name="Debi McGill" initials="DM" lastIdx="5" clrIdx="4">
    <p:extLst>
      <p:ext uri="{19B8F6BF-5375-455C-9EA6-DF929625EA0E}">
        <p15:presenceInfo xmlns:p15="http://schemas.microsoft.com/office/powerpoint/2012/main" userId="S::debi.mcgill@heart.org::860b344c-2b7d-4f3e-a5a3-dfa75df66bff" providerId="AD"/>
      </p:ext>
    </p:extLst>
  </p:cmAuthor>
  <p:cmAuthor id="6" name="Gloria Catha" initials="GC" lastIdx="4" clrIdx="5">
    <p:extLst>
      <p:ext uri="{19B8F6BF-5375-455C-9EA6-DF929625EA0E}">
        <p15:presenceInfo xmlns:p15="http://schemas.microsoft.com/office/powerpoint/2012/main" userId="S::gloria.catha@heart.org::6dc434f2-0961-4a97-bd0a-4659e90f9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8D11BF"/>
    <a:srgbClr val="C10E20"/>
    <a:srgbClr val="636466"/>
    <a:srgbClr val="990000"/>
    <a:srgbClr val="C10E21"/>
    <a:srgbClr val="D12A31"/>
    <a:srgbClr val="FFFFFF"/>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7" autoAdjust="0"/>
    <p:restoredTop sz="83536" autoAdjust="0"/>
  </p:normalViewPr>
  <p:slideViewPr>
    <p:cSldViewPr snapToGrid="0" snapToObjects="1">
      <p:cViewPr varScale="1">
        <p:scale>
          <a:sx n="91" d="100"/>
          <a:sy n="91" d="100"/>
        </p:scale>
        <p:origin x="822" y="96"/>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9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dirty="0"/>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ajournals.org/doi/pdf/10.1161/circulationaha.108.77743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419645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884132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ubmed.ncbi.nlm.nih.gov/1757700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cbi.nlm.nih.gov/pmc/articles/PMC419645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ejm.org/doi/full/10.1056/NEJMoa13136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ejm.org/doi/full/10.1056/NEJMoa131360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ejm.org/doi/full/10.1056/NEJMoa131360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ejm.org/doi/full/10.1056/NEJMoa131137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ejm.org/doi/full/10.1056/NEJMoa131137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ejm.org/doi/full/10.1056/NEJMoa131137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hajournals.org/doi/pdf/10.1161/01.STR.24.1.3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karger.com/Article/Pdf/352050" TargetMode="External"/><Relationship Id="rId5" Type="http://schemas.openxmlformats.org/officeDocument/2006/relationships/hyperlink" Target="https://www.ncbi.nlm.nih.gov/pubmed/24646875" TargetMode="External"/><Relationship Id="rId4" Type="http://schemas.openxmlformats.org/officeDocument/2006/relationships/hyperlink" Target="https://www.ncbi.nlm.nih.gov/pmc/articles/PMC3013495/pdf/8084.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dirty="0"/>
          </a:p>
        </p:txBody>
      </p:sp>
    </p:spTree>
    <p:extLst>
      <p:ext uri="{BB962C8B-B14F-4D97-AF65-F5344CB8AC3E}">
        <p14:creationId xmlns:p14="http://schemas.microsoft.com/office/powerpoint/2010/main" val="244561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Jeffrey L. Saver, M.D. Cryptogenic Stroke. N Engl J Med. 2016;374:2065-74.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baseline="0" dirty="0">
              <a:solidFill>
                <a:srgbClr val="000000"/>
              </a:solidFill>
              <a:latin typeface="Lub Dub Condensed" panose="020B0506030403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Kernan WN, Ovbiagele B, Black HR, Bravata DM, Chimowitz MI, Ezekowitz MD, Fang MC, Fisher M, Furie KL, Heck DV, Johnston SC, Kasner SE, Kittner SJ, Mitchell PH, Rich MW, Richardson D, Schwamm LH, Wilson JA; on behalf of the American Heart Association Stroke Council, Council on Cardiovascular and Stroke Nursing, Council on Clinical Cardiology, and Council on Peripheral Vascular Disease. Guidelines for the prevention of stroke in patients with stroke and transient ischemic attack: a guideline for healthcare professionals from the American Heart Association/American Stroke Association. Stroke. 2014;45:2160–2236.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dirty="0" err="1"/>
              <a:t>Boutaïna</a:t>
            </a:r>
            <a:r>
              <a:rPr lang="en-US" dirty="0"/>
              <a:t> </a:t>
            </a:r>
            <a:r>
              <a:rPr lang="en-US" dirty="0" err="1"/>
              <a:t>Najem</a:t>
            </a:r>
            <a:r>
              <a:rPr lang="en-US" dirty="0"/>
              <a:t>, MD; Eve </a:t>
            </a:r>
            <a:r>
              <a:rPr lang="en-US" dirty="0" err="1"/>
              <a:t>Lefrancq</a:t>
            </a:r>
            <a:r>
              <a:rPr lang="en-US" dirty="0"/>
              <a:t>, MD; Philippe Unger, MD, PhD. Thrombus Trapped in Patent Foramen </a:t>
            </a:r>
            <a:r>
              <a:rPr lang="en-US" dirty="0" err="1"/>
              <a:t>Ovale</a:t>
            </a:r>
            <a:r>
              <a:rPr lang="en-US" dirty="0"/>
              <a:t> and Bilateral Pulmonary Embolism; A One-Stop Shop Ultrasound Diagnosis. Circulation. 2008;118:e154-e155. </a:t>
            </a:r>
            <a:r>
              <a:rPr lang="en-US" dirty="0">
                <a:hlinkClick r:id="rId3"/>
              </a:rPr>
              <a:t>https://www.ahajournals.org/doi/pdf/10.1161/circulationaha.108.777433</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11</a:t>
            </a:fld>
            <a:endParaRPr lang="en-US" dirty="0"/>
          </a:p>
        </p:txBody>
      </p:sp>
    </p:spTree>
    <p:extLst>
      <p:ext uri="{BB962C8B-B14F-4D97-AF65-F5344CB8AC3E}">
        <p14:creationId xmlns:p14="http://schemas.microsoft.com/office/powerpoint/2010/main" val="186444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r>
              <a:rPr lang="en-US" dirty="0"/>
              <a:t>1. Oh Young Bang, MD, PhD; Bruce Ovbiagele, MD; Jong S. Kim, MD, PhD. Evaluation of Cryptogenic Stroke With Advanced Diagnostic Techniques. (Stroke. 2014;45:1186-1194.) DOI: 10.1161/STROKEAHA.113.003720</a:t>
            </a:r>
          </a:p>
          <a:p>
            <a:endParaRPr lang="en-US" dirty="0"/>
          </a:p>
          <a:p>
            <a:endParaRPr lang="en-US" dirty="0"/>
          </a:p>
          <a:p>
            <a:r>
              <a:rPr lang="en-US" dirty="0"/>
              <a:t>2. Cryptogenic stroke. Shadi Yaghi, Mitchell S.V. Elkind. Neurol Clin Pract Oct 2014, 4 (5) 386-393; DOI: 10.1212/CPJ.0000000000000086 </a:t>
            </a:r>
            <a:r>
              <a:rPr lang="en-US" dirty="0">
                <a:hlinkClick r:id="rId3"/>
              </a:rPr>
              <a:t>https://www.ncbi.nlm.nih.gov/pmc/articles/PMC4196459/</a:t>
            </a:r>
            <a:r>
              <a:rPr lang="en-US" dirty="0"/>
              <a:t> </a:t>
            </a:r>
          </a:p>
          <a:p>
            <a:endParaRPr lang="en-US" dirty="0"/>
          </a:p>
          <a:p>
            <a:r>
              <a:rPr lang="en-US" dirty="0"/>
              <a:t>3. Jason S. </a:t>
            </a:r>
            <a:r>
              <a:rPr lang="en-US" dirty="0" err="1"/>
              <a:t>Chinitz</a:t>
            </a:r>
            <a:r>
              <a:rPr lang="en-US" dirty="0"/>
              <a:t>, MD; Prashant Vaishnava, MD; Rajeev L. Narayan, MD; Valentin </a:t>
            </a:r>
            <a:r>
              <a:rPr lang="en-US" dirty="0" err="1"/>
              <a:t>Fuster</a:t>
            </a:r>
            <a:r>
              <a:rPr lang="en-US" dirty="0"/>
              <a:t>, MD, PhD. Atrial Fibrillation Through the Years: Contemporary Evaluation and Management. Circulation. 2013;127:408-416. </a:t>
            </a:r>
          </a:p>
        </p:txBody>
      </p:sp>
      <p:sp>
        <p:nvSpPr>
          <p:cNvPr id="4" name="Slide Number Placeholder 3"/>
          <p:cNvSpPr>
            <a:spLocks noGrp="1"/>
          </p:cNvSpPr>
          <p:nvPr>
            <p:ph type="sldNum" sz="quarter" idx="5"/>
          </p:nvPr>
        </p:nvSpPr>
        <p:spPr/>
        <p:txBody>
          <a:bodyPr/>
          <a:lstStyle/>
          <a:p>
            <a:fld id="{637E5D83-AD5B-4D48-B55A-D6E9EDB1B56F}" type="slidenum">
              <a:rPr lang="en-US" smtClean="0"/>
              <a:t>12</a:t>
            </a:fld>
            <a:endParaRPr lang="en-US" dirty="0"/>
          </a:p>
        </p:txBody>
      </p:sp>
    </p:spTree>
    <p:extLst>
      <p:ext uri="{BB962C8B-B14F-4D97-AF65-F5344CB8AC3E}">
        <p14:creationId xmlns:p14="http://schemas.microsoft.com/office/powerpoint/2010/main" val="52361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Wolf PA, Abbott RD, Kannel WB. Atrial fibrillation: a major contributor to stroke in the elderly. The Framingham Study. Arch Intern Med. 1987 Sep;147(9):1561-4.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Lin HJ1, Wolf PA, Kelly-Hayes M, Beiser AS, Kase CS, Benjamin EJ, D'Agostino RB. Stroke severity in atrial fibrillation. The Framingham Study. Stroke. 1996 Oct;27(10):1760-4. </a:t>
            </a:r>
            <a:r>
              <a:rPr lang="en-US" dirty="0">
                <a:hlinkClick r:id="rId3"/>
              </a:rPr>
              <a:t>https://www.ncbi.nlm.nih.gov/pubmed/8841325</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212121"/>
                </a:solidFill>
                <a:effectLst/>
                <a:latin typeface="BlinkMacSystemFont"/>
              </a:rPr>
              <a:t>Hart RG, Pearce LA, Aguilar MI. Meta-analysis: antithrombotic therapy to prevent stroke in patients who have nonvalvular atrial fibrillation. Ann Intern Med. 2007 Jun 19;146(12):857-67. </a:t>
            </a:r>
            <a:r>
              <a:rPr lang="en-US" dirty="0">
                <a:hlinkClick r:id="rId4"/>
              </a:rPr>
              <a:t>Meta-analysis: antithrombotic therapy to prevent stroke in patients who have nonvalvular atrial fibrillation - PubMed (nih.gov)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13</a:t>
            </a:fld>
            <a:endParaRPr lang="en-US" dirty="0"/>
          </a:p>
        </p:txBody>
      </p:sp>
    </p:spTree>
    <p:extLst>
      <p:ext uri="{BB962C8B-B14F-4D97-AF65-F5344CB8AC3E}">
        <p14:creationId xmlns:p14="http://schemas.microsoft.com/office/powerpoint/2010/main" val="99048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14</a:t>
            </a:fld>
            <a:endParaRPr lang="en-US" dirty="0"/>
          </a:p>
        </p:txBody>
      </p:sp>
    </p:spTree>
    <p:extLst>
      <p:ext uri="{BB962C8B-B14F-4D97-AF65-F5344CB8AC3E}">
        <p14:creationId xmlns:p14="http://schemas.microsoft.com/office/powerpoint/2010/main" val="129659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 </a:t>
            </a:r>
            <a:r>
              <a:rPr lang="en-US" sz="1800" b="0" i="0" u="none" strike="noStrike" baseline="0" dirty="0" err="1">
                <a:solidFill>
                  <a:srgbClr val="000000"/>
                </a:solidFill>
                <a:latin typeface="Lub Dub Condensed" panose="020B0506030403020204" pitchFamily="34" charset="0"/>
              </a:rPr>
              <a:t>Amarenco</a:t>
            </a:r>
            <a:r>
              <a:rPr lang="en-US" sz="1800" b="0" i="0" u="none" strike="noStrike" baseline="0" dirty="0">
                <a:solidFill>
                  <a:srgbClr val="000000"/>
                </a:solidFill>
                <a:latin typeface="Lub Dub Condensed" panose="020B0506030403020204" pitchFamily="34" charset="0"/>
              </a:rPr>
              <a:t> P, </a:t>
            </a:r>
            <a:r>
              <a:rPr lang="en-US" sz="1800" b="0" i="0" u="none" strike="noStrike" baseline="0" dirty="0" err="1">
                <a:solidFill>
                  <a:srgbClr val="000000"/>
                </a:solidFill>
                <a:latin typeface="Lub Dub Condensed" panose="020B0506030403020204" pitchFamily="34" charset="0"/>
              </a:rPr>
              <a:t>Duyckaerts</a:t>
            </a:r>
            <a:r>
              <a:rPr lang="en-US" sz="1800" b="0" i="0" u="none" strike="noStrike" baseline="0" dirty="0">
                <a:solidFill>
                  <a:srgbClr val="000000"/>
                </a:solidFill>
                <a:latin typeface="Lub Dub Condensed" panose="020B0506030403020204" pitchFamily="34" charset="0"/>
              </a:rPr>
              <a:t> C, </a:t>
            </a:r>
            <a:r>
              <a:rPr lang="en-US" sz="1800" b="0" i="0" u="none" strike="noStrike" baseline="0" dirty="0" err="1">
                <a:solidFill>
                  <a:srgbClr val="000000"/>
                </a:solidFill>
                <a:latin typeface="Lub Dub Condensed" panose="020B0506030403020204" pitchFamily="34" charset="0"/>
              </a:rPr>
              <a:t>Tzourio</a:t>
            </a:r>
            <a:r>
              <a:rPr lang="en-US" sz="1800" b="0" i="0" u="none" strike="noStrike" baseline="0" dirty="0">
                <a:solidFill>
                  <a:srgbClr val="000000"/>
                </a:solidFill>
                <a:latin typeface="Lub Dub Condensed" panose="020B0506030403020204" pitchFamily="34" charset="0"/>
              </a:rPr>
              <a:t> C, </a:t>
            </a:r>
            <a:r>
              <a:rPr lang="en-US" sz="1800" b="0" i="0" u="none" strike="noStrike" baseline="0" dirty="0" err="1">
                <a:solidFill>
                  <a:srgbClr val="000000"/>
                </a:solidFill>
                <a:latin typeface="Lub Dub Condensed" panose="020B0506030403020204" pitchFamily="34" charset="0"/>
              </a:rPr>
              <a:t>Hénin</a:t>
            </a:r>
            <a:r>
              <a:rPr lang="en-US" sz="1800" b="0" i="0" u="none" strike="noStrike" baseline="0" dirty="0">
                <a:solidFill>
                  <a:srgbClr val="000000"/>
                </a:solidFill>
                <a:latin typeface="Lub Dub Condensed" panose="020B0506030403020204" pitchFamily="34" charset="0"/>
              </a:rPr>
              <a:t> D, </a:t>
            </a:r>
            <a:r>
              <a:rPr lang="en-US" sz="1800" b="0" i="0" u="none" strike="noStrike" baseline="0" dirty="0" err="1">
                <a:solidFill>
                  <a:srgbClr val="000000"/>
                </a:solidFill>
                <a:latin typeface="Lub Dub Condensed" panose="020B0506030403020204" pitchFamily="34" charset="0"/>
              </a:rPr>
              <a:t>Bousser</a:t>
            </a:r>
            <a:r>
              <a:rPr lang="en-US" sz="1800" b="0" i="0" u="none" strike="noStrike" baseline="0" dirty="0">
                <a:solidFill>
                  <a:srgbClr val="000000"/>
                </a:solidFill>
                <a:latin typeface="Lub Dub Condensed" panose="020B0506030403020204" pitchFamily="34" charset="0"/>
              </a:rPr>
              <a:t> MG, </a:t>
            </a:r>
            <a:r>
              <a:rPr lang="en-US" sz="1800" b="0" i="0" u="none" strike="noStrike" baseline="0" dirty="0" err="1">
                <a:solidFill>
                  <a:srgbClr val="000000"/>
                </a:solidFill>
                <a:latin typeface="Lub Dub Condensed" panose="020B0506030403020204" pitchFamily="34" charset="0"/>
              </a:rPr>
              <a:t>Hauw</a:t>
            </a:r>
            <a:r>
              <a:rPr lang="en-US" sz="1800" b="0" i="0" u="none" strike="noStrike" baseline="0" dirty="0">
                <a:solidFill>
                  <a:srgbClr val="000000"/>
                </a:solidFill>
                <a:latin typeface="Lub Dub Condensed" panose="020B0506030403020204" pitchFamily="34" charset="0"/>
              </a:rPr>
              <a:t> JJ. The prevalence of ulcerated plaques in the aortic arch in patients with stroke. </a:t>
            </a:r>
            <a:r>
              <a:rPr lang="en-US" sz="1800" b="0" i="0" u="none" strike="noStrike" baseline="0" dirty="0" err="1">
                <a:solidFill>
                  <a:srgbClr val="000000"/>
                </a:solidFill>
                <a:latin typeface="Lub Dub Condensed" panose="020B0506030403020204" pitchFamily="34" charset="0"/>
              </a:rPr>
              <a:t>NEngl</a:t>
            </a:r>
            <a:r>
              <a:rPr lang="en-US" sz="1800" b="0" i="0" u="none" strike="noStrike" baseline="0" dirty="0">
                <a:solidFill>
                  <a:srgbClr val="000000"/>
                </a:solidFill>
                <a:latin typeface="Lub Dub Condensed" panose="020B0506030403020204" pitchFamily="34" charset="0"/>
              </a:rPr>
              <a:t> J Med. 1992;326:221–225.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800" b="0" i="0" u="none" strike="noStrike" baseline="0" dirty="0">
                <a:solidFill>
                  <a:srgbClr val="000000"/>
                </a:solidFill>
                <a:latin typeface="Lub Dub Condensed" panose="020B0506030403020204" pitchFamily="34" charset="0"/>
              </a:rPr>
              <a:t>Di </a:t>
            </a:r>
            <a:r>
              <a:rPr lang="en-US" sz="1800" b="0" i="0" u="none" strike="noStrike" baseline="0" dirty="0" err="1">
                <a:solidFill>
                  <a:srgbClr val="000000"/>
                </a:solidFill>
                <a:latin typeface="Lub Dub Condensed" panose="020B0506030403020204" pitchFamily="34" charset="0"/>
              </a:rPr>
              <a:t>Tullio</a:t>
            </a:r>
            <a:r>
              <a:rPr lang="en-US" sz="1800" b="0" i="0" u="none" strike="noStrike" baseline="0" dirty="0">
                <a:solidFill>
                  <a:srgbClr val="000000"/>
                </a:solidFill>
                <a:latin typeface="Lub Dub Condensed" panose="020B0506030403020204" pitchFamily="34" charset="0"/>
              </a:rPr>
              <a:t> MR, Russo C, </a:t>
            </a:r>
            <a:r>
              <a:rPr lang="en-US" sz="1800" b="0" i="0" u="none" strike="noStrike" baseline="0" dirty="0" err="1">
                <a:solidFill>
                  <a:srgbClr val="000000"/>
                </a:solidFill>
                <a:latin typeface="Lub Dub Condensed" panose="020B0506030403020204" pitchFamily="34" charset="0"/>
              </a:rPr>
              <a:t>Jin</a:t>
            </a:r>
            <a:r>
              <a:rPr lang="en-US" sz="1800" b="0" i="0" u="none" strike="noStrike" baseline="0" dirty="0">
                <a:solidFill>
                  <a:srgbClr val="000000"/>
                </a:solidFill>
                <a:latin typeface="Lub Dub Condensed" panose="020B0506030403020204" pitchFamily="34" charset="0"/>
              </a:rPr>
              <a:t> Z, Sacco RL, Mohr JP, Homma S; Patent Foramen </a:t>
            </a:r>
            <a:r>
              <a:rPr lang="en-US" sz="1800" b="0" i="0" u="none" strike="noStrike" baseline="0" dirty="0" err="1">
                <a:solidFill>
                  <a:srgbClr val="000000"/>
                </a:solidFill>
                <a:latin typeface="Lub Dub Condensed" panose="020B0506030403020204" pitchFamily="34" charset="0"/>
              </a:rPr>
              <a:t>Ovale</a:t>
            </a:r>
            <a:r>
              <a:rPr lang="en-US" sz="1800" b="0" i="0" u="none" strike="noStrike" baseline="0" dirty="0">
                <a:solidFill>
                  <a:srgbClr val="000000"/>
                </a:solidFill>
                <a:latin typeface="Lub Dub Condensed" panose="020B0506030403020204" pitchFamily="34" charset="0"/>
              </a:rPr>
              <a:t> in Cryptogenic Stroke Study Investigators. Aortic arch plaques and risk of recurrent stroke and death. Circulation. 2009;119:2376–2382.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Itzhak </a:t>
            </a:r>
            <a:r>
              <a:rPr lang="en-US" dirty="0" err="1"/>
              <a:t>Kronzon</a:t>
            </a:r>
            <a:r>
              <a:rPr lang="en-US" dirty="0"/>
              <a:t>, MD; Paul A. </a:t>
            </a:r>
            <a:r>
              <a:rPr lang="en-US" dirty="0" err="1"/>
              <a:t>Tunick</a:t>
            </a:r>
            <a:r>
              <a:rPr lang="en-US" dirty="0"/>
              <a:t>, MD. Aortic Atherosclerotic Disease and Stroke. Circulation. 2006;114:63-75.</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15</a:t>
            </a:fld>
            <a:endParaRPr lang="en-US" dirty="0"/>
          </a:p>
        </p:txBody>
      </p:sp>
    </p:spTree>
    <p:extLst>
      <p:ext uri="{BB962C8B-B14F-4D97-AF65-F5344CB8AC3E}">
        <p14:creationId xmlns:p14="http://schemas.microsoft.com/office/powerpoint/2010/main" val="205047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Sources:</a:t>
            </a:r>
          </a:p>
          <a:p>
            <a:pPr marL="0" indent="0">
              <a:buNone/>
            </a:pPr>
            <a:r>
              <a:rPr lang="en-US" sz="1800" b="0" i="0" u="none" strike="noStrike" baseline="0" dirty="0">
                <a:solidFill>
                  <a:srgbClr val="000000"/>
                </a:solidFill>
                <a:latin typeface="Lub Dub Condensed" panose="020B0506030403020204" pitchFamily="34" charset="0"/>
              </a:rPr>
              <a:t>1. </a:t>
            </a:r>
            <a:r>
              <a:rPr lang="en-US" sz="1800" b="0" i="0" u="none" strike="noStrike" baseline="0" dirty="0" err="1">
                <a:solidFill>
                  <a:srgbClr val="000000"/>
                </a:solidFill>
                <a:latin typeface="Lub Dub Condensed" panose="020B0506030403020204" pitchFamily="34" charset="0"/>
              </a:rPr>
              <a:t>Dardiotis</a:t>
            </a:r>
            <a:r>
              <a:rPr lang="en-US" sz="1800" b="0" i="0" u="none" strike="noStrike" baseline="0" dirty="0">
                <a:solidFill>
                  <a:srgbClr val="000000"/>
                </a:solidFill>
                <a:latin typeface="Lub Dub Condensed" panose="020B0506030403020204" pitchFamily="34" charset="0"/>
              </a:rPr>
              <a:t> E, </a:t>
            </a:r>
            <a:r>
              <a:rPr lang="en-US" sz="1800" b="0" i="0" u="none" strike="noStrike" baseline="0" dirty="0" err="1">
                <a:solidFill>
                  <a:srgbClr val="000000"/>
                </a:solidFill>
                <a:latin typeface="Lub Dub Condensed" panose="020B0506030403020204" pitchFamily="34" charset="0"/>
              </a:rPr>
              <a:t>Aloizou</a:t>
            </a:r>
            <a:r>
              <a:rPr lang="en-US" sz="1800" b="0" i="0" u="none" strike="noStrike" baseline="0" dirty="0">
                <a:solidFill>
                  <a:srgbClr val="000000"/>
                </a:solidFill>
                <a:latin typeface="Lub Dub Condensed" panose="020B0506030403020204" pitchFamily="34" charset="0"/>
              </a:rPr>
              <a:t> AM, </a:t>
            </a:r>
            <a:r>
              <a:rPr lang="en-US" sz="1800" b="0" i="0" u="none" strike="noStrike" baseline="0" dirty="0" err="1">
                <a:solidFill>
                  <a:srgbClr val="000000"/>
                </a:solidFill>
                <a:latin typeface="Lub Dub Condensed" panose="020B0506030403020204" pitchFamily="34" charset="0"/>
              </a:rPr>
              <a:t>Markoula</a:t>
            </a:r>
            <a:r>
              <a:rPr lang="en-US" sz="1800" b="0" i="0" u="none" strike="noStrike" baseline="0" dirty="0">
                <a:solidFill>
                  <a:srgbClr val="000000"/>
                </a:solidFill>
                <a:latin typeface="Lub Dub Condensed" panose="020B0506030403020204" pitchFamily="34" charset="0"/>
              </a:rPr>
              <a:t> S, et al. Cancer-associated stroke: pathophysiology, detection and management (review). Int J Oncol. 2019;54:779–796.</a:t>
            </a:r>
          </a:p>
          <a:p>
            <a:r>
              <a:rPr lang="en-US" sz="1800" b="0" i="0" u="none" strike="noStrike" baseline="0" dirty="0">
                <a:solidFill>
                  <a:srgbClr val="000000"/>
                </a:solidFill>
                <a:latin typeface="Lub Dub Condensed" panose="020B0506030403020204" pitchFamily="34" charset="0"/>
              </a:rPr>
              <a:t>2. </a:t>
            </a:r>
            <a:r>
              <a:rPr lang="en-US" sz="1800" b="0" i="0" u="none" strike="noStrike" baseline="0" dirty="0" err="1">
                <a:solidFill>
                  <a:srgbClr val="000000"/>
                </a:solidFill>
                <a:latin typeface="Lub Dub Condensed" panose="020B0506030403020204" pitchFamily="34" charset="0"/>
              </a:rPr>
              <a:t>Reynen</a:t>
            </a:r>
            <a:r>
              <a:rPr lang="en-US" sz="1800" b="0" i="0" u="none" strike="noStrike" baseline="0" dirty="0">
                <a:solidFill>
                  <a:srgbClr val="000000"/>
                </a:solidFill>
                <a:latin typeface="Lub Dub Condensed" panose="020B0506030403020204" pitchFamily="34" charset="0"/>
              </a:rPr>
              <a:t> K. Frequency of primary tumors of the heart. Am J </a:t>
            </a:r>
            <a:r>
              <a:rPr lang="en-US" sz="1800" b="0" i="0" u="none" strike="noStrike" baseline="0" dirty="0" err="1">
                <a:solidFill>
                  <a:srgbClr val="000000"/>
                </a:solidFill>
                <a:latin typeface="Lub Dub Condensed" panose="020B0506030403020204" pitchFamily="34" charset="0"/>
              </a:rPr>
              <a:t>Cardiol</a:t>
            </a:r>
            <a:r>
              <a:rPr lang="en-US" sz="1800" b="0" i="0" u="none" strike="noStrike" baseline="0" dirty="0">
                <a:solidFill>
                  <a:srgbClr val="000000"/>
                </a:solidFill>
                <a:latin typeface="Lub Dub Condensed" panose="020B0506030403020204" pitchFamily="34" charset="0"/>
              </a:rPr>
              <a:t>. 1996;77:107. </a:t>
            </a:r>
          </a:p>
          <a:p>
            <a:r>
              <a:rPr lang="en-US" sz="1800" b="0" i="0" u="none" strike="noStrike" baseline="0" dirty="0">
                <a:solidFill>
                  <a:srgbClr val="000000"/>
                </a:solidFill>
                <a:latin typeface="Lub Dub Condensed" panose="020B0506030403020204" pitchFamily="34" charset="0"/>
              </a:rPr>
              <a:t>3. Lai MM, Li TC, Lin CL, et al. Benign neoplasm of the heart increases the risk of first ischemic stroke: a population-based cohort study. Int J Stroke. 2015;10:202–206.</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16</a:t>
            </a:fld>
            <a:endParaRPr lang="en-US" dirty="0"/>
          </a:p>
        </p:txBody>
      </p:sp>
    </p:spTree>
    <p:extLst>
      <p:ext uri="{BB962C8B-B14F-4D97-AF65-F5344CB8AC3E}">
        <p14:creationId xmlns:p14="http://schemas.microsoft.com/office/powerpoint/2010/main" val="134726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err="1">
                <a:solidFill>
                  <a:srgbClr val="000000"/>
                </a:solidFill>
                <a:latin typeface="Lub Dub Condensed" panose="020B0506030403020204" pitchFamily="34" charset="0"/>
              </a:rPr>
              <a:t>Redekop</a:t>
            </a:r>
            <a:r>
              <a:rPr lang="en-US" sz="1800" b="0" i="0" u="none" strike="noStrike" baseline="0" dirty="0">
                <a:solidFill>
                  <a:srgbClr val="000000"/>
                </a:solidFill>
                <a:latin typeface="Lub Dub Condensed" panose="020B0506030403020204" pitchFamily="34" charset="0"/>
              </a:rPr>
              <a:t> GJ. Extracranial carotid and vertebral artery dissection: a review. Can J Neurol Sci. 2008;35:146–152.</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17</a:t>
            </a:fld>
            <a:endParaRPr lang="en-US" dirty="0"/>
          </a:p>
        </p:txBody>
      </p:sp>
    </p:spTree>
    <p:extLst>
      <p:ext uri="{BB962C8B-B14F-4D97-AF65-F5344CB8AC3E}">
        <p14:creationId xmlns:p14="http://schemas.microsoft.com/office/powerpoint/2010/main" val="185016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Sources:</a:t>
            </a:r>
          </a:p>
          <a:p>
            <a:pPr algn="l"/>
            <a:r>
              <a:rPr lang="en-US" sz="1200" b="0" i="0" u="none" strike="noStrike" kern="1200" baseline="0" dirty="0">
                <a:solidFill>
                  <a:schemeClr val="tx1"/>
                </a:solidFill>
                <a:latin typeface="+mn-lt"/>
                <a:ea typeface="+mn-ea"/>
                <a:cs typeface="+mn-cs"/>
              </a:rPr>
              <a:t>1. </a:t>
            </a:r>
            <a:r>
              <a:rPr lang="es-ES" sz="1800" b="0" i="0" u="none" strike="noStrike" baseline="0" dirty="0">
                <a:latin typeface="AkzidenzGroteskBE-Light"/>
              </a:rPr>
              <a:t>Varona JF, Guerra JM, Bermejo F, Molina JA, Gomez de la Cámara A. </a:t>
            </a:r>
            <a:r>
              <a:rPr lang="en-US" sz="1800" b="0" i="0" u="none" strike="noStrike" baseline="0" dirty="0">
                <a:latin typeface="AkzidenzGroteskBE-Light"/>
              </a:rPr>
              <a:t>Causes of ischemic stroke in young adults, and evolution of the etiological diagnosis over the long term. </a:t>
            </a:r>
            <a:r>
              <a:rPr lang="en-US" sz="1800" b="0" i="1" u="none" strike="noStrike" baseline="0" dirty="0">
                <a:latin typeface="AkzidenzGrotesk-LightItalic"/>
              </a:rPr>
              <a:t>Eur Neurol. </a:t>
            </a:r>
            <a:r>
              <a:rPr lang="en-US" sz="1800" b="0" i="0" u="none" strike="noStrike" baseline="0" dirty="0">
                <a:latin typeface="AkzidenzGroteskBE-Light"/>
              </a:rPr>
              <a:t>2007;57:212–218.</a:t>
            </a:r>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endParaRPr lang="en-US" dirty="0"/>
          </a:p>
          <a:p>
            <a:pPr algn="l"/>
            <a:r>
              <a:rPr lang="en-US" dirty="0"/>
              <a:t>3. </a:t>
            </a:r>
            <a:r>
              <a:rPr lang="en-US" sz="1800" b="0" i="0" u="none" strike="noStrike" baseline="0" dirty="0" err="1">
                <a:latin typeface="AkzidenzGroteskBE-Light"/>
              </a:rPr>
              <a:t>Fonkem</a:t>
            </a:r>
            <a:r>
              <a:rPr lang="en-US" sz="1800" b="0" i="0" u="none" strike="noStrike" baseline="0" dirty="0">
                <a:latin typeface="AkzidenzGroteskBE-Light"/>
              </a:rPr>
              <a:t> E, </a:t>
            </a:r>
            <a:r>
              <a:rPr lang="en-US" sz="1800" b="0" i="0" u="none" strike="noStrike" baseline="0" dirty="0" err="1">
                <a:latin typeface="AkzidenzGroteskBE-Light"/>
              </a:rPr>
              <a:t>Dayawansa</a:t>
            </a:r>
            <a:r>
              <a:rPr lang="en-US" sz="1800" b="0" i="0" u="none" strike="noStrike" baseline="0" dirty="0">
                <a:latin typeface="AkzidenzGroteskBE-Light"/>
              </a:rPr>
              <a:t> S, </a:t>
            </a:r>
            <a:r>
              <a:rPr lang="en-US" sz="1800" b="0" i="0" u="none" strike="noStrike" baseline="0" dirty="0" err="1">
                <a:latin typeface="AkzidenzGroteskBE-Light"/>
              </a:rPr>
              <a:t>Stroberg</a:t>
            </a:r>
            <a:r>
              <a:rPr lang="en-US" sz="1800" b="0" i="0" u="none" strike="noStrike" baseline="0" dirty="0">
                <a:latin typeface="AkzidenzGroteskBE-Light"/>
              </a:rPr>
              <a:t> E, Lok E, Bricker PC, Kirmani B, Wong ET, Huang JH. Neurological presentations of intravascular lymphoma (IVL): meta-analysis of 654 patients. </a:t>
            </a:r>
            <a:r>
              <a:rPr lang="en-US" sz="1800" b="0" i="1" u="none" strike="noStrike" baseline="0" dirty="0">
                <a:latin typeface="AkzidenzGrotesk-LightItalic"/>
              </a:rPr>
              <a:t>BMC Neurol. </a:t>
            </a:r>
            <a:r>
              <a:rPr lang="en-US" sz="1800" b="0" i="0" u="none" strike="noStrike" baseline="0" dirty="0">
                <a:latin typeface="AkzidenzGroteskBE-Light"/>
              </a:rPr>
              <a:t>2016;16:9.</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18</a:t>
            </a:fld>
            <a:endParaRPr lang="en-US" dirty="0"/>
          </a:p>
        </p:txBody>
      </p:sp>
    </p:spTree>
    <p:extLst>
      <p:ext uri="{BB962C8B-B14F-4D97-AF65-F5344CB8AC3E}">
        <p14:creationId xmlns:p14="http://schemas.microsoft.com/office/powerpoint/2010/main" val="285354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20</a:t>
            </a:fld>
            <a:endParaRPr lang="en-US" dirty="0"/>
          </a:p>
        </p:txBody>
      </p:sp>
    </p:spTree>
    <p:extLst>
      <p:ext uri="{BB962C8B-B14F-4D97-AF65-F5344CB8AC3E}">
        <p14:creationId xmlns:p14="http://schemas.microsoft.com/office/powerpoint/2010/main" val="1061977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21</a:t>
            </a:fld>
            <a:endParaRPr lang="en-US" dirty="0"/>
          </a:p>
        </p:txBody>
      </p:sp>
    </p:spTree>
    <p:extLst>
      <p:ext uri="{BB962C8B-B14F-4D97-AF65-F5344CB8AC3E}">
        <p14:creationId xmlns:p14="http://schemas.microsoft.com/office/powerpoint/2010/main" val="316159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800" b="0" i="0" u="none" strike="noStrike" baseline="0" dirty="0">
                <a:solidFill>
                  <a:srgbClr val="000000"/>
                </a:solidFill>
                <a:latin typeface="Lub Dub Condensed" panose="020B0506030403020204" pitchFamily="34" charset="0"/>
              </a:rPr>
              <a:t>Virani SS, Alonso A, </a:t>
            </a:r>
            <a:r>
              <a:rPr lang="en-US" sz="1800" b="0" i="0" u="none" strike="noStrike" baseline="0" dirty="0" err="1">
                <a:solidFill>
                  <a:srgbClr val="000000"/>
                </a:solidFill>
                <a:latin typeface="Lub Dub Condensed" panose="020B0506030403020204" pitchFamily="34" charset="0"/>
              </a:rPr>
              <a:t>Aparacio</a:t>
            </a:r>
            <a:r>
              <a:rPr lang="en-US" sz="1800" b="0" i="0" u="none" strike="noStrike" baseline="0" dirty="0">
                <a:solidFill>
                  <a:srgbClr val="000000"/>
                </a:solidFill>
                <a:latin typeface="Lub Dub Condensed" panose="020B0506030403020204" pitchFamily="34" charset="0"/>
              </a:rPr>
              <a:t> HJ, et al, On behalf of the American Heart Association Council on Epidemiology and Prevention Statistics Committee and Stroke Statistics Subcommittee. Heart disease and stroke statistics-2021 update: a report from the American Heart Association. Circulation. 2021;143:e00–e00.</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a:t>
            </a:fld>
            <a:endParaRPr lang="en-US" dirty="0"/>
          </a:p>
        </p:txBody>
      </p:sp>
    </p:spTree>
    <p:extLst>
      <p:ext uri="{BB962C8B-B14F-4D97-AF65-F5344CB8AC3E}">
        <p14:creationId xmlns:p14="http://schemas.microsoft.com/office/powerpoint/2010/main" val="800609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baseline="0" dirty="0">
                <a:solidFill>
                  <a:srgbClr val="000000"/>
                </a:solidFill>
                <a:latin typeface="Lub Dub Condensed" panose="020B0506030403020204" pitchFamily="34" charset="0"/>
              </a:rPr>
              <a:t>Yaghi S, Elkind MS. Cryptogenic stroke: A diagnostic challenge. Neurol Clin </a:t>
            </a:r>
            <a:r>
              <a:rPr lang="en-US" sz="1800" b="0" i="0" u="none" strike="noStrike" baseline="0" dirty="0" err="1">
                <a:solidFill>
                  <a:srgbClr val="000000"/>
                </a:solidFill>
                <a:latin typeface="Lub Dub Condensed" panose="020B0506030403020204" pitchFamily="34" charset="0"/>
              </a:rPr>
              <a:t>Pract</a:t>
            </a:r>
            <a:r>
              <a:rPr lang="en-US" sz="1800" b="0" i="0" u="none" strike="noStrike" baseline="0" dirty="0">
                <a:solidFill>
                  <a:srgbClr val="000000"/>
                </a:solidFill>
                <a:latin typeface="Lub Dub Condensed" panose="020B0506030403020204" pitchFamily="34" charset="0"/>
              </a:rPr>
              <a:t>. 2014;4:386-393.</a:t>
            </a:r>
            <a:endParaRPr lang="en-US" sz="10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22</a:t>
            </a:fld>
            <a:endParaRPr lang="en-US" dirty="0"/>
          </a:p>
        </p:txBody>
      </p:sp>
    </p:spTree>
    <p:extLst>
      <p:ext uri="{BB962C8B-B14F-4D97-AF65-F5344CB8AC3E}">
        <p14:creationId xmlns:p14="http://schemas.microsoft.com/office/powerpoint/2010/main" val="260554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baseline="0" dirty="0">
                <a:solidFill>
                  <a:srgbClr val="000000"/>
                </a:solidFill>
                <a:latin typeface="Lub Dub Condensed" panose="020B0506030403020204" pitchFamily="34" charset="0"/>
              </a:rPr>
              <a:t>Yaghi S, Elkind MS. Cryptogenic stroke: A diagnostic challenge. Neurol Clin </a:t>
            </a:r>
            <a:r>
              <a:rPr lang="en-US" sz="1800" b="0" i="0" u="none" strike="noStrike" baseline="0" dirty="0" err="1">
                <a:solidFill>
                  <a:srgbClr val="000000"/>
                </a:solidFill>
                <a:latin typeface="Lub Dub Condensed" panose="020B0506030403020204" pitchFamily="34" charset="0"/>
              </a:rPr>
              <a:t>Pract</a:t>
            </a:r>
            <a:r>
              <a:rPr lang="en-US" sz="1800" b="0" i="0" u="none" strike="noStrike" baseline="0" dirty="0">
                <a:solidFill>
                  <a:srgbClr val="000000"/>
                </a:solidFill>
                <a:latin typeface="Lub Dub Condensed" panose="020B0506030403020204" pitchFamily="34" charset="0"/>
              </a:rPr>
              <a:t>. 2014;4:386-393.</a:t>
            </a:r>
            <a:endParaRPr lang="en-US" sz="10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23</a:t>
            </a:fld>
            <a:endParaRPr lang="en-US" dirty="0"/>
          </a:p>
        </p:txBody>
      </p:sp>
    </p:spTree>
    <p:extLst>
      <p:ext uri="{BB962C8B-B14F-4D97-AF65-F5344CB8AC3E}">
        <p14:creationId xmlns:p14="http://schemas.microsoft.com/office/powerpoint/2010/main" val="89002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24</a:t>
            </a:fld>
            <a:endParaRPr lang="en-US" dirty="0"/>
          </a:p>
        </p:txBody>
      </p:sp>
    </p:spTree>
    <p:extLst>
      <p:ext uri="{BB962C8B-B14F-4D97-AF65-F5344CB8AC3E}">
        <p14:creationId xmlns:p14="http://schemas.microsoft.com/office/powerpoint/2010/main" val="130496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r>
              <a:rPr lang="en-US" dirty="0"/>
              <a:t>Cryptogenic stroke. </a:t>
            </a:r>
            <a:r>
              <a:rPr lang="en-US" dirty="0" err="1"/>
              <a:t>Shadi</a:t>
            </a:r>
            <a:r>
              <a:rPr lang="en-US" dirty="0"/>
              <a:t> </a:t>
            </a:r>
            <a:r>
              <a:rPr lang="en-US" dirty="0" err="1"/>
              <a:t>Yaghi</a:t>
            </a:r>
            <a:r>
              <a:rPr lang="en-US" dirty="0"/>
              <a:t>, Mitchell S.V. Elkind. Neurol Clin </a:t>
            </a:r>
            <a:r>
              <a:rPr lang="en-US" dirty="0" err="1"/>
              <a:t>Pract</a:t>
            </a:r>
            <a:r>
              <a:rPr lang="en-US" dirty="0"/>
              <a:t> Oct 2014, 4 (5) 386-393; DOI: 10.1212/CPJ.0000000000000086 </a:t>
            </a:r>
            <a:r>
              <a:rPr lang="en-US" dirty="0">
                <a:hlinkClick r:id="rId3"/>
              </a:rPr>
              <a:t>https://www.ncbi.nlm.nih.gov/pmc/articles/PMC4196459/</a:t>
            </a:r>
            <a:r>
              <a:rPr lang="en-US" dirty="0"/>
              <a:t> </a:t>
            </a:r>
          </a:p>
        </p:txBody>
      </p:sp>
      <p:sp>
        <p:nvSpPr>
          <p:cNvPr id="4" name="Slide Number Placeholder 3"/>
          <p:cNvSpPr>
            <a:spLocks noGrp="1"/>
          </p:cNvSpPr>
          <p:nvPr>
            <p:ph type="sldNum" sz="quarter" idx="5"/>
          </p:nvPr>
        </p:nvSpPr>
        <p:spPr/>
        <p:txBody>
          <a:bodyPr/>
          <a:lstStyle/>
          <a:p>
            <a:fld id="{637E5D83-AD5B-4D48-B55A-D6E9EDB1B56F}" type="slidenum">
              <a:rPr lang="en-US" smtClean="0"/>
              <a:t>25</a:t>
            </a:fld>
            <a:endParaRPr lang="en-US" dirty="0"/>
          </a:p>
        </p:txBody>
      </p:sp>
    </p:spTree>
    <p:extLst>
      <p:ext uri="{BB962C8B-B14F-4D97-AF65-F5344CB8AC3E}">
        <p14:creationId xmlns:p14="http://schemas.microsoft.com/office/powerpoint/2010/main" val="4023744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for the CRYSTAL AF study: </a:t>
            </a:r>
          </a:p>
          <a:p>
            <a:endParaRPr lang="en-US" dirty="0"/>
          </a:p>
          <a:p>
            <a:r>
              <a:rPr lang="en-US" dirty="0"/>
              <a:t>Tommaso Sanna, M.D., Hans-Christoph Diener, M.D., Ph.D., Rod S. Passman, M.D., M.S.C.E., Vincenzo Di Lazzaro, M.D., Richard A. Bernstein, M.D., Ph.D., Carlos A. Morillo, M.D., Marilyn Mollman Rymer, M.D., Vincent Thijs, M.D., Ph.D., Tyson Rogers, M.S., Frank Beckers, Ph.D., Kate Lindborg, Ph.D., and Johannes Brachmann, M.D. for the CRYSTAL AF Investigators*. Cryptogenic Stroke and Underlying Atrial Fibrillation. </a:t>
            </a:r>
            <a:r>
              <a:rPr lang="pt-BR" dirty="0"/>
              <a:t>N Engl J Med 2014; 370:2478-2486; DOI: 10.1056/NEJMoa1313600. </a:t>
            </a:r>
            <a:r>
              <a:rPr lang="en-US" dirty="0">
                <a:hlinkClick r:id="rId3"/>
              </a:rPr>
              <a:t>https://www.nejm.org/doi/full/10.1056/NEJMoa1313600</a:t>
            </a:r>
            <a:r>
              <a:rPr lang="en-US" dirty="0"/>
              <a:t> </a:t>
            </a:r>
          </a:p>
        </p:txBody>
      </p:sp>
      <p:sp>
        <p:nvSpPr>
          <p:cNvPr id="4" name="Slide Number Placeholder 3"/>
          <p:cNvSpPr>
            <a:spLocks noGrp="1"/>
          </p:cNvSpPr>
          <p:nvPr>
            <p:ph type="sldNum" sz="quarter" idx="5"/>
          </p:nvPr>
        </p:nvSpPr>
        <p:spPr/>
        <p:txBody>
          <a:bodyPr/>
          <a:lstStyle/>
          <a:p>
            <a:fld id="{637E5D83-AD5B-4D48-B55A-D6E9EDB1B56F}" type="slidenum">
              <a:rPr lang="en-US" smtClean="0"/>
              <a:t>26</a:t>
            </a:fld>
            <a:endParaRPr lang="en-US" dirty="0"/>
          </a:p>
        </p:txBody>
      </p:sp>
    </p:spTree>
    <p:extLst>
      <p:ext uri="{BB962C8B-B14F-4D97-AF65-F5344CB8AC3E}">
        <p14:creationId xmlns:p14="http://schemas.microsoft.com/office/powerpoint/2010/main" val="490174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primary end point was the time to first detection of atrial fibrillation (lasting &gt;30 seconds) within 6 months. Among the secondary end points was the time to first detection of atrial fibrillation within 12 months. </a:t>
            </a:r>
          </a:p>
          <a:p>
            <a:r>
              <a:rPr lang="en-US" dirty="0">
                <a:hlinkClick r:id="rId3"/>
              </a:rPr>
              <a:t>https://www.nejm.org/doi/full/10.1056/NEJMoa1313600</a:t>
            </a: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28</a:t>
            </a:fld>
            <a:endParaRPr lang="en-US" dirty="0"/>
          </a:p>
        </p:txBody>
      </p:sp>
    </p:spTree>
    <p:extLst>
      <p:ext uri="{BB962C8B-B14F-4D97-AF65-F5344CB8AC3E}">
        <p14:creationId xmlns:p14="http://schemas.microsoft.com/office/powerpoint/2010/main" val="411938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primary end point was the time to first detection of atrial fibrillation (lasting &gt;30 seconds) within 6 months. Among the secondary end points was the time to first detection of atrial fibrillation within 12 months. </a:t>
            </a:r>
          </a:p>
          <a:p>
            <a:r>
              <a:rPr lang="en-US" dirty="0">
                <a:hlinkClick r:id="rId3"/>
              </a:rPr>
              <a:t>https://www.nejm.org/doi/full/10.1056/NEJMoa1313600</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29</a:t>
            </a:fld>
            <a:endParaRPr lang="en-US" dirty="0"/>
          </a:p>
        </p:txBody>
      </p:sp>
    </p:spTree>
    <p:extLst>
      <p:ext uri="{BB962C8B-B14F-4D97-AF65-F5344CB8AC3E}">
        <p14:creationId xmlns:p14="http://schemas.microsoft.com/office/powerpoint/2010/main" val="96807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Gladstone DJ, Spring M, Dorian P, et al. Atrial fibrillation in patients with cryptogenic stroke. N Engl J Med. 2014;370:2467-2477.</a:t>
            </a:r>
          </a:p>
          <a:p>
            <a:r>
              <a:rPr lang="en-US" dirty="0"/>
              <a:t> </a:t>
            </a:r>
          </a:p>
        </p:txBody>
      </p:sp>
      <p:sp>
        <p:nvSpPr>
          <p:cNvPr id="4" name="Slide Number Placeholder 3"/>
          <p:cNvSpPr>
            <a:spLocks noGrp="1"/>
          </p:cNvSpPr>
          <p:nvPr>
            <p:ph type="sldNum" sz="quarter" idx="5"/>
          </p:nvPr>
        </p:nvSpPr>
        <p:spPr/>
        <p:txBody>
          <a:bodyPr/>
          <a:lstStyle/>
          <a:p>
            <a:fld id="{637E5D83-AD5B-4D48-B55A-D6E9EDB1B56F}" type="slidenum">
              <a:rPr lang="en-US" smtClean="0"/>
              <a:t>30</a:t>
            </a:fld>
            <a:endParaRPr lang="en-US" dirty="0"/>
          </a:p>
        </p:txBody>
      </p:sp>
    </p:spTree>
    <p:extLst>
      <p:ext uri="{BB962C8B-B14F-4D97-AF65-F5344CB8AC3E}">
        <p14:creationId xmlns:p14="http://schemas.microsoft.com/office/powerpoint/2010/main" val="1551730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Gladstone DJ, Spring M, Dorian P, et al. Atrial fibrillation in patients with cryptogenic stroke. N Engl J Med. 2014;370:2467-2477. </a:t>
            </a:r>
            <a:r>
              <a:rPr lang="en-US" dirty="0">
                <a:hlinkClick r:id="rId3"/>
              </a:rPr>
              <a:t>https://www.nejm.org/doi/full/10.1056/NEJMoa1311376</a:t>
            </a: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31</a:t>
            </a:fld>
            <a:endParaRPr lang="en-US" dirty="0"/>
          </a:p>
        </p:txBody>
      </p:sp>
    </p:spTree>
    <p:extLst>
      <p:ext uri="{BB962C8B-B14F-4D97-AF65-F5344CB8AC3E}">
        <p14:creationId xmlns:p14="http://schemas.microsoft.com/office/powerpoint/2010/main" val="390069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cap="all" dirty="0">
                <a:solidFill>
                  <a:schemeClr val="tx1"/>
                </a:solidFill>
                <a:effectLst/>
                <a:latin typeface="+mn-lt"/>
                <a:ea typeface="+mn-ea"/>
                <a:cs typeface="+mn-cs"/>
              </a:rPr>
              <a:t>DETECTION OF ATRIAL FIBRILLATION IN THE TWO GROUPS</a:t>
            </a:r>
          </a:p>
          <a:p>
            <a:pPr fontAlgn="base"/>
            <a:r>
              <a:rPr lang="en-US" sz="1200" b="1" i="0" kern="1200" dirty="0">
                <a:solidFill>
                  <a:schemeClr val="tx1"/>
                </a:solidFill>
                <a:effectLst/>
                <a:latin typeface="+mn-lt"/>
                <a:ea typeface="+mn-ea"/>
                <a:cs typeface="+mn-cs"/>
              </a:rPr>
              <a:t>Table 2.</a:t>
            </a:r>
            <a:r>
              <a:rPr lang="en-US" sz="1200" b="0" i="0" kern="1200" dirty="0">
                <a:solidFill>
                  <a:schemeClr val="tx1"/>
                </a:solidFill>
                <a:effectLst/>
                <a:latin typeface="+mn-lt"/>
                <a:ea typeface="+mn-ea"/>
                <a:cs typeface="+mn-cs"/>
              </a:rPr>
              <a:t>Detection of Atrial Fibrillation in the Two Monitoring Groups.The 30-day ECG monitoring strategy was superior to 24-hour ECG monitoring for the detection of at least one episode of atrial fibrillation lasting 30 seconds or longer (the primary outcome). Atrial fibrillation was detected in 45 of 280 patients (16.1%) in the intervention group, as compared with 9 of 277 (3.2%) in the control group, for an absolute difference of 12.9 percentage points (95% confidence interval [CI], 8.0 to 17.6; P&lt;0.001; number needed to screen, 8) (</a:t>
            </a:r>
            <a:r>
              <a:rPr lang="en-US" sz="1200" b="0" i="0" u="none" strike="noStrike" kern="1200" dirty="0">
                <a:solidFill>
                  <a:schemeClr val="tx1"/>
                </a:solidFill>
                <a:effectLst/>
                <a:latin typeface="+mn-lt"/>
                <a:ea typeface="+mn-ea"/>
                <a:cs typeface="+mn-cs"/>
                <a:hlinkClick r:id="rId3" tooltip="View full size"/>
              </a:rPr>
              <a:t>Table 2</a:t>
            </a:r>
            <a:r>
              <a:rPr lang="en-US" sz="1200" b="0" i="0" kern="1200" dirty="0">
                <a:solidFill>
                  <a:schemeClr val="tx1"/>
                </a:solidFill>
                <a:effectLst/>
                <a:latin typeface="+mn-lt"/>
                <a:ea typeface="+mn-ea"/>
                <a:cs typeface="+mn-cs"/>
              </a:rPr>
              <a:t>). </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Gladstone DJ, Spring M, Dorian P, et al. Atrial fibrillation in patients with cryptogenic stroke. N Engl J Med. 2014;370:2467-2477. </a:t>
            </a:r>
            <a:r>
              <a:rPr lang="en-US" dirty="0">
                <a:hlinkClick r:id="rId3"/>
              </a:rPr>
              <a:t>https://www.nejm.org/doi/full/10.1056/NEJMoa1311376</a:t>
            </a:r>
            <a:endParaRPr lang="en-US" dirty="0"/>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32</a:t>
            </a:fld>
            <a:endParaRPr lang="en-US" dirty="0"/>
          </a:p>
        </p:txBody>
      </p:sp>
    </p:spTree>
    <p:extLst>
      <p:ext uri="{BB962C8B-B14F-4D97-AF65-F5344CB8AC3E}">
        <p14:creationId xmlns:p14="http://schemas.microsoft.com/office/powerpoint/2010/main" val="182552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Stroke has serious long-term consequences. Subsequent strokes are often more severe so it’s important to take steps to prevent a recurrent stroke.</a:t>
            </a:r>
            <a:endParaRPr lang="en-US" dirty="0"/>
          </a:p>
          <a:p>
            <a:endParaRPr lang="en-US" dirty="0"/>
          </a:p>
          <a:p>
            <a:r>
              <a:rPr lang="en-US" dirty="0"/>
              <a:t>Source:</a:t>
            </a:r>
          </a:p>
          <a:p>
            <a:r>
              <a:rPr lang="en-US" dirty="0"/>
              <a:t>Winstein CJ, Stein J, Arena R, Bates B, Cherney LR, Cramer SC, Deruyter F, Eng JJ, Fisher B, Harvey RL, Lang CE, MacKay-Lyons M, Ottenbacher KJ, Pugh S, Reeves MJ, Richards LG, Stiers W, Zorowitz RD; on behalf of the American Heart Association Stroke Council, Council on Cardiovascular and Stroke Nursing, Council on Clinical Cardiology, and Council on Quality of Care and Outcomes Research. Guidelines for adult stroke rehabilitation and recovery: a guideline for healthcare professionals from the American Heart Association/American Stroke Association. Stroke. 2016;47:e98–e169. DOI: 10.1161/STR.0000000000000098. Expert peer review of AHA Scientific Statements is conducted by the AHA Office of Science Operations. For more </a:t>
            </a:r>
          </a:p>
        </p:txBody>
      </p:sp>
      <p:sp>
        <p:nvSpPr>
          <p:cNvPr id="4" name="Slide Number Placeholder 3"/>
          <p:cNvSpPr>
            <a:spLocks noGrp="1"/>
          </p:cNvSpPr>
          <p:nvPr>
            <p:ph type="sldNum" sz="quarter" idx="5"/>
          </p:nvPr>
        </p:nvSpPr>
        <p:spPr/>
        <p:txBody>
          <a:bodyPr/>
          <a:lstStyle/>
          <a:p>
            <a:fld id="{637E5D83-AD5B-4D48-B55A-D6E9EDB1B56F}" type="slidenum">
              <a:rPr lang="en-US" smtClean="0"/>
              <a:t>3</a:t>
            </a:fld>
            <a:endParaRPr lang="en-US" dirty="0"/>
          </a:p>
        </p:txBody>
      </p:sp>
    </p:spTree>
    <p:extLst>
      <p:ext uri="{BB962C8B-B14F-4D97-AF65-F5344CB8AC3E}">
        <p14:creationId xmlns:p14="http://schemas.microsoft.com/office/powerpoint/2010/main" val="2294122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90 days, oral anticoagulant therapy had been prescribed for more patients in the intervention group than in the control group (52 of 280 patients [18.6%] vs. 31 of 279 [11.1%]; absolute difference, 7.5 percentage points; 95% CI, 1.6 to 13.3; P=0.01).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Gladstone DJ, Spring M, Dorian P, et al. Atrial fibrillation in patients with cryptogenic stroke. N Engl J Med. 2014;370:2467-2477. </a:t>
            </a:r>
            <a:r>
              <a:rPr lang="en-US" dirty="0">
                <a:hlinkClick r:id="rId3"/>
              </a:rPr>
              <a:t>https://www.nejm.org/doi/full/10.1056/NEJMoa1311376</a:t>
            </a: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33</a:t>
            </a:fld>
            <a:endParaRPr lang="en-US" dirty="0"/>
          </a:p>
        </p:txBody>
      </p:sp>
    </p:spTree>
    <p:extLst>
      <p:ext uri="{BB962C8B-B14F-4D97-AF65-F5344CB8AC3E}">
        <p14:creationId xmlns:p14="http://schemas.microsoft.com/office/powerpoint/2010/main" val="1605325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endParaRPr lang="en-US" dirty="0"/>
          </a:p>
          <a:p>
            <a:pPr marL="228600" indent="-228600">
              <a:buAutoNum type="arabicPeriod"/>
            </a:pPr>
            <a:r>
              <a:rPr lang="en-US" dirty="0"/>
              <a:t>Tommaso </a:t>
            </a:r>
            <a:r>
              <a:rPr lang="en-US" dirty="0" err="1"/>
              <a:t>Sanna</a:t>
            </a:r>
            <a:r>
              <a:rPr lang="en-US" dirty="0"/>
              <a:t>, M.D., Hans-Christoph Diener, M.D., Ph.D., Rod S. Passman, M.D., M.S.C.E., Vincenzo Di Lazzaro, M.D., Richard A. Bernstein, M.D., Ph.D., Carlos A. </a:t>
            </a:r>
            <a:r>
              <a:rPr lang="en-US" dirty="0" err="1"/>
              <a:t>Morillo</a:t>
            </a:r>
            <a:r>
              <a:rPr lang="en-US" dirty="0"/>
              <a:t>, M.D., Marilyn </a:t>
            </a:r>
            <a:r>
              <a:rPr lang="en-US" dirty="0" err="1"/>
              <a:t>Mollman</a:t>
            </a:r>
            <a:r>
              <a:rPr lang="en-US" dirty="0"/>
              <a:t> </a:t>
            </a:r>
            <a:r>
              <a:rPr lang="en-US" dirty="0" err="1"/>
              <a:t>Rymer</a:t>
            </a:r>
            <a:r>
              <a:rPr lang="en-US" dirty="0"/>
              <a:t>, M.D., Vincent Thijs, M.D., Ph.D., Tyson Rogers, M.S., Frank </a:t>
            </a:r>
            <a:r>
              <a:rPr lang="en-US" dirty="0" err="1"/>
              <a:t>Beckers</a:t>
            </a:r>
            <a:r>
              <a:rPr lang="en-US" dirty="0"/>
              <a:t>, Ph.D., Kate Lindborg, Ph.D., and Johannes </a:t>
            </a:r>
            <a:r>
              <a:rPr lang="en-US" dirty="0" err="1"/>
              <a:t>Brachmann</a:t>
            </a:r>
            <a:r>
              <a:rPr lang="en-US" dirty="0"/>
              <a:t>, M.D. for the CRYSTAL AF Investigators*. Cryptogenic Stroke and Underlying Atrial Fibrillation. </a:t>
            </a:r>
            <a:r>
              <a:rPr lang="pt-BR" dirty="0"/>
              <a:t>N Engl J Med 2014; 370:2478-2486; DOI: 10.1056/NEJMoa1313600</a:t>
            </a:r>
          </a:p>
          <a:p>
            <a:pPr marL="228600" indent="-228600">
              <a:buAutoNum type="arabicPeriod"/>
            </a:pPr>
            <a:endParaRPr lang="pt-BR" dirty="0"/>
          </a:p>
          <a:p>
            <a:pPr marL="228600" indent="-228600">
              <a:buAutoNum type="arabicPeriod"/>
            </a:pPr>
            <a:endParaRPr lang="pt-BR" dirty="0"/>
          </a:p>
          <a:p>
            <a:pPr marL="228600" indent="-228600">
              <a:buAutoNum type="arabicPeriod"/>
            </a:pPr>
            <a:r>
              <a:rPr lang="en-US" dirty="0"/>
              <a:t>David J. Gladstone, M.D., Ph.D., Melanie Spring, M.D., Paul Dorian, M.D., Val </a:t>
            </a:r>
            <a:r>
              <a:rPr lang="en-US" dirty="0" err="1"/>
              <a:t>Panzov</a:t>
            </a:r>
            <a:r>
              <a:rPr lang="en-US" dirty="0"/>
              <a:t>, M.D., Kevin E. Thorpe, </a:t>
            </a:r>
            <a:r>
              <a:rPr lang="en-US" dirty="0" err="1"/>
              <a:t>M.Math</a:t>
            </a:r>
            <a:r>
              <a:rPr lang="en-US" dirty="0"/>
              <a:t>., Judith Hall, M.Sc., </a:t>
            </a:r>
            <a:r>
              <a:rPr lang="en-US" dirty="0" err="1"/>
              <a:t>Haris</a:t>
            </a:r>
            <a:r>
              <a:rPr lang="en-US" dirty="0"/>
              <a:t> </a:t>
            </a:r>
            <a:r>
              <a:rPr lang="en-US" dirty="0" err="1"/>
              <a:t>Vaid</a:t>
            </a:r>
            <a:r>
              <a:rPr lang="en-US" dirty="0"/>
              <a:t>, B.Sc., Martin O'Donnell, M.B., Ph.D., Andreas </a:t>
            </a:r>
            <a:r>
              <a:rPr lang="en-US" dirty="0" err="1"/>
              <a:t>Laupacis</a:t>
            </a:r>
            <a:r>
              <a:rPr lang="en-US" dirty="0"/>
              <a:t>, M.D., Robert </a:t>
            </a:r>
            <a:r>
              <a:rPr lang="en-US" dirty="0" err="1"/>
              <a:t>Côté</a:t>
            </a:r>
            <a:r>
              <a:rPr lang="en-US" dirty="0"/>
              <a:t>, M.D., Mukul Sharma, M.D., John A. Blakely, M.D., et al., for the EMBRACE Investigators and Coordinators*. Atrial Fibrillation in Patients with Cryptogenic Stroke. </a:t>
            </a:r>
            <a:r>
              <a:rPr lang="pt-BR" dirty="0"/>
              <a:t>N Engl J Med 2014; 370:2467-2477; DOI: 10.1056/NEJMoa1311376</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34</a:t>
            </a:fld>
            <a:endParaRPr lang="en-US" dirty="0"/>
          </a:p>
        </p:txBody>
      </p:sp>
    </p:spTree>
    <p:extLst>
      <p:ext uri="{BB962C8B-B14F-4D97-AF65-F5344CB8AC3E}">
        <p14:creationId xmlns:p14="http://schemas.microsoft.com/office/powerpoint/2010/main" val="38996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Full reference information: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Lub Dub Condensed" panose="020B0506030403020204" pitchFamily="34" charset="0"/>
              </a:rPr>
              <a:t>1. 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January CT, </a:t>
            </a:r>
            <a:r>
              <a:rPr lang="en-US" sz="1200" b="0" i="0" kern="1200" dirty="0" err="1">
                <a:solidFill>
                  <a:schemeClr val="tx1"/>
                </a:solidFill>
                <a:effectLst/>
                <a:latin typeface="+mn-lt"/>
                <a:ea typeface="+mn-ea"/>
                <a:cs typeface="+mn-cs"/>
              </a:rPr>
              <a:t>Wann</a:t>
            </a:r>
            <a:r>
              <a:rPr lang="en-US" sz="1200" b="0" i="0" kern="1200" dirty="0">
                <a:solidFill>
                  <a:schemeClr val="tx1"/>
                </a:solidFill>
                <a:effectLst/>
                <a:latin typeface="+mn-lt"/>
                <a:ea typeface="+mn-ea"/>
                <a:cs typeface="+mn-cs"/>
              </a:rPr>
              <a:t> LS, Calkins H, Chen LY, Cigarroa JE, Cleveland JC Jr, </a:t>
            </a:r>
            <a:r>
              <a:rPr lang="en-US" sz="1200" b="0" i="0" kern="1200" dirty="0" err="1">
                <a:solidFill>
                  <a:schemeClr val="tx1"/>
                </a:solidFill>
                <a:effectLst/>
                <a:latin typeface="+mn-lt"/>
                <a:ea typeface="+mn-ea"/>
                <a:cs typeface="+mn-cs"/>
              </a:rPr>
              <a:t>Ellinor</a:t>
            </a:r>
            <a:r>
              <a:rPr lang="en-US" sz="1200" b="0" i="0" kern="1200" dirty="0">
                <a:solidFill>
                  <a:schemeClr val="tx1"/>
                </a:solidFill>
                <a:effectLst/>
                <a:latin typeface="+mn-lt"/>
                <a:ea typeface="+mn-ea"/>
                <a:cs typeface="+mn-cs"/>
              </a:rPr>
              <a:t> PT, </a:t>
            </a:r>
            <a:r>
              <a:rPr lang="en-US" sz="1200" b="0" i="0" kern="1200" dirty="0" err="1">
                <a:solidFill>
                  <a:schemeClr val="tx1"/>
                </a:solidFill>
                <a:effectLst/>
                <a:latin typeface="+mn-lt"/>
                <a:ea typeface="+mn-ea"/>
                <a:cs typeface="+mn-cs"/>
              </a:rPr>
              <a:t>Ezekowitz</a:t>
            </a:r>
            <a:r>
              <a:rPr lang="en-US" sz="1200" b="0" i="0" kern="1200" dirty="0">
                <a:solidFill>
                  <a:schemeClr val="tx1"/>
                </a:solidFill>
                <a:effectLst/>
                <a:latin typeface="+mn-lt"/>
                <a:ea typeface="+mn-ea"/>
                <a:cs typeface="+mn-cs"/>
              </a:rPr>
              <a:t> MD, Field ME, Furie KL, Heidenreich PA, Murray KT, Shea JB, Tracy CM, Yancy CW. 2019 AHA/ACC/HRS focused update of the 2014 AHA/ACC/HRS guideline for the management of patients with atrial fibrillation: a report of the American College of Cardiology/American Heart Association Task Force on Clinical Practice Guidelines and the Heart Rhythm Society. </a:t>
            </a:r>
            <a:r>
              <a:rPr lang="en-US" sz="1200" b="0" i="1" kern="1200" dirty="0">
                <a:solidFill>
                  <a:schemeClr val="tx1"/>
                </a:solidFill>
                <a:effectLst/>
                <a:latin typeface="+mn-lt"/>
                <a:ea typeface="+mn-ea"/>
                <a:cs typeface="+mn-cs"/>
              </a:rPr>
              <a:t>Circulation.</a:t>
            </a:r>
            <a:r>
              <a:rPr lang="en-US" sz="1200" b="0" i="0" kern="1200" dirty="0">
                <a:solidFill>
                  <a:schemeClr val="tx1"/>
                </a:solidFill>
                <a:effectLst/>
                <a:latin typeface="+mn-lt"/>
                <a:ea typeface="+mn-ea"/>
                <a:cs typeface="+mn-cs"/>
              </a:rPr>
              <a:t> 2019;139:e•••–e•••.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10.1161/CIR.0000000000000665</a:t>
            </a: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35</a:t>
            </a:fld>
            <a:endParaRPr lang="en-US" dirty="0"/>
          </a:p>
        </p:txBody>
      </p:sp>
    </p:spTree>
    <p:extLst>
      <p:ext uri="{BB962C8B-B14F-4D97-AF65-F5344CB8AC3E}">
        <p14:creationId xmlns:p14="http://schemas.microsoft.com/office/powerpoint/2010/main" val="130639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36</a:t>
            </a:fld>
            <a:endParaRPr lang="en-US" dirty="0"/>
          </a:p>
        </p:txBody>
      </p:sp>
    </p:spTree>
    <p:extLst>
      <p:ext uri="{BB962C8B-B14F-4D97-AF65-F5344CB8AC3E}">
        <p14:creationId xmlns:p14="http://schemas.microsoft.com/office/powerpoint/2010/main" val="326121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38</a:t>
            </a:fld>
            <a:endParaRPr lang="en-US" dirty="0"/>
          </a:p>
        </p:txBody>
      </p:sp>
    </p:spTree>
    <p:extLst>
      <p:ext uri="{BB962C8B-B14F-4D97-AF65-F5344CB8AC3E}">
        <p14:creationId xmlns:p14="http://schemas.microsoft.com/office/powerpoint/2010/main" val="2573094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39</a:t>
            </a:fld>
            <a:endParaRPr lang="en-US" dirty="0"/>
          </a:p>
        </p:txBody>
      </p:sp>
    </p:spTree>
    <p:extLst>
      <p:ext uri="{BB962C8B-B14F-4D97-AF65-F5344CB8AC3E}">
        <p14:creationId xmlns:p14="http://schemas.microsoft.com/office/powerpoint/2010/main" val="3259252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40</a:t>
            </a:fld>
            <a:endParaRPr lang="en-US" dirty="0"/>
          </a:p>
        </p:txBody>
      </p:sp>
    </p:spTree>
    <p:extLst>
      <p:ext uri="{BB962C8B-B14F-4D97-AF65-F5344CB8AC3E}">
        <p14:creationId xmlns:p14="http://schemas.microsoft.com/office/powerpoint/2010/main" val="1533706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41</a:t>
            </a:fld>
            <a:endParaRPr lang="en-US" dirty="0"/>
          </a:p>
        </p:txBody>
      </p:sp>
    </p:spTree>
    <p:extLst>
      <p:ext uri="{BB962C8B-B14F-4D97-AF65-F5344CB8AC3E}">
        <p14:creationId xmlns:p14="http://schemas.microsoft.com/office/powerpoint/2010/main" val="1080833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42</a:t>
            </a:fld>
            <a:endParaRPr lang="en-US" dirty="0"/>
          </a:p>
        </p:txBody>
      </p:sp>
    </p:spTree>
    <p:extLst>
      <p:ext uri="{BB962C8B-B14F-4D97-AF65-F5344CB8AC3E}">
        <p14:creationId xmlns:p14="http://schemas.microsoft.com/office/powerpoint/2010/main" val="3700780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43</a:t>
            </a:fld>
            <a:endParaRPr lang="en-US" dirty="0"/>
          </a:p>
        </p:txBody>
      </p:sp>
    </p:spTree>
    <p:extLst>
      <p:ext uri="{BB962C8B-B14F-4D97-AF65-F5344CB8AC3E}">
        <p14:creationId xmlns:p14="http://schemas.microsoft.com/office/powerpoint/2010/main" val="355952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Virani SS, Alonso A, </a:t>
            </a:r>
            <a:r>
              <a:rPr lang="en-US" sz="1200" b="0" i="0" u="none" strike="noStrike" baseline="0" dirty="0" err="1">
                <a:solidFill>
                  <a:srgbClr val="000000"/>
                </a:solidFill>
                <a:latin typeface="Lub Dub Condensed" panose="020B0506030403020204" pitchFamily="34" charset="0"/>
              </a:rPr>
              <a:t>Aparacio</a:t>
            </a:r>
            <a:r>
              <a:rPr lang="en-US" sz="1200" b="0" i="0" u="none" strike="noStrike" baseline="0" dirty="0">
                <a:solidFill>
                  <a:srgbClr val="000000"/>
                </a:solidFill>
                <a:latin typeface="Lub Dub Condensed" panose="020B0506030403020204" pitchFamily="34" charset="0"/>
              </a:rPr>
              <a:t> HJ, et al, On behalf of the American Heart Association Council on Epidemiology and Prevention Statistics Committee and Stroke Statistics Subcommittee. Heart disease and stroke statistics-2021 update: a report from the American Heart Association. Circulation. 2021;143:e00–e00.</a:t>
            </a:r>
            <a:endParaRPr lang="en-US" dirty="0"/>
          </a:p>
          <a:p>
            <a:r>
              <a:rPr lang="en-US" sz="1800" b="1" i="0" u="none" strike="noStrike" baseline="0" dirty="0">
                <a:solidFill>
                  <a:srgbClr val="000000"/>
                </a:solidFill>
                <a:latin typeface="Frutiger LT Std 45 Light"/>
              </a:rPr>
              <a:t>Probability of recurrent stroke in 5 years after first stroke, United States, 1995 to 2011.* </a:t>
            </a:r>
            <a:endParaRPr lang="en-US" sz="1800" b="0" i="0" u="none" strike="noStrike" baseline="0" dirty="0">
              <a:solidFill>
                <a:srgbClr val="000000"/>
              </a:solidFill>
              <a:latin typeface="Frutiger LT Std 45 Light"/>
            </a:endParaRPr>
          </a:p>
          <a:p>
            <a:r>
              <a:rPr lang="en-US" sz="1800" b="0" i="0" u="none" strike="noStrike" baseline="0" dirty="0">
                <a:solidFill>
                  <a:srgbClr val="000000"/>
                </a:solidFill>
                <a:latin typeface="Frutiger LT Std 45 Light"/>
              </a:rPr>
              <a:t>*Data years 1986 to 2011 for those who were 45 to 64 years of age because of the small number of events. </a:t>
            </a:r>
          </a:p>
          <a:p>
            <a:r>
              <a:rPr lang="en-US" sz="1800" b="0" i="0" u="none" strike="noStrike" baseline="0" dirty="0">
                <a:solidFill>
                  <a:srgbClr val="000000"/>
                </a:solidFill>
                <a:latin typeface="Frutiger LT Std 45 Light"/>
              </a:rPr>
              <a:t>Source: Unpublished National Heart, Lung, and Blood Institute (NHLBI) tabulation using pooled data from the Framingham Heart Study, Atherosclerosis Risk in Communities Study, Cardiovascular Health Study, Multi-Ethnic Study of Atherosclerosis, Coronary Artery Risk Development in Young Adults, and Jackson Heart Study of the NHLBI.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a:t>
            </a:fld>
            <a:endParaRPr lang="en-US" dirty="0"/>
          </a:p>
        </p:txBody>
      </p:sp>
    </p:spTree>
    <p:extLst>
      <p:ext uri="{BB962C8B-B14F-4D97-AF65-F5344CB8AC3E}">
        <p14:creationId xmlns:p14="http://schemas.microsoft.com/office/powerpoint/2010/main" val="1893341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44</a:t>
            </a:fld>
            <a:endParaRPr lang="en-US" dirty="0"/>
          </a:p>
        </p:txBody>
      </p:sp>
    </p:spTree>
    <p:extLst>
      <p:ext uri="{BB962C8B-B14F-4D97-AF65-F5344CB8AC3E}">
        <p14:creationId xmlns:p14="http://schemas.microsoft.com/office/powerpoint/2010/main" val="1657901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err="1">
                <a:solidFill>
                  <a:srgbClr val="000000"/>
                </a:solidFill>
                <a:latin typeface="Lub Dub Condensed" panose="020B0506030403020204" pitchFamily="34" charset="0"/>
              </a:rPr>
              <a:t>Kleindorfer</a:t>
            </a:r>
            <a:r>
              <a:rPr lang="en-US" sz="1200" b="0" i="0" u="none" strike="noStrike" baseline="0" dirty="0">
                <a:solidFill>
                  <a:srgbClr val="000000"/>
                </a:solidFill>
                <a:latin typeface="Lub Dub Condensed" panose="020B0506030403020204" pitchFamily="34" charset="0"/>
              </a:rPr>
              <a:t> DO, </a:t>
            </a:r>
            <a:r>
              <a:rPr lang="en-US" sz="1200" b="0" i="0" u="none" strike="noStrike" baseline="0" dirty="0" err="1">
                <a:solidFill>
                  <a:srgbClr val="000000"/>
                </a:solidFill>
                <a:latin typeface="Lub Dub Condensed" panose="020B0506030403020204" pitchFamily="34" charset="0"/>
              </a:rPr>
              <a:t>Towfighi</a:t>
            </a:r>
            <a:r>
              <a:rPr lang="en-US" sz="1200" b="0" i="0" u="none" strike="noStrike" baseline="0" dirty="0">
                <a:solidFill>
                  <a:srgbClr val="000000"/>
                </a:solidFill>
                <a:latin typeface="Lub Dub Condensed" panose="020B0506030403020204" pitchFamily="34" charset="0"/>
              </a:rPr>
              <a:t>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45</a:t>
            </a:fld>
            <a:endParaRPr lang="en-US" dirty="0"/>
          </a:p>
        </p:txBody>
      </p:sp>
    </p:spTree>
    <p:extLst>
      <p:ext uri="{BB962C8B-B14F-4D97-AF65-F5344CB8AC3E}">
        <p14:creationId xmlns:p14="http://schemas.microsoft.com/office/powerpoint/2010/main" val="4058648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err="1">
                <a:solidFill>
                  <a:srgbClr val="000000"/>
                </a:solidFill>
                <a:latin typeface="Lub Dub Condensed" panose="020B0506030403020204" pitchFamily="34" charset="0"/>
              </a:rPr>
              <a:t>Kleindorfer</a:t>
            </a:r>
            <a:r>
              <a:rPr lang="en-US" sz="1200" b="0" i="0" u="none" strike="noStrike" baseline="0" dirty="0">
                <a:solidFill>
                  <a:srgbClr val="000000"/>
                </a:solidFill>
                <a:latin typeface="Lub Dub Condensed" panose="020B0506030403020204" pitchFamily="34" charset="0"/>
              </a:rPr>
              <a:t> DO, </a:t>
            </a:r>
            <a:r>
              <a:rPr lang="en-US" sz="1200" b="0" i="0" u="none" strike="noStrike" baseline="0" dirty="0" err="1">
                <a:solidFill>
                  <a:srgbClr val="000000"/>
                </a:solidFill>
                <a:latin typeface="Lub Dub Condensed" panose="020B0506030403020204" pitchFamily="34" charset="0"/>
              </a:rPr>
              <a:t>Towfighi</a:t>
            </a:r>
            <a:r>
              <a:rPr lang="en-US" sz="1200" b="0" i="0" u="none" strike="noStrike" baseline="0" dirty="0">
                <a:solidFill>
                  <a:srgbClr val="000000"/>
                </a:solidFill>
                <a:latin typeface="Lub Dub Condensed" panose="020B0506030403020204" pitchFamily="34" charset="0"/>
              </a:rPr>
              <a:t>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46</a:t>
            </a:fld>
            <a:endParaRPr lang="en-US" dirty="0"/>
          </a:p>
        </p:txBody>
      </p:sp>
    </p:spTree>
    <p:extLst>
      <p:ext uri="{BB962C8B-B14F-4D97-AF65-F5344CB8AC3E}">
        <p14:creationId xmlns:p14="http://schemas.microsoft.com/office/powerpoint/2010/main" val="1800800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0" indent="0">
              <a:buFont typeface="Arial" panose="020B0604020202020204" pitchFamily="34" charset="0"/>
              <a:buNone/>
            </a:pPr>
            <a:endParaRPr lang="en-US" sz="1800" b="0" i="0" u="none" strike="noStrike" baseline="0" dirty="0">
              <a:solidFill>
                <a:srgbClr val="000000"/>
              </a:solidFill>
              <a:latin typeface="Lub Dub Medium" panose="020B0603030403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Lub Dub Medium" panose="020B0603030403020204" pitchFamily="34" charset="0"/>
              </a:rPr>
              <a:t>In patients with stroke or TIA found to have a left-sided cardiac tumor, resection of the tumor can be beneficial to reduce the risk of recurrent stroke. (Class </a:t>
            </a:r>
            <a:r>
              <a:rPr lang="en-US" sz="1800" b="0" i="0" u="none" strike="noStrike" baseline="0" dirty="0" err="1">
                <a:solidFill>
                  <a:srgbClr val="000000"/>
                </a:solidFill>
                <a:latin typeface="Lub Dub Medium" panose="020B0603030403020204" pitchFamily="34" charset="0"/>
              </a:rPr>
              <a:t>IIa</a:t>
            </a:r>
            <a:r>
              <a:rPr lang="en-US" sz="1800" b="0" i="0" u="none" strike="noStrike" baseline="0" dirty="0">
                <a:solidFill>
                  <a:srgbClr val="000000"/>
                </a:solidFill>
                <a:latin typeface="Lub Dub Medium" panose="020B0603030403020204" pitchFamily="34" charset="0"/>
              </a:rPr>
              <a:t>, Level of Evidence C-LD)</a:t>
            </a:r>
          </a:p>
          <a:p>
            <a:pPr marL="285750" indent="-285750">
              <a:buFont typeface="Arial" panose="020B0604020202020204" pitchFamily="34" charset="0"/>
              <a:buChar char="•"/>
            </a:pPr>
            <a:r>
              <a:rPr lang="en-US" sz="1800" b="0" i="0" u="none" strike="noStrike" baseline="0" dirty="0">
                <a:solidFill>
                  <a:srgbClr val="000000"/>
                </a:solidFill>
                <a:latin typeface="Lub Dub Medium" panose="020B0603030403020204" pitchFamily="34" charset="0"/>
              </a:rPr>
              <a:t>In patients with ischemic stroke or TIA in the setting of AF and cancer, it is reasonable to consider anticoagulation with direct-acting oral anticoagulants in preference to warfarin for stroke prevention. (Class </a:t>
            </a:r>
            <a:r>
              <a:rPr lang="en-US" sz="1800" b="0" i="0" u="none" strike="noStrike" baseline="0" dirty="0" err="1">
                <a:solidFill>
                  <a:srgbClr val="000000"/>
                </a:solidFill>
                <a:latin typeface="Lub Dub Medium" panose="020B0603030403020204" pitchFamily="34" charset="0"/>
              </a:rPr>
              <a:t>IIa</a:t>
            </a:r>
            <a:r>
              <a:rPr lang="en-US" sz="1800" b="0" i="0" u="none" strike="noStrike" baseline="0" dirty="0">
                <a:solidFill>
                  <a:srgbClr val="000000"/>
                </a:solidFill>
                <a:latin typeface="Lub Dub Medium" panose="020B0603030403020204" pitchFamily="34" charset="0"/>
              </a:rPr>
              <a:t>, Level of Evidence B-NR)</a:t>
            </a:r>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47</a:t>
            </a:fld>
            <a:endParaRPr lang="en-US" dirty="0"/>
          </a:p>
        </p:txBody>
      </p:sp>
    </p:spTree>
    <p:extLst>
      <p:ext uri="{BB962C8B-B14F-4D97-AF65-F5344CB8AC3E}">
        <p14:creationId xmlns:p14="http://schemas.microsoft.com/office/powerpoint/2010/main" val="1363737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err="1">
                <a:solidFill>
                  <a:srgbClr val="000000"/>
                </a:solidFill>
                <a:latin typeface="Lub Dub Condensed" panose="020B0506030403020204" pitchFamily="34" charset="0"/>
              </a:rPr>
              <a:t>Kleindorfer</a:t>
            </a:r>
            <a:r>
              <a:rPr lang="en-US" sz="1200" b="0" i="0" u="none" strike="noStrike" baseline="0" dirty="0">
                <a:solidFill>
                  <a:srgbClr val="000000"/>
                </a:solidFill>
                <a:latin typeface="Lub Dub Condensed" panose="020B0506030403020204" pitchFamily="34" charset="0"/>
              </a:rPr>
              <a:t> DO, </a:t>
            </a:r>
            <a:r>
              <a:rPr lang="en-US" sz="1200" b="0" i="0" u="none" strike="noStrike" baseline="0" dirty="0" err="1">
                <a:solidFill>
                  <a:srgbClr val="000000"/>
                </a:solidFill>
                <a:latin typeface="Lub Dub Condensed" panose="020B0506030403020204" pitchFamily="34" charset="0"/>
              </a:rPr>
              <a:t>Towfighi</a:t>
            </a:r>
            <a:r>
              <a:rPr lang="en-US" sz="1200" b="0" i="0" u="none" strike="noStrike" baseline="0" dirty="0">
                <a:solidFill>
                  <a:srgbClr val="000000"/>
                </a:solidFill>
                <a:latin typeface="Lub Dub Condensed" panose="020B0506030403020204" pitchFamily="34" charset="0"/>
              </a:rPr>
              <a:t> A, Chaturvedi S, et al. 2021 Guideline for the Prevention of Stroke in Patients with Stroke and Transient Ischemic Attack: A Guideline from the American Heart Association/American Stroke Association. Stroke. 2021;52:e364–e467.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48</a:t>
            </a:fld>
            <a:endParaRPr lang="en-US" dirty="0"/>
          </a:p>
        </p:txBody>
      </p:sp>
    </p:spTree>
    <p:extLst>
      <p:ext uri="{BB962C8B-B14F-4D97-AF65-F5344CB8AC3E}">
        <p14:creationId xmlns:p14="http://schemas.microsoft.com/office/powerpoint/2010/main" val="606837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49</a:t>
            </a:fld>
            <a:endParaRPr lang="en-US" dirty="0"/>
          </a:p>
        </p:txBody>
      </p:sp>
    </p:spTree>
    <p:extLst>
      <p:ext uri="{BB962C8B-B14F-4D97-AF65-F5344CB8AC3E}">
        <p14:creationId xmlns:p14="http://schemas.microsoft.com/office/powerpoint/2010/main" val="1307237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342900" indent="-342900">
              <a:buAutoNum type="arabicPeriod"/>
            </a:pPr>
            <a:r>
              <a:rPr lang="en-US" sz="1800" b="0" i="0" u="none" strike="noStrike" baseline="0" dirty="0">
                <a:solidFill>
                  <a:srgbClr val="000000"/>
                </a:solidFill>
                <a:latin typeface="Lub Dub Condensed" panose="020B0506030403020204" pitchFamily="34" charset="0"/>
              </a:rPr>
              <a:t>Zhang C, </a:t>
            </a:r>
            <a:r>
              <a:rPr lang="en-US" sz="1800" b="0" i="0" u="none" strike="noStrike" baseline="0" dirty="0" err="1">
                <a:solidFill>
                  <a:srgbClr val="000000"/>
                </a:solidFill>
                <a:latin typeface="Lub Dub Condensed" panose="020B0506030403020204" pitchFamily="34" charset="0"/>
              </a:rPr>
              <a:t>Kasner</a:t>
            </a:r>
            <a:r>
              <a:rPr lang="en-US" sz="1800" b="0" i="0" u="none" strike="noStrike" baseline="0" dirty="0">
                <a:solidFill>
                  <a:srgbClr val="000000"/>
                </a:solidFill>
                <a:latin typeface="Lub Dub Condensed" panose="020B0506030403020204" pitchFamily="34" charset="0"/>
              </a:rPr>
              <a:t> S. Diagnosis, prognosis, and management of cryptogenic stroke. F1000Res. 2016 Feb 12;5.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baseline="0" dirty="0">
                <a:solidFill>
                  <a:srgbClr val="000000"/>
                </a:solidFill>
                <a:latin typeface="Lub Dub Condensed" panose="020B0506030403020204" pitchFamily="34" charset="0"/>
              </a:rPr>
              <a:t>Mohr JP, Thompson JL, Lazar RM, et al. Warfarin-Aspirin Recurrent Stroke Study Group. A comparison of warfarin and aspirin for the prevention of recurrent ischemic stroke. N </a:t>
            </a:r>
            <a:r>
              <a:rPr lang="en-US" sz="1800" b="0" i="0" u="none" strike="noStrike" baseline="0" dirty="0" err="1">
                <a:solidFill>
                  <a:srgbClr val="000000"/>
                </a:solidFill>
                <a:latin typeface="Lub Dub Condensed" panose="020B0506030403020204" pitchFamily="34" charset="0"/>
              </a:rPr>
              <a:t>Engl</a:t>
            </a:r>
            <a:r>
              <a:rPr lang="en-US" sz="1800" b="0" i="0" u="none" strike="noStrike" baseline="0" dirty="0">
                <a:solidFill>
                  <a:srgbClr val="000000"/>
                </a:solidFill>
                <a:latin typeface="Lub Dub Condensed" panose="020B0506030403020204" pitchFamily="34" charset="0"/>
              </a:rPr>
              <a:t> J Med. 2001;345:1444–1451.</a:t>
            </a:r>
          </a:p>
        </p:txBody>
      </p:sp>
      <p:sp>
        <p:nvSpPr>
          <p:cNvPr id="4" name="Slide Number Placeholder 3"/>
          <p:cNvSpPr>
            <a:spLocks noGrp="1"/>
          </p:cNvSpPr>
          <p:nvPr>
            <p:ph type="sldNum" sz="quarter" idx="5"/>
          </p:nvPr>
        </p:nvSpPr>
        <p:spPr/>
        <p:txBody>
          <a:bodyPr/>
          <a:lstStyle/>
          <a:p>
            <a:fld id="{637E5D83-AD5B-4D48-B55A-D6E9EDB1B56F}" type="slidenum">
              <a:rPr lang="en-US" smtClean="0"/>
              <a:t>50</a:t>
            </a:fld>
            <a:endParaRPr lang="en-US" dirty="0"/>
          </a:p>
        </p:txBody>
      </p:sp>
    </p:spTree>
    <p:extLst>
      <p:ext uri="{BB962C8B-B14F-4D97-AF65-F5344CB8AC3E}">
        <p14:creationId xmlns:p14="http://schemas.microsoft.com/office/powerpoint/2010/main" val="3445476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sz="1800" b="0" i="0" u="none" strike="noStrike" baseline="0" dirty="0">
                <a:solidFill>
                  <a:srgbClr val="000000"/>
                </a:solidFill>
                <a:latin typeface="Lub Dub Condensed" panose="020B0506030403020204" pitchFamily="34" charset="0"/>
              </a:rPr>
              <a:t>1. Hart RG, Sharma M, </a:t>
            </a:r>
            <a:r>
              <a:rPr lang="en-US" sz="1800" b="0" i="0" u="none" strike="noStrike" baseline="0" dirty="0" err="1">
                <a:solidFill>
                  <a:srgbClr val="000000"/>
                </a:solidFill>
                <a:latin typeface="Lub Dub Condensed" panose="020B0506030403020204" pitchFamily="34" charset="0"/>
              </a:rPr>
              <a:t>Mundl</a:t>
            </a:r>
            <a:r>
              <a:rPr lang="en-US" sz="1800" b="0" i="0" u="none" strike="noStrike" baseline="0" dirty="0">
                <a:solidFill>
                  <a:srgbClr val="000000"/>
                </a:solidFill>
                <a:latin typeface="Lub Dub Condensed" panose="020B0506030403020204" pitchFamily="34" charset="0"/>
              </a:rPr>
              <a:t> H, et al; NAVIGATE ESUS Investigators. Rivaroxaban for stroke prevention after embolic stroke of undetermined source. N </a:t>
            </a:r>
            <a:r>
              <a:rPr lang="en-US" sz="1800" b="0" i="0" u="none" strike="noStrike" baseline="0" dirty="0" err="1">
                <a:solidFill>
                  <a:srgbClr val="000000"/>
                </a:solidFill>
                <a:latin typeface="Lub Dub Condensed" panose="020B0506030403020204" pitchFamily="34" charset="0"/>
              </a:rPr>
              <a:t>Engl</a:t>
            </a:r>
            <a:r>
              <a:rPr lang="en-US" sz="1800" b="0" i="0" u="none" strike="noStrike" baseline="0" dirty="0">
                <a:solidFill>
                  <a:srgbClr val="000000"/>
                </a:solidFill>
                <a:latin typeface="Lub Dub Condensed" panose="020B0506030403020204" pitchFamily="34" charset="0"/>
              </a:rPr>
              <a:t> J Med. 2018;378:2191–2201.</a:t>
            </a:r>
          </a:p>
          <a:p>
            <a:r>
              <a:rPr lang="en-US" sz="1800" b="0" i="0" u="none" strike="noStrike" baseline="0" dirty="0">
                <a:solidFill>
                  <a:srgbClr val="000000"/>
                </a:solidFill>
                <a:latin typeface="Lub Dub Condensed" panose="020B0506030403020204" pitchFamily="34" charset="0"/>
              </a:rPr>
              <a:t>2. Diener HC, Sacco RL, Easton JD, et al; RE-SPECT ESUS Steering Committee and Investigators. Dabigatran for prevention of stroke after embolic stroke of undetermined source. N </a:t>
            </a:r>
            <a:r>
              <a:rPr lang="en-US" sz="1800" b="0" i="0" u="none" strike="noStrike" baseline="0" dirty="0" err="1">
                <a:solidFill>
                  <a:srgbClr val="000000"/>
                </a:solidFill>
                <a:latin typeface="Lub Dub Condensed" panose="020B0506030403020204" pitchFamily="34" charset="0"/>
              </a:rPr>
              <a:t>Engl</a:t>
            </a:r>
            <a:r>
              <a:rPr lang="en-US" sz="1800" b="0" i="0" u="none" strike="noStrike" baseline="0" dirty="0">
                <a:solidFill>
                  <a:srgbClr val="000000"/>
                </a:solidFill>
                <a:latin typeface="Lub Dub Condensed" panose="020B0506030403020204" pitchFamily="34" charset="0"/>
              </a:rPr>
              <a:t> J Med. 2019;380:1906–1917.</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51</a:t>
            </a:fld>
            <a:endParaRPr lang="en-US" dirty="0"/>
          </a:p>
        </p:txBody>
      </p:sp>
    </p:spTree>
    <p:extLst>
      <p:ext uri="{BB962C8B-B14F-4D97-AF65-F5344CB8AC3E}">
        <p14:creationId xmlns:p14="http://schemas.microsoft.com/office/powerpoint/2010/main" val="2177373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63</a:t>
            </a:fld>
            <a:endParaRPr lang="en-US" dirty="0"/>
          </a:p>
        </p:txBody>
      </p:sp>
    </p:spTree>
    <p:extLst>
      <p:ext uri="{BB962C8B-B14F-4D97-AF65-F5344CB8AC3E}">
        <p14:creationId xmlns:p14="http://schemas.microsoft.com/office/powerpoint/2010/main" val="79714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r>
              <a:rPr lang="en-US" sz="1200" b="0" i="0" u="none" strike="noStrike" kern="1200" baseline="0" dirty="0">
                <a:solidFill>
                  <a:schemeClr val="tx1"/>
                </a:solidFill>
                <a:latin typeface="+mn-lt"/>
                <a:ea typeface="+mn-ea"/>
                <a:cs typeface="+mn-cs"/>
              </a:rPr>
              <a:t>1. </a:t>
            </a:r>
            <a:r>
              <a:rPr lang="en-US" sz="1200" b="0" i="0" u="none" strike="noStrike" baseline="0" dirty="0">
                <a:solidFill>
                  <a:srgbClr val="000000"/>
                </a:solidFill>
                <a:latin typeface="Lub Dub Condensed" panose="020B0506030403020204" pitchFamily="34" charset="0"/>
              </a:rPr>
              <a:t>Virani SS, Alonso A, </a:t>
            </a:r>
            <a:r>
              <a:rPr lang="en-US" sz="1200" b="0" i="0" u="none" strike="noStrike" baseline="0" dirty="0" err="1">
                <a:solidFill>
                  <a:srgbClr val="000000"/>
                </a:solidFill>
                <a:latin typeface="Lub Dub Condensed" panose="020B0506030403020204" pitchFamily="34" charset="0"/>
              </a:rPr>
              <a:t>Aparacio</a:t>
            </a:r>
            <a:r>
              <a:rPr lang="en-US" sz="1200" b="0" i="0" u="none" strike="noStrike" baseline="0" dirty="0">
                <a:solidFill>
                  <a:srgbClr val="000000"/>
                </a:solidFill>
                <a:latin typeface="Lub Dub Condensed" panose="020B0506030403020204" pitchFamily="34" charset="0"/>
              </a:rPr>
              <a:t> HJ, et al, On behalf of the American Heart Association Council on Epidemiology and Prevention Statistics Committee and Stroke Statistics Subcommittee. Heart disease and stroke statistics-2021 update: a report from the American Heart Association. Circulation. 2021;143:e00–e00.</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a:t>
            </a:r>
            <a:r>
              <a:rPr lang="en-US" sz="18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5</a:t>
            </a:fld>
            <a:endParaRPr lang="en-US" dirty="0"/>
          </a:p>
        </p:txBody>
      </p:sp>
    </p:spTree>
    <p:extLst>
      <p:ext uri="{BB962C8B-B14F-4D97-AF65-F5344CB8AC3E}">
        <p14:creationId xmlns:p14="http://schemas.microsoft.com/office/powerpoint/2010/main" val="176504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r>
              <a:rPr lang="en-US" sz="1200" b="0" i="0" u="none" strike="noStrike" kern="1200" baseline="0" dirty="0">
                <a:solidFill>
                  <a:schemeClr val="tx1"/>
                </a:solidFill>
                <a:latin typeface="+mn-lt"/>
                <a:ea typeface="+mn-ea"/>
                <a:cs typeface="+mn-cs"/>
              </a:rPr>
              <a:t>1. Lars Søndergaard, M.D., Scott E. Kasner, M.D., John F. Rhodes, M.D., Grethe Andersen, M.D., D.M.Sc., Helle K. Iversen, M.D., D.M.Sc., Jens E. Nielsen-Kudsk, M.D., D.M.Sc., Magnus Settergren, M.D., Ph.D., Christina Sjöstrand, M.D., Ph.D., Risto O. Roine, M.D., David Hildick-Smith, M.D., J. David Spence, M.D., and Lars Thomassen, M.D. for the Gore REDUCE Clinical Study Investigators. Patent Foramen Ovale Closure or Antiplatelet Therapy for Cryptogenic Stroke. N Engl J Med 2017; 377:1033-1042.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kern="1200" dirty="0">
                <a:solidFill>
                  <a:schemeClr val="tx1"/>
                </a:solidFill>
                <a:effectLst/>
                <a:latin typeface="+mn-lt"/>
                <a:ea typeface="+mn-ea"/>
                <a:cs typeface="+mn-cs"/>
              </a:rPr>
              <a:t>Sanna T, Diener HC, Passman RS, et al. Cryptogenic stroke and underlying atrial fibrillation. N Engl J Med. 2014;370:2478-2486.</a:t>
            </a:r>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6</a:t>
            </a:fld>
            <a:endParaRPr lang="en-US" dirty="0"/>
          </a:p>
        </p:txBody>
      </p:sp>
    </p:spTree>
    <p:extLst>
      <p:ext uri="{BB962C8B-B14F-4D97-AF65-F5344CB8AC3E}">
        <p14:creationId xmlns:p14="http://schemas.microsoft.com/office/powerpoint/2010/main" val="327176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baseline="0" dirty="0" err="1">
                <a:solidFill>
                  <a:srgbClr val="000000"/>
                </a:solidFill>
                <a:latin typeface="Lub Dub Condensed" panose="020B0506030403020204" pitchFamily="34" charset="0"/>
              </a:rPr>
              <a:t>Kleindorfer</a:t>
            </a:r>
            <a:r>
              <a:rPr lang="en-US" sz="1200" b="0" i="0" u="none" strike="noStrike" baseline="0" dirty="0">
                <a:solidFill>
                  <a:srgbClr val="000000"/>
                </a:solidFill>
                <a:latin typeface="Lub Dub Condensed" panose="020B0506030403020204" pitchFamily="34" charset="0"/>
              </a:rPr>
              <a:t> DO, </a:t>
            </a:r>
            <a:r>
              <a:rPr lang="en-US" sz="1200" b="0" i="0" u="none" strike="noStrike" baseline="0" dirty="0" err="1">
                <a:solidFill>
                  <a:srgbClr val="000000"/>
                </a:solidFill>
                <a:latin typeface="Lub Dub Condensed" panose="020B0506030403020204" pitchFamily="34" charset="0"/>
              </a:rPr>
              <a:t>Towfighi</a:t>
            </a:r>
            <a:r>
              <a:rPr lang="en-US" sz="1200" b="0" i="0" u="none" strike="noStrike" baseline="0" dirty="0">
                <a:solidFill>
                  <a:srgbClr val="000000"/>
                </a:solidFill>
                <a:latin typeface="Lub Dub Condensed" panose="020B0506030403020204" pitchFamily="34" charset="0"/>
              </a:rPr>
              <a:t>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pPr marL="228600" indent="-228600">
              <a:buAutoNum type="arabicPeriod"/>
            </a:pPr>
            <a:endParaRPr lang="en-US" dirty="0"/>
          </a:p>
          <a:p>
            <a:pPr marL="0" indent="0">
              <a:buNone/>
            </a:pPr>
            <a:r>
              <a:rPr lang="en-US" dirty="0"/>
              <a:t>2. Adams HP Jr, Bendixen BH, </a:t>
            </a:r>
            <a:r>
              <a:rPr lang="en-US" dirty="0" err="1"/>
              <a:t>Kappelle</a:t>
            </a:r>
            <a:r>
              <a:rPr lang="en-US" dirty="0"/>
              <a:t> LJ, Biller J, Love BB, Gordon DL, Marsh EE 3rd. Classification of subtype of acute ischemic stroke. Definitions for use in a multicenter clinical trial. TOAST. Trial of Org 10172 in Acute Stroke Treatment. </a:t>
            </a:r>
            <a:r>
              <a:rPr lang="nl-NL" dirty="0"/>
              <a:t>Stroke. 1993 Jan;24(1):35-41. </a:t>
            </a:r>
            <a:r>
              <a:rPr lang="en-US" dirty="0">
                <a:hlinkClick r:id="rId3"/>
              </a:rPr>
              <a:t>https://www.ahajournals.org/doi/pdf/10.1161/01.STR.24.1.35</a:t>
            </a:r>
            <a:endParaRPr lang="nl-NL" dirty="0"/>
          </a:p>
          <a:p>
            <a:pPr marL="228600" indent="-228600">
              <a:buAutoNum type="arabicPeriod"/>
            </a:pPr>
            <a:endParaRPr lang="nl-NL" dirty="0"/>
          </a:p>
          <a:p>
            <a:pPr marL="0" indent="0">
              <a:buNone/>
            </a:pPr>
            <a:r>
              <a:rPr lang="nl-NL" dirty="0"/>
              <a:t>3. Arsava EM et al. </a:t>
            </a:r>
            <a:r>
              <a:rPr lang="en-US" dirty="0"/>
              <a:t>The Causative Classification of Stroke system An international reliability and optimization study. </a:t>
            </a:r>
            <a:r>
              <a:rPr lang="nl-NL" dirty="0"/>
              <a:t>Neurology 2010;75:1277–1284 </a:t>
            </a:r>
            <a:r>
              <a:rPr lang="en-US" dirty="0">
                <a:hlinkClick r:id="rId4"/>
              </a:rPr>
              <a:t>https://www.ncbi.nlm.nih.gov/pmc/articles/PMC3013495/pdf/8084.pdf</a:t>
            </a:r>
            <a:endParaRPr lang="en-US" dirty="0"/>
          </a:p>
          <a:p>
            <a:pPr marL="228600" indent="-228600">
              <a:buAutoNum type="arabicPeriod"/>
            </a:pPr>
            <a:endParaRPr lang="en-US" dirty="0"/>
          </a:p>
          <a:p>
            <a:pPr marL="0" indent="0">
              <a:buNone/>
            </a:pPr>
            <a:r>
              <a:rPr lang="en-US" dirty="0"/>
              <a:t>4. Hart RG1, Diener HC2, Coutts SB3, Easton JD4, Granger CB5, O'Donnell MJ6, Sacco RL7, Connolly SJ8; Cryptogenic Stroke/ESUS International Working Group. Embolic strokes of undetermined source: the case for a new clinical construct. Lancet Neurol. 2014 Apr;13(4):429-38. </a:t>
            </a:r>
            <a:r>
              <a:rPr lang="en-US" dirty="0" err="1"/>
              <a:t>doi</a:t>
            </a:r>
            <a:r>
              <a:rPr lang="en-US" dirty="0"/>
              <a:t>: 10.1016/S1474-4422(13)70310-7. </a:t>
            </a:r>
            <a:r>
              <a:rPr lang="en-US" dirty="0">
                <a:hlinkClick r:id="rId5"/>
              </a:rPr>
              <a:t>https://www.ncbi.nlm.nih.gov/pubmed/24646875</a:t>
            </a:r>
            <a:endParaRPr lang="en-US" dirty="0"/>
          </a:p>
          <a:p>
            <a:pPr marL="228600" indent="-228600">
              <a:buAutoNum type="arabicPeriod"/>
            </a:pPr>
            <a:endParaRPr lang="en-US" dirty="0"/>
          </a:p>
          <a:p>
            <a:pPr marL="0" indent="0">
              <a:buNone/>
            </a:pPr>
            <a:r>
              <a:rPr lang="en-US" dirty="0"/>
              <a:t>5. </a:t>
            </a:r>
            <a:r>
              <a:rPr lang="en-US" dirty="0" err="1"/>
              <a:t>Amarenco</a:t>
            </a:r>
            <a:r>
              <a:rPr lang="en-US" dirty="0"/>
              <a:t> P, </a:t>
            </a:r>
            <a:r>
              <a:rPr lang="en-US" dirty="0" err="1"/>
              <a:t>Bogousslavsky</a:t>
            </a:r>
            <a:r>
              <a:rPr lang="en-US" dirty="0"/>
              <a:t> J, Caplan LR, </a:t>
            </a:r>
            <a:r>
              <a:rPr lang="en-US" dirty="0" err="1"/>
              <a:t>Donnan</a:t>
            </a:r>
            <a:r>
              <a:rPr lang="en-US" dirty="0"/>
              <a:t> GA, Wolf ME, </a:t>
            </a:r>
            <a:r>
              <a:rPr lang="en-US" dirty="0" err="1"/>
              <a:t>Hennerici</a:t>
            </a:r>
            <a:r>
              <a:rPr lang="en-US" dirty="0"/>
              <a:t> MG. The ASCOD phenotyping of ischemic stroke (Updated ASCO Phenotyping). </a:t>
            </a:r>
            <a:r>
              <a:rPr lang="en-US" dirty="0" err="1"/>
              <a:t>Cerebrovasc</a:t>
            </a:r>
            <a:r>
              <a:rPr lang="en-US" dirty="0"/>
              <a:t> Dis. 2013;36(1):1-5. </a:t>
            </a:r>
            <a:r>
              <a:rPr lang="en-US" dirty="0" err="1"/>
              <a:t>doi</a:t>
            </a:r>
            <a:r>
              <a:rPr lang="en-US" dirty="0"/>
              <a:t>: 10.1159/000352050. </a:t>
            </a:r>
            <a:r>
              <a:rPr lang="en-US" dirty="0" err="1"/>
              <a:t>Epub</a:t>
            </a:r>
            <a:r>
              <a:rPr lang="en-US" dirty="0"/>
              <a:t> 2013 Jul 30. </a:t>
            </a:r>
            <a:r>
              <a:rPr lang="en-US" dirty="0">
                <a:hlinkClick r:id="rId6"/>
              </a:rPr>
              <a:t>https://www.karger.com/Article/Pdf/352050</a:t>
            </a:r>
            <a:r>
              <a:rPr lang="en-US" dirty="0"/>
              <a:t> </a:t>
            </a:r>
          </a:p>
        </p:txBody>
      </p:sp>
      <p:sp>
        <p:nvSpPr>
          <p:cNvPr id="4" name="Slide Number Placeholder 3"/>
          <p:cNvSpPr>
            <a:spLocks noGrp="1"/>
          </p:cNvSpPr>
          <p:nvPr>
            <p:ph type="sldNum" sz="quarter" idx="5"/>
          </p:nvPr>
        </p:nvSpPr>
        <p:spPr/>
        <p:txBody>
          <a:bodyPr/>
          <a:lstStyle/>
          <a:p>
            <a:fld id="{637E5D83-AD5B-4D48-B55A-D6E9EDB1B56F}" type="slidenum">
              <a:rPr lang="en-US" smtClean="0"/>
              <a:t>7</a:t>
            </a:fld>
            <a:endParaRPr lang="en-US" dirty="0"/>
          </a:p>
        </p:txBody>
      </p:sp>
    </p:spTree>
    <p:extLst>
      <p:ext uri="{BB962C8B-B14F-4D97-AF65-F5344CB8AC3E}">
        <p14:creationId xmlns:p14="http://schemas.microsoft.com/office/powerpoint/2010/main" val="422475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r>
              <a:rPr lang="en-US" dirty="0"/>
              <a:t>Oh Young Bang, MD, PhD; Bruce Ovbiagele, MD; Jong S. Kim, MD, PhD. Evaluation of Cryptogenic Stroke With Advanced Diagnostic Techniques. (Stroke. 2014;45:1186-1194.) DOI: 10.1161/STROKEAHA.113.003720</a:t>
            </a:r>
          </a:p>
        </p:txBody>
      </p:sp>
      <p:sp>
        <p:nvSpPr>
          <p:cNvPr id="4" name="Slide Number Placeholder 3"/>
          <p:cNvSpPr>
            <a:spLocks noGrp="1"/>
          </p:cNvSpPr>
          <p:nvPr>
            <p:ph type="sldNum" sz="quarter" idx="5"/>
          </p:nvPr>
        </p:nvSpPr>
        <p:spPr/>
        <p:txBody>
          <a:bodyPr/>
          <a:lstStyle/>
          <a:p>
            <a:fld id="{637E5D83-AD5B-4D48-B55A-D6E9EDB1B56F}" type="slidenum">
              <a:rPr lang="en-US" smtClean="0"/>
              <a:t>8</a:t>
            </a:fld>
            <a:endParaRPr lang="en-US" dirty="0"/>
          </a:p>
        </p:txBody>
      </p:sp>
    </p:spTree>
    <p:extLst>
      <p:ext uri="{BB962C8B-B14F-4D97-AF65-F5344CB8AC3E}">
        <p14:creationId xmlns:p14="http://schemas.microsoft.com/office/powerpoint/2010/main" val="3498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reference information: </a:t>
            </a:r>
          </a:p>
          <a:p>
            <a:endParaRPr lang="en-US" dirty="0"/>
          </a:p>
          <a:p>
            <a:r>
              <a:rPr lang="en-US" sz="1200" b="0" i="0" u="none" strike="noStrike" kern="1200" baseline="0" dirty="0">
                <a:solidFill>
                  <a:schemeClr val="tx1"/>
                </a:solidFill>
                <a:latin typeface="+mn-lt"/>
                <a:ea typeface="+mn-ea"/>
                <a:cs typeface="+mn-cs"/>
              </a:rPr>
              <a:t>1. Shadi Yaghi, Richard A. Bernstein, Rod Passman, Peter M. Okin, Karen L. Furie. Cryptogenic Stroke Research and Practice. Circulation Research. 2017; 527-540. DOI: 10.1161/CIRCRESAHA.116.308447.</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 </a:t>
            </a:r>
            <a:r>
              <a:rPr lang="en-US" sz="1200" b="0" i="0" u="none" strike="noStrike" baseline="0" dirty="0">
                <a:solidFill>
                  <a:srgbClr val="000000"/>
                </a:solidFill>
                <a:latin typeface="Lub Dub Condensed" panose="020B0506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10</a:t>
            </a:fld>
            <a:endParaRPr lang="en-US" dirty="0"/>
          </a:p>
        </p:txBody>
      </p:sp>
    </p:spTree>
    <p:extLst>
      <p:ext uri="{BB962C8B-B14F-4D97-AF65-F5344CB8AC3E}">
        <p14:creationId xmlns:p14="http://schemas.microsoft.com/office/powerpoint/2010/main" val="1132231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S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S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200">
                <a:solidFill>
                  <a:schemeClr val="bg2"/>
                </a:solidFill>
                <a:latin typeface="Lub Dub Bold" panose="020B0803030403020204" pitchFamily="34" charset="0"/>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S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AS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lvl1pPr>
              <a:defRPr b="0">
                <a:latin typeface="Lub Dub Bold" panose="020B08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S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S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718" r:id="rId2"/>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16" name="Picture 15" descr="A picture containing clipart&#10;&#10;Description generated with high confidence">
            <a:extLst>
              <a:ext uri="{FF2B5EF4-FFF2-40B4-BE49-F238E27FC236}">
                <a16:creationId xmlns:a16="http://schemas.microsoft.com/office/drawing/2014/main" id="{8240A85F-902A-4CFD-8E02-F530F2AC305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98575" y="5768411"/>
            <a:ext cx="1691640" cy="871728"/>
          </a:xfrm>
          <a:prstGeom prst="rect">
            <a:avLst/>
          </a:prstGeom>
        </p:spPr>
      </p:pic>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Lst>
  <p:txStyles>
    <p:titleStyle>
      <a:lvl1pPr algn="l" defTabSz="914400" rtl="0" eaLnBrk="1" latinLnBrk="0" hangingPunct="1">
        <a:lnSpc>
          <a:spcPct val="90000"/>
        </a:lnSpc>
        <a:spcBef>
          <a:spcPct val="0"/>
        </a:spcBef>
        <a:buNone/>
        <a:defRPr sz="2800" b="0" i="0" kern="1200" cap="all" baseline="0">
          <a:solidFill>
            <a:schemeClr val="tx1"/>
          </a:solidFill>
          <a:latin typeface="Lub Dub Bold" panose="020B0803030403020204" pitchFamily="34" charset="0"/>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7" name="Picture 6" descr="A picture containing clipart&#10;&#10;Description generated with high confidence">
            <a:extLst>
              <a:ext uri="{FF2B5EF4-FFF2-40B4-BE49-F238E27FC236}">
                <a16:creationId xmlns:a16="http://schemas.microsoft.com/office/drawing/2014/main" id="{7FB0DE2E-1A0B-4358-A28F-AB221D23B6D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98575" y="5768411"/>
            <a:ext cx="1691640" cy="871728"/>
          </a:xfrm>
          <a:prstGeom prst="rect">
            <a:avLst/>
          </a:prstGeom>
        </p:spPr>
      </p:pic>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stroke.org/en/professionals/stroke-resource-library/post-stroke-care/cryptogenic-stroke-initiative"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1253359" y="1559036"/>
            <a:ext cx="7244255" cy="2387600"/>
          </a:xfrm>
        </p:spPr>
        <p:txBody>
          <a:bodyPr>
            <a:normAutofit/>
          </a:bodyPr>
          <a:lstStyle/>
          <a:p>
            <a:r>
              <a:rPr lang="en-US" sz="4800" dirty="0">
                <a:solidFill>
                  <a:schemeClr val="tx1"/>
                </a:solidFill>
                <a:latin typeface="Lub Dub Heavy" panose="020B0903030403020204" pitchFamily="34" charset="0"/>
              </a:rPr>
              <a:t>Addressing Patients with Cryptogenic Stroke</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253358" y="4067998"/>
            <a:ext cx="6172200" cy="1655762"/>
          </a:xfrm>
        </p:spPr>
        <p:txBody>
          <a:bodyPr>
            <a:normAutofit/>
          </a:bodyPr>
          <a:lstStyle/>
          <a:p>
            <a:pPr>
              <a:lnSpc>
                <a:spcPct val="100000"/>
              </a:lnSpc>
            </a:pPr>
            <a:r>
              <a:rPr lang="en-US" sz="2400" dirty="0">
                <a:solidFill>
                  <a:srgbClr val="C10E21"/>
                </a:solidFill>
              </a:rPr>
              <a:t>Epidemiology, Pathophysiology, Diagnosis and Follow-up for Patients with Unknown Stroke Etiology</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8818A-C11D-4228-8D51-DABC07C28FC5}"/>
              </a:ext>
            </a:extLst>
          </p:cNvPr>
          <p:cNvSpPr>
            <a:spLocks noGrp="1"/>
          </p:cNvSpPr>
          <p:nvPr>
            <p:ph type="title"/>
          </p:nvPr>
        </p:nvSpPr>
        <p:spPr/>
        <p:txBody>
          <a:bodyPr/>
          <a:lstStyle/>
          <a:p>
            <a:r>
              <a:rPr lang="en-US" b="0" spc="-5" dirty="0">
                <a:latin typeface="Lub Dub Bold" panose="020B0803030403020204" pitchFamily="34" charset="0"/>
              </a:rPr>
              <a:t>Potential Etiologies of </a:t>
            </a:r>
            <a:r>
              <a:rPr lang="en-US" b="0" spc="-10" dirty="0">
                <a:latin typeface="Lub Dub Bold" panose="020B0803030403020204" pitchFamily="34" charset="0"/>
              </a:rPr>
              <a:t>Cryptogenic</a:t>
            </a:r>
            <a:r>
              <a:rPr lang="en-US" b="0" spc="15" dirty="0">
                <a:latin typeface="Lub Dub Bold" panose="020B0803030403020204" pitchFamily="34" charset="0"/>
              </a:rPr>
              <a:t> </a:t>
            </a:r>
            <a:r>
              <a:rPr lang="en-US" b="0" spc="-5" dirty="0">
                <a:latin typeface="Lub Dub Bold" panose="020B0803030403020204" pitchFamily="34" charset="0"/>
              </a:rPr>
              <a:t>Stroke</a:t>
            </a:r>
            <a:endParaRPr lang="en-US" b="0" dirty="0">
              <a:latin typeface="Lub Dub Bold" panose="020B0803030403020204" pitchFamily="34" charset="0"/>
            </a:endParaRPr>
          </a:p>
        </p:txBody>
      </p:sp>
      <p:sp>
        <p:nvSpPr>
          <p:cNvPr id="5" name="Content Placeholder 4">
            <a:extLst>
              <a:ext uri="{FF2B5EF4-FFF2-40B4-BE49-F238E27FC236}">
                <a16:creationId xmlns:a16="http://schemas.microsoft.com/office/drawing/2014/main" id="{B9D8FA85-6562-4669-A1B4-775011E55D1A}"/>
              </a:ext>
            </a:extLst>
          </p:cNvPr>
          <p:cNvSpPr>
            <a:spLocks noGrp="1"/>
          </p:cNvSpPr>
          <p:nvPr>
            <p:ph idx="1"/>
          </p:nvPr>
        </p:nvSpPr>
        <p:spPr>
          <a:xfrm>
            <a:off x="1482811" y="1281869"/>
            <a:ext cx="4613190" cy="4486542"/>
          </a:xfrm>
        </p:spPr>
        <p:txBody>
          <a:bodyPr>
            <a:normAutofit/>
          </a:bodyPr>
          <a:lstStyle/>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Patent Foramen Ovale</a:t>
            </a:r>
            <a:r>
              <a:rPr lang="en-US" cap="none" spc="-60"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(PFO)</a:t>
            </a:r>
            <a:endParaRPr lang="en-US" cap="none" dirty="0">
              <a:solidFill>
                <a:schemeClr val="tx1"/>
              </a:solidFill>
              <a:latin typeface="Lub Dub Medium" panose="020B0603030403020204" pitchFamily="34" charset="0"/>
              <a:cs typeface="Arial Narrow"/>
            </a:endParaRPr>
          </a:p>
          <a:p>
            <a:pPr marL="301752" indent="-283464">
              <a:lnSpc>
                <a:spcPct val="150000"/>
              </a:lnSpc>
              <a:spcBef>
                <a:spcPts val="600"/>
              </a:spcBef>
              <a:buClr>
                <a:srgbClr val="C10E20"/>
              </a:buClr>
              <a:buFont typeface="Arial" panose="020B0604020202020204" pitchFamily="34" charset="0"/>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Occult Paroxysmal Atrial</a:t>
            </a:r>
            <a:r>
              <a:rPr lang="en-US" cap="none" spc="-95"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Fibrillation</a:t>
            </a:r>
            <a:endParaRPr lang="en-US" cap="none" dirty="0">
              <a:solidFill>
                <a:schemeClr val="tx1"/>
              </a:solidFill>
              <a:latin typeface="Lub Dub Medium" panose="020B0603030403020204" pitchFamily="34" charset="0"/>
              <a:cs typeface="Arial Narrow"/>
            </a:endParaRP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Hypercoagulable States</a:t>
            </a:r>
            <a:endParaRPr lang="en-US" cap="none" dirty="0">
              <a:solidFill>
                <a:schemeClr val="tx1"/>
              </a:solidFill>
              <a:latin typeface="Lub Dub Medium" panose="020B0603030403020204" pitchFamily="34" charset="0"/>
              <a:cs typeface="Arial Narrow"/>
            </a:endParaRP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Aortic Arch</a:t>
            </a:r>
            <a:r>
              <a:rPr lang="en-US" cap="none" spc="-130"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Atheroma</a:t>
            </a: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Cardiac Tumors</a:t>
            </a: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Dissection</a:t>
            </a: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Malignancy</a:t>
            </a:r>
          </a:p>
          <a:p>
            <a:pPr marL="301752" indent="-283464">
              <a:lnSpc>
                <a:spcPct val="150000"/>
              </a:lnSpc>
              <a:spcBef>
                <a:spcPts val="600"/>
              </a:spcBef>
              <a:buClr>
                <a:srgbClr val="C10E20"/>
              </a:buClr>
              <a:buAutoNum type="arabicPeriod"/>
              <a:tabLst>
                <a:tab pos="469900" algn="l"/>
                <a:tab pos="470534" algn="l"/>
              </a:tabLst>
            </a:pPr>
            <a:r>
              <a:rPr lang="en-US" cap="none" spc="-5" dirty="0">
                <a:solidFill>
                  <a:schemeClr val="tx1"/>
                </a:solidFill>
                <a:latin typeface="Lub Dub Medium" panose="020B0603030403020204" pitchFamily="34" charset="0"/>
                <a:cs typeface="Arial Narrow"/>
              </a:rPr>
              <a:t>Vasculitis</a:t>
            </a:r>
            <a:endParaRPr lang="en-US" cap="none" dirty="0">
              <a:solidFill>
                <a:schemeClr val="tx1"/>
              </a:solidFill>
              <a:latin typeface="Lub Dub Medium" panose="020B0603030403020204" pitchFamily="34" charset="0"/>
              <a:cs typeface="Arial Narrow"/>
            </a:endParaRPr>
          </a:p>
          <a:p>
            <a:endParaRPr lang="en-US" cap="none" dirty="0">
              <a:latin typeface="Lub Dub Medium" panose="020B0603030403020204" pitchFamily="34" charset="0"/>
            </a:endParaRPr>
          </a:p>
        </p:txBody>
      </p:sp>
      <p:sp>
        <p:nvSpPr>
          <p:cNvPr id="6" name="object 34">
            <a:extLst>
              <a:ext uri="{FF2B5EF4-FFF2-40B4-BE49-F238E27FC236}">
                <a16:creationId xmlns:a16="http://schemas.microsoft.com/office/drawing/2014/main" id="{A35EBF36-6D47-48F1-8B61-A9CA27A14258}"/>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Yaghi  S et al. (2017);Circ Research. 2. Kleindorfer DO et al. (2021);Stroke. </a:t>
            </a:r>
          </a:p>
        </p:txBody>
      </p:sp>
    </p:spTree>
    <p:extLst>
      <p:ext uri="{BB962C8B-B14F-4D97-AF65-F5344CB8AC3E}">
        <p14:creationId xmlns:p14="http://schemas.microsoft.com/office/powerpoint/2010/main" val="339277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95F-DADB-42BA-A7FA-A6CE34E14611}"/>
              </a:ext>
            </a:extLst>
          </p:cNvPr>
          <p:cNvSpPr>
            <a:spLocks noGrp="1"/>
          </p:cNvSpPr>
          <p:nvPr>
            <p:ph type="title"/>
          </p:nvPr>
        </p:nvSpPr>
        <p:spPr>
          <a:xfrm>
            <a:off x="838199" y="260523"/>
            <a:ext cx="10515600" cy="559408"/>
          </a:xfrm>
        </p:spPr>
        <p:txBody>
          <a:bodyPr>
            <a:normAutofit/>
          </a:bodyPr>
          <a:lstStyle/>
          <a:p>
            <a:pPr marL="12700">
              <a:lnSpc>
                <a:spcPct val="100000"/>
              </a:lnSpc>
            </a:pPr>
            <a:r>
              <a:rPr lang="fr-FR" spc="-5" dirty="0" err="1"/>
              <a:t>Potential</a:t>
            </a:r>
            <a:r>
              <a:rPr lang="fr-FR" spc="-5" dirty="0"/>
              <a:t> Etiologies: </a:t>
            </a:r>
            <a:r>
              <a:rPr lang="fr-FR" i="1" cap="none" spc="-5" dirty="0">
                <a:latin typeface="Lub Dub Medium" panose="020B0603030403020204" pitchFamily="34" charset="0"/>
              </a:rPr>
              <a:t>Patent Foramen Ovale (PFO)</a:t>
            </a:r>
            <a:endParaRPr lang="en-US" i="1" spc="-5" dirty="0">
              <a:latin typeface="Lub Dub Medium" panose="020B0603030403020204" pitchFamily="34" charset="0"/>
            </a:endParaRPr>
          </a:p>
        </p:txBody>
      </p:sp>
      <p:sp>
        <p:nvSpPr>
          <p:cNvPr id="3" name="Content Placeholder 2">
            <a:extLst>
              <a:ext uri="{FF2B5EF4-FFF2-40B4-BE49-F238E27FC236}">
                <a16:creationId xmlns:a16="http://schemas.microsoft.com/office/drawing/2014/main" id="{9D6E28C0-7825-4FFE-99CC-DA05A9964229}"/>
              </a:ext>
            </a:extLst>
          </p:cNvPr>
          <p:cNvSpPr>
            <a:spLocks noGrp="1"/>
          </p:cNvSpPr>
          <p:nvPr>
            <p:ph sz="half" idx="1"/>
          </p:nvPr>
        </p:nvSpPr>
        <p:spPr>
          <a:xfrm>
            <a:off x="862913" y="1230869"/>
            <a:ext cx="4524632" cy="4073439"/>
          </a:xfrm>
        </p:spPr>
        <p:txBody>
          <a:bodyPr>
            <a:normAutofit/>
          </a:bodyPr>
          <a:lstStyle/>
          <a:p>
            <a:pPr marL="301752" marR="34290"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cs typeface="Arial Narrow"/>
              </a:rPr>
              <a:t>PFO is seen in up to 25% of adults — and in 40% of cryptogenic stroke patients.</a:t>
            </a:r>
            <a:r>
              <a:rPr lang="en-US" cap="none" spc="-5" baseline="30000" dirty="0">
                <a:solidFill>
                  <a:schemeClr val="tx1"/>
                </a:solidFill>
                <a:latin typeface="Lub Dub Medium" panose="020B0603030403020204" pitchFamily="34" charset="0"/>
                <a:cs typeface="Arial Narrow"/>
              </a:rPr>
              <a:t>1,2</a:t>
            </a:r>
            <a:endParaRPr lang="en-US" cap="none" dirty="0">
              <a:solidFill>
                <a:schemeClr val="tx1"/>
              </a:solidFill>
              <a:latin typeface="Lub Dub Medium" panose="020B0603030403020204" pitchFamily="34" charset="0"/>
              <a:cs typeface="Times New Roman"/>
            </a:endParaRPr>
          </a:p>
          <a:p>
            <a:pPr marL="301752" marR="280670"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cs typeface="Arial Narrow"/>
              </a:rPr>
              <a:t>PFO </a:t>
            </a:r>
            <a:r>
              <a:rPr lang="en-US" cap="none" spc="-10" dirty="0">
                <a:solidFill>
                  <a:schemeClr val="tx1"/>
                </a:solidFill>
                <a:latin typeface="Lub Dub Medium" panose="020B0603030403020204" pitchFamily="34" charset="0"/>
                <a:cs typeface="Arial Narrow"/>
              </a:rPr>
              <a:t>is </a:t>
            </a:r>
            <a:r>
              <a:rPr lang="en-US" cap="none" spc="-5" dirty="0">
                <a:solidFill>
                  <a:schemeClr val="tx1"/>
                </a:solidFill>
                <a:latin typeface="Lub Dub Medium" panose="020B0603030403020204" pitchFamily="34" charset="0"/>
                <a:cs typeface="Arial Narrow"/>
              </a:rPr>
              <a:t>an embryonic defect and is characterized by an opening in the  septum between the atria; this opening provides a conduit for emboli  derived from the deep veins of the pelvis or legs to the</a:t>
            </a:r>
            <a:r>
              <a:rPr lang="en-US" cap="none" spc="-55" dirty="0">
                <a:solidFill>
                  <a:schemeClr val="tx1"/>
                </a:solidFill>
                <a:latin typeface="Lub Dub Medium" panose="020B0603030403020204" pitchFamily="34" charset="0"/>
                <a:cs typeface="Arial Narrow"/>
              </a:rPr>
              <a:t> </a:t>
            </a:r>
            <a:r>
              <a:rPr lang="en-US" cap="none" dirty="0">
                <a:solidFill>
                  <a:schemeClr val="tx1"/>
                </a:solidFill>
                <a:latin typeface="Lub Dub Medium" panose="020B0603030403020204" pitchFamily="34" charset="0"/>
                <a:cs typeface="Arial Narrow"/>
              </a:rPr>
              <a:t>brain.</a:t>
            </a:r>
            <a:r>
              <a:rPr lang="en-US" cap="none" spc="-5" baseline="30000" dirty="0">
                <a:solidFill>
                  <a:schemeClr val="tx1"/>
                </a:solidFill>
                <a:latin typeface="Lub Dub Medium" panose="020B0603030403020204" pitchFamily="34" charset="0"/>
                <a:cs typeface="Arial Narrow"/>
              </a:rPr>
              <a:t>3</a:t>
            </a:r>
            <a:endParaRPr lang="en-US" cap="none" dirty="0">
              <a:solidFill>
                <a:schemeClr val="tx1"/>
              </a:solidFill>
              <a:latin typeface="Lub Dub Medium" panose="020B0603030403020204" pitchFamily="34" charset="0"/>
              <a:cs typeface="Times New Roman"/>
            </a:endParaRPr>
          </a:p>
          <a:p>
            <a:pPr marL="301752"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cs typeface="Arial Narrow"/>
              </a:rPr>
              <a:t>The prevalence of PFO has been shown to be higher in young adults</a:t>
            </a:r>
            <a:r>
              <a:rPr lang="en-US" cap="none" spc="-45"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with cryptogenic</a:t>
            </a:r>
            <a:r>
              <a:rPr lang="en-US" cap="none" spc="-55"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stroke.</a:t>
            </a:r>
            <a:r>
              <a:rPr lang="en-US" cap="none" spc="-5" baseline="30000" dirty="0">
                <a:solidFill>
                  <a:schemeClr val="tx1"/>
                </a:solidFill>
                <a:latin typeface="Lub Dub Medium" panose="020B0603030403020204" pitchFamily="34" charset="0"/>
                <a:cs typeface="Arial Narrow"/>
              </a:rPr>
              <a:t> 3</a:t>
            </a:r>
            <a:endParaRPr lang="en-US" cap="none" baseline="30000" dirty="0">
              <a:solidFill>
                <a:schemeClr val="tx1"/>
              </a:solidFill>
              <a:latin typeface="Lub Dub Medium" panose="020B0603030403020204" pitchFamily="34" charset="0"/>
              <a:cs typeface="Arial Narrow"/>
            </a:endParaRPr>
          </a:p>
          <a:p>
            <a:endParaRPr lang="en-US" dirty="0"/>
          </a:p>
        </p:txBody>
      </p:sp>
      <p:sp>
        <p:nvSpPr>
          <p:cNvPr id="6" name="object 6" descr="Transesophogeal echocardiography in a 55° view.&#10;PFO with large mobile thrombus (*) as seen across the foramen ovale.4&#10;">
            <a:extLst>
              <a:ext uri="{FF2B5EF4-FFF2-40B4-BE49-F238E27FC236}">
                <a16:creationId xmlns:a16="http://schemas.microsoft.com/office/drawing/2014/main" id="{0AECF98E-2A27-4BFE-BD0D-6B59165472B2}"/>
              </a:ext>
              <a:ext uri="{C183D7F6-B498-43B3-948B-1728B52AA6E4}">
                <adec:decorative xmlns:adec="http://schemas.microsoft.com/office/drawing/2017/decorative" val="0"/>
              </a:ext>
            </a:extLst>
          </p:cNvPr>
          <p:cNvSpPr/>
          <p:nvPr/>
        </p:nvSpPr>
        <p:spPr>
          <a:xfrm>
            <a:off x="5736506" y="1230869"/>
            <a:ext cx="5861036" cy="3812345"/>
          </a:xfrm>
          <a:prstGeom prst="rect">
            <a:avLst/>
          </a:prstGeom>
          <a:blipFill>
            <a:blip r:embed="rId3"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8" name="object 34">
            <a:extLst>
              <a:ext uri="{FF2B5EF4-FFF2-40B4-BE49-F238E27FC236}">
                <a16:creationId xmlns:a16="http://schemas.microsoft.com/office/drawing/2014/main" id="{8C6DB4D9-535E-4963-907F-7E92B7BBDEF5}"/>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Saver, JL. (2016);N Engl J Med. 2. Kleindorfer DO et al. (2021);Stroke. 3. Kernan WN et al. (2014);Stroke. 4. Najem B et al. (2008);Circulation.</a:t>
            </a:r>
          </a:p>
        </p:txBody>
      </p:sp>
      <p:sp>
        <p:nvSpPr>
          <p:cNvPr id="9" name="Rectangle 8">
            <a:extLst>
              <a:ext uri="{FF2B5EF4-FFF2-40B4-BE49-F238E27FC236}">
                <a16:creationId xmlns:a16="http://schemas.microsoft.com/office/drawing/2014/main" id="{4CF598E3-E769-48D0-AD8A-E94EE9CEC50C}"/>
              </a:ext>
              <a:ext uri="{C183D7F6-B498-43B3-948B-1728B52AA6E4}">
                <adec:decorative xmlns:adec="http://schemas.microsoft.com/office/drawing/2017/decorative" val="1"/>
              </a:ext>
            </a:extLst>
          </p:cNvPr>
          <p:cNvSpPr/>
          <p:nvPr/>
        </p:nvSpPr>
        <p:spPr>
          <a:xfrm>
            <a:off x="6003688" y="4514768"/>
            <a:ext cx="5321643" cy="1042400"/>
          </a:xfrm>
          <a:prstGeom prst="rect">
            <a:avLst/>
          </a:prstGeom>
          <a:solidFill>
            <a:srgbClr val="C10E2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6B922D-3E5A-40A7-A069-DEF3395E5AE2}"/>
              </a:ext>
              <a:ext uri="{C183D7F6-B498-43B3-948B-1728B52AA6E4}">
                <adec:decorative xmlns:adec="http://schemas.microsoft.com/office/drawing/2017/decorative" val="1"/>
              </a:ext>
            </a:extLst>
          </p:cNvPr>
          <p:cNvSpPr txBox="1"/>
          <p:nvPr/>
        </p:nvSpPr>
        <p:spPr>
          <a:xfrm>
            <a:off x="6206002" y="4592233"/>
            <a:ext cx="4917015" cy="923330"/>
          </a:xfrm>
          <a:prstGeom prst="rect">
            <a:avLst/>
          </a:prstGeom>
          <a:noFill/>
        </p:spPr>
        <p:txBody>
          <a:bodyPr wrap="square">
            <a:spAutoFit/>
          </a:bodyPr>
          <a:lstStyle/>
          <a:p>
            <a:pPr algn="ctr"/>
            <a:r>
              <a:rPr lang="en-US" sz="1800" b="0" cap="none" dirty="0" err="1">
                <a:solidFill>
                  <a:schemeClr val="bg1"/>
                </a:solidFill>
                <a:latin typeface="Lub Dub Condensed" panose="020B0506030403020204" pitchFamily="34" charset="0"/>
              </a:rPr>
              <a:t>Transesophogeal</a:t>
            </a:r>
            <a:r>
              <a:rPr lang="en-US" sz="1800" b="0" cap="none" dirty="0">
                <a:solidFill>
                  <a:schemeClr val="bg1"/>
                </a:solidFill>
                <a:latin typeface="Lub Dub Condensed" panose="020B0506030403020204" pitchFamily="34" charset="0"/>
              </a:rPr>
              <a:t> echocardiography in a 55° view.</a:t>
            </a:r>
            <a:br>
              <a:rPr lang="en-US" sz="1800" b="0" cap="none" dirty="0">
                <a:solidFill>
                  <a:schemeClr val="bg1"/>
                </a:solidFill>
                <a:latin typeface="Lub Dub Condensed" panose="020B0506030403020204" pitchFamily="34" charset="0"/>
              </a:rPr>
            </a:br>
            <a:r>
              <a:rPr lang="en-US" sz="1800" b="0" cap="none" dirty="0">
                <a:solidFill>
                  <a:schemeClr val="bg1"/>
                </a:solidFill>
                <a:latin typeface="Lub Dub Condensed" panose="020B0506030403020204" pitchFamily="34" charset="0"/>
              </a:rPr>
              <a:t>PFO with large mobile thrombus (*) as seen across the foramen ovale.</a:t>
            </a:r>
            <a:r>
              <a:rPr lang="en-US" sz="1800" b="0" cap="none" baseline="30000" dirty="0">
                <a:solidFill>
                  <a:schemeClr val="bg1"/>
                </a:solidFill>
                <a:latin typeface="Lub Dub Condensed" panose="020B0506030403020204" pitchFamily="34" charset="0"/>
              </a:rPr>
              <a:t>4</a:t>
            </a:r>
            <a:endParaRPr lang="en-US" baseline="30000" dirty="0">
              <a:solidFill>
                <a:schemeClr val="bg1"/>
              </a:solidFill>
              <a:latin typeface="Lub Dub Condensed" panose="020B0506030403020204" pitchFamily="34" charset="0"/>
            </a:endParaRPr>
          </a:p>
        </p:txBody>
      </p:sp>
    </p:spTree>
    <p:extLst>
      <p:ext uri="{BB962C8B-B14F-4D97-AF65-F5344CB8AC3E}">
        <p14:creationId xmlns:p14="http://schemas.microsoft.com/office/powerpoint/2010/main" val="425696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3E71-CD2A-4388-ACF5-0880C43E5CC0}"/>
              </a:ext>
            </a:extLst>
          </p:cNvPr>
          <p:cNvSpPr>
            <a:spLocks noGrp="1"/>
          </p:cNvSpPr>
          <p:nvPr>
            <p:ph type="title"/>
          </p:nvPr>
        </p:nvSpPr>
        <p:spPr>
          <a:xfrm>
            <a:off x="838200" y="363539"/>
            <a:ext cx="11703424" cy="559408"/>
          </a:xfrm>
        </p:spPr>
        <p:txBody>
          <a:bodyPr>
            <a:normAutofit fontScale="90000"/>
          </a:bodyPr>
          <a:lstStyle/>
          <a:p>
            <a:pPr marL="12700">
              <a:lnSpc>
                <a:spcPct val="100000"/>
              </a:lnSpc>
            </a:pPr>
            <a:r>
              <a:rPr lang="fr-FR" spc="-5" dirty="0" err="1"/>
              <a:t>Potential</a:t>
            </a:r>
            <a:r>
              <a:rPr lang="fr-FR" spc="-5" dirty="0"/>
              <a:t> Etiologies: </a:t>
            </a:r>
            <a:r>
              <a:rPr lang="fr-FR" sz="3100" i="1" cap="none" spc="-5" dirty="0" err="1">
                <a:latin typeface="Lub Dub Medium" panose="020B0603030403020204" pitchFamily="34" charset="0"/>
              </a:rPr>
              <a:t>Occult</a:t>
            </a:r>
            <a:r>
              <a:rPr lang="fr-FR" sz="3100" i="1" cap="none" spc="-5" dirty="0">
                <a:latin typeface="Lub Dub Medium" panose="020B0603030403020204" pitchFamily="34" charset="0"/>
              </a:rPr>
              <a:t> Paroxysmal Atrial Fibrillation</a:t>
            </a:r>
            <a:endParaRPr lang="en-US" sz="3100" i="1" cap="none" spc="-5" dirty="0">
              <a:latin typeface="Lub Dub Medium" panose="020B0603030403020204" pitchFamily="34" charset="0"/>
            </a:endParaRPr>
          </a:p>
        </p:txBody>
      </p:sp>
      <p:sp>
        <p:nvSpPr>
          <p:cNvPr id="3" name="Content Placeholder 2">
            <a:extLst>
              <a:ext uri="{FF2B5EF4-FFF2-40B4-BE49-F238E27FC236}">
                <a16:creationId xmlns:a16="http://schemas.microsoft.com/office/drawing/2014/main" id="{0EAC9A17-17DE-4DC5-A77A-098710FE6B40}"/>
              </a:ext>
            </a:extLst>
          </p:cNvPr>
          <p:cNvSpPr>
            <a:spLocks noGrp="1"/>
          </p:cNvSpPr>
          <p:nvPr>
            <p:ph sz="half" idx="1"/>
          </p:nvPr>
        </p:nvSpPr>
        <p:spPr>
          <a:xfrm>
            <a:off x="838200" y="1137108"/>
            <a:ext cx="5291618" cy="5033357"/>
          </a:xfrm>
        </p:spPr>
        <p:txBody>
          <a:bodyPr>
            <a:normAutofit/>
          </a:bodyPr>
          <a:lstStyle/>
          <a:p>
            <a:pPr marL="301752" marR="107950"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rPr>
              <a:t>Detection of AF is important as a part of the workup of cryptogenic stroke in order to identify patients who might benefit from anticoagulant over antiplatelet therapy.</a:t>
            </a:r>
          </a:p>
          <a:p>
            <a:pPr marL="301752" marR="232410"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rPr>
              <a:t>AF is often paroxysmal and asymptomatic, and thus may not be detected by short- or intermediate-term cardiac monitoring modalities.</a:t>
            </a:r>
          </a:p>
          <a:p>
            <a:pPr marL="301752" marR="5080" indent="-283464">
              <a:lnSpc>
                <a:spcPct val="100000"/>
              </a:lnSpc>
              <a:spcBef>
                <a:spcPts val="1200"/>
              </a:spcBef>
              <a:buClr>
                <a:srgbClr val="C10E20"/>
              </a:buClr>
              <a:buFont typeface="Arial"/>
              <a:buChar char="•"/>
              <a:tabLst>
                <a:tab pos="185420" algn="l"/>
              </a:tabLst>
            </a:pPr>
            <a:r>
              <a:rPr lang="en-US" cap="none" spc="-5" dirty="0">
                <a:solidFill>
                  <a:schemeClr val="tx1"/>
                </a:solidFill>
                <a:latin typeface="Lub Dub Medium" panose="020B0603030403020204" pitchFamily="34" charset="0"/>
              </a:rPr>
              <a:t>Technologies available for extended cardiac monitoring include: </a:t>
            </a:r>
          </a:p>
          <a:p>
            <a:pPr marL="710438" marR="5080" lvl="2" indent="-285750">
              <a:lnSpc>
                <a:spcPct val="100000"/>
              </a:lnSpc>
              <a:spcBef>
                <a:spcPts val="600"/>
              </a:spcBef>
              <a:buFont typeface="Lub Dub Medium" panose="020B0603030403020204" pitchFamily="34" charset="0"/>
              <a:buChar char="–"/>
              <a:tabLst>
                <a:tab pos="185420" algn="l"/>
              </a:tabLst>
            </a:pPr>
            <a:r>
              <a:rPr lang="en-US" sz="1400" cap="none" spc="-5" dirty="0">
                <a:solidFill>
                  <a:schemeClr val="tx1"/>
                </a:solidFill>
                <a:latin typeface="Lub Dub Medium" panose="020B0603030403020204" pitchFamily="34" charset="0"/>
                <a:cs typeface="Arial Narrow"/>
              </a:rPr>
              <a:t>continuous </a:t>
            </a:r>
            <a:r>
              <a:rPr lang="en-US" sz="1400" cap="none" spc="-15" dirty="0">
                <a:solidFill>
                  <a:schemeClr val="tx1"/>
                </a:solidFill>
                <a:latin typeface="Lub Dub Medium" panose="020B0603030403020204" pitchFamily="34" charset="0"/>
                <a:cs typeface="Arial Narrow"/>
              </a:rPr>
              <a:t>telemetry, </a:t>
            </a:r>
          </a:p>
          <a:p>
            <a:pPr marL="710438" marR="5080" lvl="2" indent="-285750">
              <a:lnSpc>
                <a:spcPct val="100000"/>
              </a:lnSpc>
              <a:spcBef>
                <a:spcPts val="600"/>
              </a:spcBef>
              <a:buFont typeface="Lub Dub Medium" panose="020B0603030403020204" pitchFamily="34" charset="0"/>
              <a:buChar char="–"/>
              <a:tabLst>
                <a:tab pos="185420" algn="l"/>
              </a:tabLst>
            </a:pPr>
            <a:r>
              <a:rPr lang="en-US" sz="1400" cap="none" spc="-5" dirty="0">
                <a:solidFill>
                  <a:schemeClr val="tx1"/>
                </a:solidFill>
                <a:latin typeface="Lub Dub Medium" panose="020B0603030403020204" pitchFamily="34" charset="0"/>
                <a:cs typeface="Arial Narrow"/>
              </a:rPr>
              <a:t>ambulatory </a:t>
            </a:r>
            <a:r>
              <a:rPr lang="en-US" sz="1400" cap="none" spc="-10" dirty="0">
                <a:solidFill>
                  <a:schemeClr val="tx1"/>
                </a:solidFill>
                <a:latin typeface="Lub Dub Medium" panose="020B0603030403020204" pitchFamily="34" charset="0"/>
                <a:cs typeface="Arial Narrow"/>
              </a:rPr>
              <a:t>electrocardiography,</a:t>
            </a:r>
          </a:p>
          <a:p>
            <a:pPr marL="710438" marR="5080" lvl="2" indent="-285750">
              <a:lnSpc>
                <a:spcPct val="100000"/>
              </a:lnSpc>
              <a:spcBef>
                <a:spcPts val="600"/>
              </a:spcBef>
              <a:buFont typeface="Lub Dub Medium" panose="020B0603030403020204" pitchFamily="34" charset="0"/>
              <a:buChar char="–"/>
              <a:tabLst>
                <a:tab pos="185420" algn="l"/>
              </a:tabLst>
            </a:pPr>
            <a:r>
              <a:rPr lang="en-US" sz="1400" cap="none" spc="-5" dirty="0">
                <a:solidFill>
                  <a:schemeClr val="tx1"/>
                </a:solidFill>
                <a:latin typeface="Lub Dub Medium" panose="020B0603030403020204" pitchFamily="34" charset="0"/>
                <a:cs typeface="Arial Narrow"/>
              </a:rPr>
              <a:t>serial ECG</a:t>
            </a:r>
            <a:r>
              <a:rPr lang="en-US" sz="1400" cap="none" dirty="0">
                <a:solidFill>
                  <a:schemeClr val="tx1"/>
                </a:solidFill>
                <a:latin typeface="Lub Dub Medium" panose="020B0603030403020204" pitchFamily="34" charset="0"/>
                <a:cs typeface="Arial Narrow"/>
              </a:rPr>
              <a:t>s, </a:t>
            </a:r>
          </a:p>
          <a:p>
            <a:pPr marL="710438" marR="5080" lvl="2" indent="-285750">
              <a:lnSpc>
                <a:spcPct val="100000"/>
              </a:lnSpc>
              <a:spcBef>
                <a:spcPts val="600"/>
              </a:spcBef>
              <a:buFont typeface="Lub Dub Medium" panose="020B0603030403020204" pitchFamily="34" charset="0"/>
              <a:buChar char="–"/>
              <a:tabLst>
                <a:tab pos="185420" algn="l"/>
              </a:tabLst>
            </a:pPr>
            <a:r>
              <a:rPr lang="en-US" sz="1400" cap="none" spc="-5" dirty="0" err="1">
                <a:solidFill>
                  <a:schemeClr val="tx1"/>
                </a:solidFill>
                <a:latin typeface="Lub Dub Medium" panose="020B0603030403020204" pitchFamily="34" charset="0"/>
                <a:cs typeface="Arial Narrow"/>
              </a:rPr>
              <a:t>transtelephonic</a:t>
            </a:r>
            <a:r>
              <a:rPr lang="en-US" sz="1400" cap="none" spc="-5" dirty="0">
                <a:solidFill>
                  <a:schemeClr val="tx1"/>
                </a:solidFill>
                <a:latin typeface="Lub Dub Medium" panose="020B0603030403020204" pitchFamily="34" charset="0"/>
                <a:cs typeface="Arial Narrow"/>
              </a:rPr>
              <a:t> ECG monitoring, and</a:t>
            </a:r>
          </a:p>
          <a:p>
            <a:pPr marL="710438" marR="5080" lvl="2" indent="-285750">
              <a:lnSpc>
                <a:spcPct val="100000"/>
              </a:lnSpc>
              <a:spcBef>
                <a:spcPts val="600"/>
              </a:spcBef>
              <a:buFont typeface="Lub Dub Medium" panose="020B0603030403020204" pitchFamily="34" charset="0"/>
              <a:buChar char="–"/>
              <a:tabLst>
                <a:tab pos="185420" algn="l"/>
              </a:tabLst>
            </a:pPr>
            <a:r>
              <a:rPr lang="en-US" sz="1400" cap="none" spc="-5" dirty="0">
                <a:solidFill>
                  <a:schemeClr val="tx1"/>
                </a:solidFill>
                <a:latin typeface="Lub Dub Medium" panose="020B0603030403020204" pitchFamily="34" charset="0"/>
                <a:cs typeface="Arial Narrow"/>
              </a:rPr>
              <a:t>insertable cardiac</a:t>
            </a:r>
            <a:r>
              <a:rPr lang="en-US" sz="1400" cap="none" spc="-10" dirty="0">
                <a:solidFill>
                  <a:schemeClr val="tx1"/>
                </a:solidFill>
                <a:latin typeface="Lub Dub Medium" panose="020B0603030403020204" pitchFamily="34" charset="0"/>
                <a:cs typeface="Arial Narrow"/>
              </a:rPr>
              <a:t> monitors (i.e. loop recorders).</a:t>
            </a:r>
            <a:endParaRPr lang="en-US" sz="1400" cap="none" dirty="0">
              <a:solidFill>
                <a:schemeClr val="tx1"/>
              </a:solidFill>
              <a:latin typeface="Lub Dub Medium" panose="020B0603030403020204" pitchFamily="34" charset="0"/>
              <a:cs typeface="Arial Narrow"/>
            </a:endParaRPr>
          </a:p>
        </p:txBody>
      </p:sp>
      <p:sp>
        <p:nvSpPr>
          <p:cNvPr id="6" name="object 4" descr="The 12-lead ECG showing atrial fibrillation with a rapid ventricular rate3&#10;">
            <a:extLst>
              <a:ext uri="{FF2B5EF4-FFF2-40B4-BE49-F238E27FC236}">
                <a16:creationId xmlns:a16="http://schemas.microsoft.com/office/drawing/2014/main" id="{98F1D2A7-2DB8-4F60-A1DC-3A06AC05528A}"/>
              </a:ext>
              <a:ext uri="{C183D7F6-B498-43B3-948B-1728B52AA6E4}">
                <adec:decorative xmlns:adec="http://schemas.microsoft.com/office/drawing/2017/decorative" val="0"/>
              </a:ext>
            </a:extLst>
          </p:cNvPr>
          <p:cNvSpPr/>
          <p:nvPr/>
        </p:nvSpPr>
        <p:spPr>
          <a:xfrm>
            <a:off x="6264876" y="1655599"/>
            <a:ext cx="5591758" cy="3313719"/>
          </a:xfrm>
          <a:prstGeom prst="rect">
            <a:avLst/>
          </a:prstGeom>
          <a:blipFill>
            <a:blip r:embed="rId3"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9" name="object 34">
            <a:extLst>
              <a:ext uri="{FF2B5EF4-FFF2-40B4-BE49-F238E27FC236}">
                <a16:creationId xmlns:a16="http://schemas.microsoft.com/office/drawing/2014/main" id="{330964C6-9CD9-4D97-8D31-2B7FF5338E98}"/>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Bang OY et al. (2014);Stroke. 2. Yaghi S, Elkind M. (2014);Neurology Clinical Practice. 3. Chintz JS et al. (2013);Circulation. </a:t>
            </a:r>
          </a:p>
        </p:txBody>
      </p:sp>
      <p:sp>
        <p:nvSpPr>
          <p:cNvPr id="10" name="Rectangle 9">
            <a:extLst>
              <a:ext uri="{FF2B5EF4-FFF2-40B4-BE49-F238E27FC236}">
                <a16:creationId xmlns:a16="http://schemas.microsoft.com/office/drawing/2014/main" id="{5B258978-F815-4503-AAE3-9B8A085AD3A2}"/>
              </a:ext>
              <a:ext uri="{C183D7F6-B498-43B3-948B-1728B52AA6E4}">
                <adec:decorative xmlns:adec="http://schemas.microsoft.com/office/drawing/2017/decorative" val="1"/>
              </a:ext>
            </a:extLst>
          </p:cNvPr>
          <p:cNvSpPr/>
          <p:nvPr/>
        </p:nvSpPr>
        <p:spPr>
          <a:xfrm>
            <a:off x="6399933" y="4542359"/>
            <a:ext cx="5321643" cy="853917"/>
          </a:xfrm>
          <a:prstGeom prst="rect">
            <a:avLst/>
          </a:prstGeom>
          <a:solidFill>
            <a:srgbClr val="C10E2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6613C7A-2DCF-4350-A621-127077DBF231}"/>
              </a:ext>
              <a:ext uri="{C183D7F6-B498-43B3-948B-1728B52AA6E4}">
                <adec:decorative xmlns:adec="http://schemas.microsoft.com/office/drawing/2017/decorative" val="1"/>
              </a:ext>
            </a:extLst>
          </p:cNvPr>
          <p:cNvSpPr txBox="1"/>
          <p:nvPr/>
        </p:nvSpPr>
        <p:spPr>
          <a:xfrm>
            <a:off x="6602247" y="4646151"/>
            <a:ext cx="4917015" cy="646331"/>
          </a:xfrm>
          <a:prstGeom prst="rect">
            <a:avLst/>
          </a:prstGeom>
          <a:noFill/>
        </p:spPr>
        <p:txBody>
          <a:bodyPr wrap="square">
            <a:spAutoFit/>
          </a:bodyPr>
          <a:lstStyle/>
          <a:p>
            <a:pPr algn="ctr"/>
            <a:r>
              <a:rPr lang="en-US" sz="1800" b="0" cap="none" dirty="0">
                <a:solidFill>
                  <a:schemeClr val="bg1"/>
                </a:solidFill>
                <a:latin typeface="Lub Dub Condensed" panose="020B0506030403020204" pitchFamily="34" charset="0"/>
              </a:rPr>
              <a:t>The 12-lead ECG showing atrial fibrillation with a rapid ventricular rate</a:t>
            </a:r>
            <a:r>
              <a:rPr lang="en-US" sz="1800" b="0" cap="none" baseline="30000" dirty="0">
                <a:solidFill>
                  <a:schemeClr val="bg1"/>
                </a:solidFill>
                <a:latin typeface="Lub Dub Condensed" panose="020B0506030403020204" pitchFamily="34" charset="0"/>
              </a:rPr>
              <a:t>3</a:t>
            </a:r>
          </a:p>
        </p:txBody>
      </p:sp>
    </p:spTree>
    <p:extLst>
      <p:ext uri="{BB962C8B-B14F-4D97-AF65-F5344CB8AC3E}">
        <p14:creationId xmlns:p14="http://schemas.microsoft.com/office/powerpoint/2010/main" val="398600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3899-416B-4D32-B98A-1FE9409CF72A}"/>
              </a:ext>
            </a:extLst>
          </p:cNvPr>
          <p:cNvSpPr>
            <a:spLocks noGrp="1"/>
          </p:cNvSpPr>
          <p:nvPr>
            <p:ph type="title"/>
          </p:nvPr>
        </p:nvSpPr>
        <p:spPr>
          <a:xfrm>
            <a:off x="838200" y="363539"/>
            <a:ext cx="10515600" cy="559408"/>
          </a:xfrm>
        </p:spPr>
        <p:txBody>
          <a:bodyPr>
            <a:normAutofit/>
          </a:bodyPr>
          <a:lstStyle/>
          <a:p>
            <a:r>
              <a:rPr lang="en-US" spc="-5" dirty="0"/>
              <a:t>Risk for Stroke in Patients With AF</a:t>
            </a:r>
          </a:p>
        </p:txBody>
      </p:sp>
      <p:grpSp>
        <p:nvGrpSpPr>
          <p:cNvPr id="6" name="Group 5">
            <a:extLst>
              <a:ext uri="{FF2B5EF4-FFF2-40B4-BE49-F238E27FC236}">
                <a16:creationId xmlns:a16="http://schemas.microsoft.com/office/drawing/2014/main" id="{C9BFBD88-4B01-42A4-A7F5-97D06A986CDD}"/>
              </a:ext>
              <a:ext uri="{C183D7F6-B498-43B3-948B-1728B52AA6E4}">
                <adec:decorative xmlns:adec="http://schemas.microsoft.com/office/drawing/2017/decorative" val="1"/>
              </a:ext>
            </a:extLst>
          </p:cNvPr>
          <p:cNvGrpSpPr/>
          <p:nvPr/>
        </p:nvGrpSpPr>
        <p:grpSpPr>
          <a:xfrm>
            <a:off x="1185830" y="2483732"/>
            <a:ext cx="9820341" cy="2697868"/>
            <a:chOff x="1533459" y="2241994"/>
            <a:chExt cx="9125082" cy="2697868"/>
          </a:xfrm>
        </p:grpSpPr>
        <p:sp>
          <p:nvSpPr>
            <p:cNvPr id="17" name="Rectangle 16">
              <a:extLst>
                <a:ext uri="{FF2B5EF4-FFF2-40B4-BE49-F238E27FC236}">
                  <a16:creationId xmlns:a16="http://schemas.microsoft.com/office/drawing/2014/main" id="{C065F31F-52EF-4026-BEEC-1572ED854C0A}"/>
                </a:ext>
                <a:ext uri="{C183D7F6-B498-43B3-948B-1728B52AA6E4}">
                  <adec:decorative xmlns:adec="http://schemas.microsoft.com/office/drawing/2017/decorative" val="1"/>
                </a:ext>
              </a:extLst>
            </p:cNvPr>
            <p:cNvSpPr/>
            <p:nvPr/>
          </p:nvSpPr>
          <p:spPr>
            <a:xfrm>
              <a:off x="1533459" y="2241996"/>
              <a:ext cx="2782835" cy="26978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B025A0F-EBB4-42BC-A9A3-AC8F2E0CCAFA}"/>
                </a:ext>
                <a:ext uri="{C183D7F6-B498-43B3-948B-1728B52AA6E4}">
                  <adec:decorative xmlns:adec="http://schemas.microsoft.com/office/drawing/2017/decorative" val="1"/>
                </a:ext>
              </a:extLst>
            </p:cNvPr>
            <p:cNvSpPr/>
            <p:nvPr/>
          </p:nvSpPr>
          <p:spPr>
            <a:xfrm>
              <a:off x="4704583" y="2241995"/>
              <a:ext cx="2782835" cy="26978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28D3F87-7099-4954-BBB8-88FC55CB7095}"/>
                </a:ext>
                <a:ext uri="{C183D7F6-B498-43B3-948B-1728B52AA6E4}">
                  <adec:decorative xmlns:adec="http://schemas.microsoft.com/office/drawing/2017/decorative" val="1"/>
                </a:ext>
              </a:extLst>
            </p:cNvPr>
            <p:cNvSpPr/>
            <p:nvPr/>
          </p:nvSpPr>
          <p:spPr>
            <a:xfrm>
              <a:off x="7875706" y="2241994"/>
              <a:ext cx="2782835" cy="26978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bject 8">
            <a:extLst>
              <a:ext uri="{FF2B5EF4-FFF2-40B4-BE49-F238E27FC236}">
                <a16:creationId xmlns:a16="http://schemas.microsoft.com/office/drawing/2014/main" id="{B3EF1E2D-3C1C-49AC-9D8F-D761FA21FE57}"/>
              </a:ext>
            </a:extLst>
          </p:cNvPr>
          <p:cNvSpPr txBox="1"/>
          <p:nvPr/>
        </p:nvSpPr>
        <p:spPr>
          <a:xfrm>
            <a:off x="1489506" y="3380679"/>
            <a:ext cx="2387512" cy="1384995"/>
          </a:xfrm>
          <a:prstGeom prst="rect">
            <a:avLst/>
          </a:prstGeom>
        </p:spPr>
        <p:txBody>
          <a:bodyPr vert="horz" wrap="square" lIns="0" tIns="0" rIns="0" bIns="0" rtlCol="0">
            <a:spAutoFit/>
          </a:bodyPr>
          <a:lstStyle/>
          <a:p>
            <a:pPr marL="12700" algn="ctr"/>
            <a:r>
              <a:rPr spc="-5" dirty="0">
                <a:solidFill>
                  <a:srgbClr val="504F52"/>
                </a:solidFill>
                <a:latin typeface="Lub Dub Medium" panose="020B0603030403020204" pitchFamily="34" charset="0"/>
                <a:cs typeface="Arial"/>
              </a:rPr>
              <a:t>Ischemic stroke associated </a:t>
            </a:r>
            <a:r>
              <a:rPr spc="-10" dirty="0">
                <a:solidFill>
                  <a:srgbClr val="504F52"/>
                </a:solidFill>
                <a:latin typeface="Lub Dub Medium" panose="020B0603030403020204" pitchFamily="34" charset="0"/>
                <a:cs typeface="Arial"/>
              </a:rPr>
              <a:t>with </a:t>
            </a:r>
            <a:r>
              <a:rPr spc="-5" dirty="0">
                <a:solidFill>
                  <a:srgbClr val="504F52"/>
                </a:solidFill>
                <a:latin typeface="Lub Dub Medium" panose="020B0603030403020204" pitchFamily="34" charset="0"/>
                <a:cs typeface="Arial"/>
              </a:rPr>
              <a:t>AF</a:t>
            </a:r>
            <a:r>
              <a:rPr spc="-65" dirty="0">
                <a:solidFill>
                  <a:srgbClr val="504F52"/>
                </a:solidFill>
                <a:latin typeface="Lub Dub Medium" panose="020B0603030403020204" pitchFamily="34" charset="0"/>
                <a:cs typeface="Arial"/>
              </a:rPr>
              <a:t> </a:t>
            </a:r>
            <a:r>
              <a:rPr spc="-5" dirty="0">
                <a:solidFill>
                  <a:srgbClr val="504F52"/>
                </a:solidFill>
                <a:latin typeface="Lub Dub Medium" panose="020B0603030403020204" pitchFamily="34" charset="0"/>
                <a:cs typeface="Arial"/>
              </a:rPr>
              <a:t>is</a:t>
            </a:r>
            <a:r>
              <a:rPr lang="en-US" dirty="0">
                <a:latin typeface="Lub Dub Medium" panose="020B0603030403020204" pitchFamily="34" charset="0"/>
                <a:cs typeface="Arial"/>
              </a:rPr>
              <a:t> </a:t>
            </a:r>
            <a:r>
              <a:rPr spc="-5" dirty="0">
                <a:solidFill>
                  <a:srgbClr val="C10E20"/>
                </a:solidFill>
                <a:latin typeface="Lub Dub Bold" panose="020B0803030403020204" pitchFamily="34" charset="0"/>
                <a:cs typeface="Arial"/>
              </a:rPr>
              <a:t>nearly </a:t>
            </a:r>
            <a:r>
              <a:rPr spc="5" dirty="0">
                <a:solidFill>
                  <a:srgbClr val="C10E20"/>
                </a:solidFill>
                <a:latin typeface="Lub Dub Bold" panose="020B0803030403020204" pitchFamily="34" charset="0"/>
                <a:cs typeface="Arial"/>
              </a:rPr>
              <a:t>twice </a:t>
            </a:r>
            <a:r>
              <a:rPr spc="-5" dirty="0">
                <a:solidFill>
                  <a:srgbClr val="C10E20"/>
                </a:solidFill>
                <a:latin typeface="Lub Dub Bold" panose="020B0803030403020204" pitchFamily="34" charset="0"/>
                <a:cs typeface="Arial"/>
              </a:rPr>
              <a:t>as likely </a:t>
            </a:r>
            <a:r>
              <a:rPr spc="-5" dirty="0">
                <a:solidFill>
                  <a:srgbClr val="504F52"/>
                </a:solidFill>
                <a:latin typeface="Lub Dub Medium" panose="020B0603030403020204" pitchFamily="34" charset="0"/>
                <a:cs typeface="Arial"/>
              </a:rPr>
              <a:t>to be</a:t>
            </a:r>
            <a:r>
              <a:rPr spc="25" dirty="0">
                <a:solidFill>
                  <a:srgbClr val="504F52"/>
                </a:solidFill>
                <a:latin typeface="Lub Dub Medium" panose="020B0603030403020204" pitchFamily="34" charset="0"/>
                <a:cs typeface="Arial"/>
              </a:rPr>
              <a:t> </a:t>
            </a:r>
            <a:r>
              <a:rPr spc="-5" dirty="0">
                <a:solidFill>
                  <a:srgbClr val="504F52"/>
                </a:solidFill>
                <a:latin typeface="Lub Dub Medium" panose="020B0603030403020204" pitchFamily="34" charset="0"/>
                <a:cs typeface="Arial"/>
              </a:rPr>
              <a:t>fatal</a:t>
            </a:r>
            <a:r>
              <a:rPr lang="en-US" spc="-5" dirty="0">
                <a:solidFill>
                  <a:srgbClr val="504F52"/>
                </a:solidFill>
                <a:latin typeface="Lub Dub Medium" panose="020B0603030403020204" pitchFamily="34" charset="0"/>
                <a:cs typeface="Arial"/>
              </a:rPr>
              <a:t> as non-AF</a:t>
            </a:r>
            <a:r>
              <a:rPr lang="en-US" spc="-60" dirty="0">
                <a:solidFill>
                  <a:srgbClr val="504F52"/>
                </a:solidFill>
                <a:latin typeface="Lub Dub Medium" panose="020B0603030403020204" pitchFamily="34" charset="0"/>
                <a:cs typeface="Arial"/>
              </a:rPr>
              <a:t> </a:t>
            </a:r>
            <a:r>
              <a:rPr lang="en-US" dirty="0">
                <a:solidFill>
                  <a:srgbClr val="504F52"/>
                </a:solidFill>
                <a:latin typeface="Lub Dub Medium" panose="020B0603030403020204" pitchFamily="34" charset="0"/>
                <a:cs typeface="Arial"/>
              </a:rPr>
              <a:t>stroke</a:t>
            </a:r>
            <a:r>
              <a:rPr lang="en-US" sz="1600" baseline="26455" dirty="0">
                <a:solidFill>
                  <a:srgbClr val="504F52"/>
                </a:solidFill>
                <a:latin typeface="Lub Dub Medium" panose="020B0603030403020204" pitchFamily="34" charset="0"/>
                <a:cs typeface="Arial"/>
              </a:rPr>
              <a:t>2</a:t>
            </a:r>
            <a:r>
              <a:rPr lang="en-US" spc="-5" dirty="0">
                <a:solidFill>
                  <a:srgbClr val="504F52"/>
                </a:solidFill>
                <a:latin typeface="Lub Dub Medium" panose="020B0603030403020204" pitchFamily="34" charset="0"/>
                <a:cs typeface="Arial"/>
              </a:rPr>
              <a:t> </a:t>
            </a:r>
            <a:endParaRPr dirty="0">
              <a:latin typeface="Lub Dub Medium" panose="020B0603030403020204" pitchFamily="34" charset="0"/>
              <a:cs typeface="Arial"/>
            </a:endParaRPr>
          </a:p>
        </p:txBody>
      </p:sp>
      <p:sp>
        <p:nvSpPr>
          <p:cNvPr id="28" name="object 5">
            <a:extLst>
              <a:ext uri="{FF2B5EF4-FFF2-40B4-BE49-F238E27FC236}">
                <a16:creationId xmlns:a16="http://schemas.microsoft.com/office/drawing/2014/main" id="{2BB41E36-0E50-4766-9E5E-FB1A2A3647B4}"/>
              </a:ext>
            </a:extLst>
          </p:cNvPr>
          <p:cNvSpPr txBox="1"/>
          <p:nvPr/>
        </p:nvSpPr>
        <p:spPr>
          <a:xfrm>
            <a:off x="4609268" y="3388453"/>
            <a:ext cx="2973463" cy="1384995"/>
          </a:xfrm>
          <a:prstGeom prst="rect">
            <a:avLst/>
          </a:prstGeom>
        </p:spPr>
        <p:txBody>
          <a:bodyPr vert="horz" wrap="square" lIns="0" tIns="0" rIns="0" bIns="0" rtlCol="0">
            <a:spAutoFit/>
          </a:bodyPr>
          <a:lstStyle/>
          <a:p>
            <a:pPr marL="12700" algn="ctr">
              <a:lnSpc>
                <a:spcPct val="100000"/>
              </a:lnSpc>
            </a:pPr>
            <a:r>
              <a:rPr spc="-5" dirty="0">
                <a:solidFill>
                  <a:srgbClr val="504F52"/>
                </a:solidFill>
                <a:latin typeface="Lub Dub Medium" panose="020B0603030403020204" pitchFamily="34" charset="0"/>
                <a:cs typeface="Arial Narrow"/>
              </a:rPr>
              <a:t>Well-established</a:t>
            </a:r>
            <a:r>
              <a:rPr spc="-90" dirty="0">
                <a:solidFill>
                  <a:srgbClr val="504F52"/>
                </a:solidFill>
                <a:latin typeface="Lub Dub Medium" panose="020B0603030403020204" pitchFamily="34" charset="0"/>
                <a:cs typeface="Arial Narrow"/>
              </a:rPr>
              <a:t> </a:t>
            </a:r>
            <a:r>
              <a:rPr spc="-5" dirty="0">
                <a:solidFill>
                  <a:srgbClr val="504F52"/>
                </a:solidFill>
                <a:latin typeface="Lub Dub Medium" panose="020B0603030403020204" pitchFamily="34" charset="0"/>
                <a:cs typeface="Arial Narrow"/>
              </a:rPr>
              <a:t>data</a:t>
            </a:r>
            <a:r>
              <a:rPr lang="en-US" dirty="0">
                <a:latin typeface="Lub Dub Medium" panose="020B0603030403020204" pitchFamily="34" charset="0"/>
                <a:cs typeface="Arial Narrow"/>
              </a:rPr>
              <a:t> </a:t>
            </a:r>
            <a:r>
              <a:rPr spc="-5" dirty="0">
                <a:solidFill>
                  <a:srgbClr val="504F52"/>
                </a:solidFill>
                <a:latin typeface="Lub Dub Medium" panose="020B0603030403020204" pitchFamily="34" charset="0"/>
                <a:cs typeface="Arial Narrow"/>
              </a:rPr>
              <a:t>indicate that AF is associated with a</a:t>
            </a:r>
            <a:r>
              <a:rPr spc="-120" dirty="0">
                <a:solidFill>
                  <a:srgbClr val="504F52"/>
                </a:solidFill>
                <a:latin typeface="Lub Dub Medium" panose="020B0603030403020204" pitchFamily="34" charset="0"/>
                <a:cs typeface="Arial Narrow"/>
              </a:rPr>
              <a:t> </a:t>
            </a:r>
            <a:br>
              <a:rPr lang="en-US" spc="-120" dirty="0">
                <a:solidFill>
                  <a:srgbClr val="504F52"/>
                </a:solidFill>
                <a:latin typeface="Lub Dub Medium" panose="020B0603030403020204" pitchFamily="34" charset="0"/>
                <a:cs typeface="Arial Narrow"/>
              </a:rPr>
            </a:br>
            <a:r>
              <a:rPr spc="-5" dirty="0">
                <a:solidFill>
                  <a:srgbClr val="C10E20"/>
                </a:solidFill>
                <a:latin typeface="Lub Dub Bold" panose="020B0803030403020204" pitchFamily="34" charset="0"/>
                <a:cs typeface="Arial Narrow"/>
              </a:rPr>
              <a:t>5-fold increase </a:t>
            </a:r>
            <a:r>
              <a:rPr spc="-5" dirty="0">
                <a:solidFill>
                  <a:srgbClr val="504F52"/>
                </a:solidFill>
                <a:latin typeface="Lub Dub Medium" panose="020B0603030403020204" pitchFamily="34" charset="0"/>
                <a:cs typeface="Arial Narrow"/>
              </a:rPr>
              <a:t>in the </a:t>
            </a:r>
            <a:br>
              <a:rPr lang="en-US" spc="-5" dirty="0">
                <a:solidFill>
                  <a:srgbClr val="504F52"/>
                </a:solidFill>
                <a:latin typeface="Lub Dub Medium" panose="020B0603030403020204" pitchFamily="34" charset="0"/>
                <a:cs typeface="Arial Narrow"/>
              </a:rPr>
            </a:br>
            <a:r>
              <a:rPr spc="-5" dirty="0">
                <a:solidFill>
                  <a:srgbClr val="504F52"/>
                </a:solidFill>
                <a:latin typeface="Lub Dub Medium" panose="020B0603030403020204" pitchFamily="34" charset="0"/>
                <a:cs typeface="Arial Narrow"/>
              </a:rPr>
              <a:t>risk for ischemic</a:t>
            </a:r>
            <a:r>
              <a:rPr spc="-40" dirty="0">
                <a:solidFill>
                  <a:srgbClr val="504F52"/>
                </a:solidFill>
                <a:latin typeface="Lub Dub Medium" panose="020B0603030403020204" pitchFamily="34" charset="0"/>
                <a:cs typeface="Arial Narrow"/>
              </a:rPr>
              <a:t> </a:t>
            </a:r>
            <a:r>
              <a:rPr dirty="0">
                <a:solidFill>
                  <a:srgbClr val="504F52"/>
                </a:solidFill>
                <a:latin typeface="Lub Dub Medium" panose="020B0603030403020204" pitchFamily="34" charset="0"/>
                <a:cs typeface="Arial Narrow"/>
              </a:rPr>
              <a:t>stroke</a:t>
            </a:r>
            <a:r>
              <a:rPr sz="1600" baseline="26455" dirty="0">
                <a:solidFill>
                  <a:srgbClr val="504F52"/>
                </a:solidFill>
                <a:latin typeface="Lub Dub Medium" panose="020B0603030403020204" pitchFamily="34" charset="0"/>
                <a:cs typeface="Arial Narrow"/>
              </a:rPr>
              <a:t>1</a:t>
            </a:r>
            <a:endParaRPr sz="1600" baseline="26455" dirty="0">
              <a:latin typeface="Lub Dub Medium" panose="020B0603030403020204" pitchFamily="34" charset="0"/>
              <a:cs typeface="Arial Narrow"/>
            </a:endParaRPr>
          </a:p>
        </p:txBody>
      </p:sp>
      <p:sp>
        <p:nvSpPr>
          <p:cNvPr id="31" name="object 11">
            <a:extLst>
              <a:ext uri="{FF2B5EF4-FFF2-40B4-BE49-F238E27FC236}">
                <a16:creationId xmlns:a16="http://schemas.microsoft.com/office/drawing/2014/main" id="{EE7F9BBC-4EA2-45DF-BFED-F5DF54FB7511}"/>
              </a:ext>
            </a:extLst>
          </p:cNvPr>
          <p:cNvSpPr txBox="1"/>
          <p:nvPr/>
        </p:nvSpPr>
        <p:spPr>
          <a:xfrm>
            <a:off x="8142367" y="3388453"/>
            <a:ext cx="2732741" cy="1661993"/>
          </a:xfrm>
          <a:prstGeom prst="rect">
            <a:avLst/>
          </a:prstGeom>
        </p:spPr>
        <p:txBody>
          <a:bodyPr vert="horz" wrap="square" lIns="0" tIns="0" rIns="0" bIns="0" rtlCol="0">
            <a:spAutoFit/>
          </a:bodyPr>
          <a:lstStyle/>
          <a:p>
            <a:pPr marL="12700" marR="5080" algn="ctr">
              <a:lnSpc>
                <a:spcPct val="100000"/>
              </a:lnSpc>
            </a:pPr>
            <a:r>
              <a:rPr spc="-5" dirty="0">
                <a:solidFill>
                  <a:srgbClr val="504F52"/>
                </a:solidFill>
                <a:latin typeface="Lub Dub Medium" panose="020B0603030403020204" pitchFamily="34" charset="0"/>
                <a:cs typeface="Arial"/>
              </a:rPr>
              <a:t>In patients </a:t>
            </a:r>
            <a:r>
              <a:rPr spc="-10" dirty="0">
                <a:solidFill>
                  <a:srgbClr val="504F52"/>
                </a:solidFill>
                <a:latin typeface="Lub Dub Medium" panose="020B0603030403020204" pitchFamily="34" charset="0"/>
                <a:cs typeface="Arial"/>
              </a:rPr>
              <a:t>with </a:t>
            </a:r>
            <a:r>
              <a:rPr spc="-65" dirty="0">
                <a:solidFill>
                  <a:srgbClr val="504F52"/>
                </a:solidFill>
                <a:latin typeface="Lub Dub Medium" panose="020B0603030403020204" pitchFamily="34" charset="0"/>
                <a:cs typeface="Arial"/>
              </a:rPr>
              <a:t>AF, </a:t>
            </a:r>
            <a:r>
              <a:rPr lang="en-US" spc="-65" dirty="0">
                <a:solidFill>
                  <a:srgbClr val="504F52"/>
                </a:solidFill>
                <a:latin typeface="Lub Dub Medium" panose="020B0603030403020204" pitchFamily="34" charset="0"/>
                <a:cs typeface="Arial"/>
              </a:rPr>
              <a:t>treatment with </a:t>
            </a:r>
            <a:r>
              <a:rPr spc="-5" dirty="0">
                <a:solidFill>
                  <a:srgbClr val="504F52"/>
                </a:solidFill>
                <a:latin typeface="Lub Dub Medium" panose="020B0603030403020204" pitchFamily="34" charset="0"/>
                <a:cs typeface="Arial"/>
              </a:rPr>
              <a:t>oral</a:t>
            </a:r>
            <a:r>
              <a:rPr lang="en-US" spc="-5" dirty="0">
                <a:solidFill>
                  <a:srgbClr val="504F52"/>
                </a:solidFill>
                <a:latin typeface="Lub Dub Medium" panose="020B0603030403020204" pitchFamily="34" charset="0"/>
                <a:cs typeface="Arial"/>
              </a:rPr>
              <a:t> </a:t>
            </a:r>
            <a:r>
              <a:rPr spc="-5" dirty="0">
                <a:solidFill>
                  <a:srgbClr val="504F52"/>
                </a:solidFill>
                <a:latin typeface="Lub Dub Medium" panose="020B0603030403020204" pitchFamily="34" charset="0"/>
                <a:cs typeface="Arial"/>
              </a:rPr>
              <a:t>anticoagulant</a:t>
            </a:r>
            <a:r>
              <a:rPr lang="en-US" spc="-5" dirty="0">
                <a:solidFill>
                  <a:srgbClr val="504F52"/>
                </a:solidFill>
                <a:latin typeface="Lub Dub Medium" panose="020B0603030403020204" pitchFamily="34" charset="0"/>
                <a:cs typeface="Arial"/>
              </a:rPr>
              <a:t> </a:t>
            </a:r>
            <a:r>
              <a:rPr spc="-5" dirty="0">
                <a:solidFill>
                  <a:srgbClr val="D00000"/>
                </a:solidFill>
                <a:latin typeface="Lub Dub Bold" panose="020B0803030403020204" pitchFamily="34" charset="0"/>
                <a:cs typeface="Arial"/>
              </a:rPr>
              <a:t>decrease</a:t>
            </a:r>
            <a:r>
              <a:rPr lang="en-US" spc="-5" dirty="0">
                <a:solidFill>
                  <a:srgbClr val="D00000"/>
                </a:solidFill>
                <a:latin typeface="Lub Dub Bold" panose="020B0803030403020204" pitchFamily="34" charset="0"/>
                <a:cs typeface="Arial"/>
              </a:rPr>
              <a:t>s</a:t>
            </a:r>
            <a:r>
              <a:rPr b="1" spc="-5" dirty="0">
                <a:solidFill>
                  <a:srgbClr val="D00000"/>
                </a:solidFill>
                <a:latin typeface="Lub Dub Medium" panose="020B0603030403020204" pitchFamily="34" charset="0"/>
                <a:cs typeface="Arial"/>
              </a:rPr>
              <a:t> </a:t>
            </a:r>
            <a:r>
              <a:rPr spc="-5" dirty="0">
                <a:solidFill>
                  <a:srgbClr val="504F52"/>
                </a:solidFill>
                <a:latin typeface="Lub Dub Medium" panose="020B0603030403020204" pitchFamily="34" charset="0"/>
                <a:cs typeface="Arial"/>
              </a:rPr>
              <a:t>the risk </a:t>
            </a:r>
            <a:br>
              <a:rPr lang="en-US" spc="-5" dirty="0">
                <a:solidFill>
                  <a:srgbClr val="504F52"/>
                </a:solidFill>
                <a:latin typeface="Lub Dub Medium" panose="020B0603030403020204" pitchFamily="34" charset="0"/>
                <a:cs typeface="Arial"/>
              </a:rPr>
            </a:br>
            <a:r>
              <a:rPr spc="-5" dirty="0">
                <a:solidFill>
                  <a:srgbClr val="504F52"/>
                </a:solidFill>
                <a:latin typeface="Lub Dub Medium" panose="020B0603030403020204" pitchFamily="34" charset="0"/>
                <a:cs typeface="Arial"/>
              </a:rPr>
              <a:t>for stroke by 64%  compared with</a:t>
            </a:r>
            <a:r>
              <a:rPr spc="-45" dirty="0">
                <a:solidFill>
                  <a:srgbClr val="504F52"/>
                </a:solidFill>
                <a:latin typeface="Lub Dub Medium" panose="020B0603030403020204" pitchFamily="34" charset="0"/>
                <a:cs typeface="Arial"/>
              </a:rPr>
              <a:t> </a:t>
            </a:r>
            <a:r>
              <a:rPr dirty="0">
                <a:solidFill>
                  <a:srgbClr val="504F52"/>
                </a:solidFill>
                <a:latin typeface="Lub Dub Medium" panose="020B0603030403020204" pitchFamily="34" charset="0"/>
                <a:cs typeface="Arial"/>
              </a:rPr>
              <a:t>placebo</a:t>
            </a:r>
            <a:r>
              <a:rPr sz="1600" baseline="26455" dirty="0">
                <a:solidFill>
                  <a:srgbClr val="504F52"/>
                </a:solidFill>
                <a:latin typeface="Lub Dub Medium" panose="020B0603030403020204" pitchFamily="34" charset="0"/>
                <a:cs typeface="Arial"/>
              </a:rPr>
              <a:t>3</a:t>
            </a:r>
            <a:endParaRPr sz="1600" baseline="26455" dirty="0">
              <a:latin typeface="Lub Dub Medium" panose="020B0603030403020204" pitchFamily="34" charset="0"/>
              <a:cs typeface="Arial"/>
            </a:endParaRPr>
          </a:p>
        </p:txBody>
      </p:sp>
      <p:sp>
        <p:nvSpPr>
          <p:cNvPr id="18" name="object 34">
            <a:extLst>
              <a:ext uri="{FF2B5EF4-FFF2-40B4-BE49-F238E27FC236}">
                <a16:creationId xmlns:a16="http://schemas.microsoft.com/office/drawing/2014/main" id="{37AB372A-56A6-4A13-AF8B-000B7212D31E}"/>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Wolf PA et al. (1987);Arch Intern Med. 2. Lin HJ et al. (1996);Stroke. 3. Hart RG et al. (2007);Ann Intern Med.</a:t>
            </a:r>
          </a:p>
        </p:txBody>
      </p:sp>
      <p:sp>
        <p:nvSpPr>
          <p:cNvPr id="7" name="Arrow: Up 6">
            <a:extLst>
              <a:ext uri="{FF2B5EF4-FFF2-40B4-BE49-F238E27FC236}">
                <a16:creationId xmlns:a16="http://schemas.microsoft.com/office/drawing/2014/main" id="{9E688F18-63E5-4780-89FF-BA21010722F8}"/>
              </a:ext>
              <a:ext uri="{C183D7F6-B498-43B3-948B-1728B52AA6E4}">
                <adec:decorative xmlns:adec="http://schemas.microsoft.com/office/drawing/2017/decorative" val="1"/>
              </a:ext>
            </a:extLst>
          </p:cNvPr>
          <p:cNvSpPr/>
          <p:nvPr/>
        </p:nvSpPr>
        <p:spPr>
          <a:xfrm>
            <a:off x="1674270" y="1408387"/>
            <a:ext cx="1996034" cy="1720044"/>
          </a:xfrm>
          <a:prstGeom prst="upArrow">
            <a:avLst>
              <a:gd name="adj1" fmla="val 52439"/>
              <a:gd name="adj2" fmla="val 56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A9191331-CDD1-43DD-9F65-E189978CAFEF}"/>
              </a:ext>
              <a:ext uri="{C183D7F6-B498-43B3-948B-1728B52AA6E4}">
                <adec:decorative xmlns:adec="http://schemas.microsoft.com/office/drawing/2017/decorative" val="1"/>
              </a:ext>
            </a:extLst>
          </p:cNvPr>
          <p:cNvSpPr/>
          <p:nvPr/>
        </p:nvSpPr>
        <p:spPr>
          <a:xfrm>
            <a:off x="5087005" y="1408387"/>
            <a:ext cx="1996034" cy="1720044"/>
          </a:xfrm>
          <a:prstGeom prst="upArrow">
            <a:avLst>
              <a:gd name="adj1" fmla="val 52439"/>
              <a:gd name="adj2" fmla="val 56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FFAD3EED-FC0E-445D-8777-91703A34E759}"/>
              </a:ext>
              <a:ext uri="{C183D7F6-B498-43B3-948B-1728B52AA6E4}">
                <adec:decorative xmlns:adec="http://schemas.microsoft.com/office/drawing/2017/decorative" val="1"/>
              </a:ext>
            </a:extLst>
          </p:cNvPr>
          <p:cNvSpPr/>
          <p:nvPr/>
        </p:nvSpPr>
        <p:spPr>
          <a:xfrm rot="10800000">
            <a:off x="8406854" y="1408387"/>
            <a:ext cx="1996034" cy="1720044"/>
          </a:xfrm>
          <a:prstGeom prst="upArrow">
            <a:avLst>
              <a:gd name="adj1" fmla="val 52439"/>
              <a:gd name="adj2" fmla="val 56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bject 7">
            <a:extLst>
              <a:ext uri="{FF2B5EF4-FFF2-40B4-BE49-F238E27FC236}">
                <a16:creationId xmlns:a16="http://schemas.microsoft.com/office/drawing/2014/main" id="{6E9D382C-C924-4384-AB57-A199BFB86F38}"/>
              </a:ext>
              <a:ext uri="{C183D7F6-B498-43B3-948B-1728B52AA6E4}">
                <adec:decorative xmlns:adec="http://schemas.microsoft.com/office/drawing/2017/decorative" val="1"/>
              </a:ext>
            </a:extLst>
          </p:cNvPr>
          <p:cNvSpPr txBox="1"/>
          <p:nvPr/>
        </p:nvSpPr>
        <p:spPr>
          <a:xfrm>
            <a:off x="5713199" y="2061867"/>
            <a:ext cx="765601" cy="677108"/>
          </a:xfrm>
          <a:prstGeom prst="rect">
            <a:avLst/>
          </a:prstGeom>
        </p:spPr>
        <p:txBody>
          <a:bodyPr vert="horz" wrap="square" lIns="0" tIns="0" rIns="0" bIns="0" rtlCol="0">
            <a:spAutoFit/>
          </a:bodyPr>
          <a:lstStyle/>
          <a:p>
            <a:pPr marL="12700">
              <a:lnSpc>
                <a:spcPct val="100000"/>
              </a:lnSpc>
            </a:pPr>
            <a:r>
              <a:rPr sz="4400" dirty="0">
                <a:solidFill>
                  <a:srgbClr val="FFFFFF"/>
                </a:solidFill>
                <a:latin typeface="Lub Dub Heavy" panose="020B0903030403020204" pitchFamily="34" charset="0"/>
                <a:cs typeface="Arial"/>
              </a:rPr>
              <a:t>5x</a:t>
            </a:r>
            <a:endParaRPr sz="4400" dirty="0">
              <a:latin typeface="Lub Dub Heavy" panose="020B0903030403020204" pitchFamily="34" charset="0"/>
              <a:cs typeface="Arial"/>
            </a:endParaRPr>
          </a:p>
        </p:txBody>
      </p:sp>
      <p:sp>
        <p:nvSpPr>
          <p:cNvPr id="40" name="object 7">
            <a:extLst>
              <a:ext uri="{FF2B5EF4-FFF2-40B4-BE49-F238E27FC236}">
                <a16:creationId xmlns:a16="http://schemas.microsoft.com/office/drawing/2014/main" id="{8311C09A-B142-43EC-897C-8E323DDBAAAE}"/>
              </a:ext>
              <a:ext uri="{C183D7F6-B498-43B3-948B-1728B52AA6E4}">
                <adec:decorative xmlns:adec="http://schemas.microsoft.com/office/drawing/2017/decorative" val="1"/>
              </a:ext>
            </a:extLst>
          </p:cNvPr>
          <p:cNvSpPr txBox="1"/>
          <p:nvPr/>
        </p:nvSpPr>
        <p:spPr>
          <a:xfrm>
            <a:off x="2331991" y="2051013"/>
            <a:ext cx="765601" cy="677108"/>
          </a:xfrm>
          <a:prstGeom prst="rect">
            <a:avLst/>
          </a:prstGeom>
        </p:spPr>
        <p:txBody>
          <a:bodyPr vert="horz" wrap="square" lIns="0" tIns="0" rIns="0" bIns="0" rtlCol="0">
            <a:spAutoFit/>
          </a:bodyPr>
          <a:lstStyle/>
          <a:p>
            <a:pPr marL="12700">
              <a:lnSpc>
                <a:spcPct val="100000"/>
              </a:lnSpc>
            </a:pPr>
            <a:r>
              <a:rPr lang="en-US" sz="4400" dirty="0">
                <a:solidFill>
                  <a:srgbClr val="FFFFFF"/>
                </a:solidFill>
                <a:latin typeface="Lub Dub Heavy" panose="020B0903030403020204" pitchFamily="34" charset="0"/>
                <a:cs typeface="Arial"/>
              </a:rPr>
              <a:t>2</a:t>
            </a:r>
            <a:r>
              <a:rPr sz="4400" dirty="0">
                <a:solidFill>
                  <a:srgbClr val="FFFFFF"/>
                </a:solidFill>
                <a:latin typeface="Lub Dub Heavy" panose="020B0903030403020204" pitchFamily="34" charset="0"/>
                <a:cs typeface="Arial"/>
              </a:rPr>
              <a:t>x</a:t>
            </a:r>
            <a:endParaRPr sz="4400" dirty="0">
              <a:latin typeface="Lub Dub Heavy" panose="020B0903030403020204" pitchFamily="34" charset="0"/>
              <a:cs typeface="Arial"/>
            </a:endParaRPr>
          </a:p>
        </p:txBody>
      </p:sp>
      <p:sp>
        <p:nvSpPr>
          <p:cNvPr id="41" name="object 7">
            <a:extLst>
              <a:ext uri="{FF2B5EF4-FFF2-40B4-BE49-F238E27FC236}">
                <a16:creationId xmlns:a16="http://schemas.microsoft.com/office/drawing/2014/main" id="{6E05165B-E360-4882-9FA1-FC18F4C5498F}"/>
              </a:ext>
              <a:ext uri="{C183D7F6-B498-43B3-948B-1728B52AA6E4}">
                <adec:decorative xmlns:adec="http://schemas.microsoft.com/office/drawing/2017/decorative" val="1"/>
              </a:ext>
            </a:extLst>
          </p:cNvPr>
          <p:cNvSpPr txBox="1"/>
          <p:nvPr/>
        </p:nvSpPr>
        <p:spPr>
          <a:xfrm>
            <a:off x="8792423" y="2055925"/>
            <a:ext cx="1432628" cy="677108"/>
          </a:xfrm>
          <a:prstGeom prst="rect">
            <a:avLst/>
          </a:prstGeom>
        </p:spPr>
        <p:txBody>
          <a:bodyPr vert="horz" wrap="square" lIns="0" tIns="0" rIns="0" bIns="0" rtlCol="0">
            <a:spAutoFit/>
          </a:bodyPr>
          <a:lstStyle/>
          <a:p>
            <a:pPr marL="12700">
              <a:lnSpc>
                <a:spcPct val="100000"/>
              </a:lnSpc>
            </a:pPr>
            <a:r>
              <a:rPr lang="en-US" sz="4400" dirty="0">
                <a:solidFill>
                  <a:srgbClr val="FFFFFF"/>
                </a:solidFill>
                <a:latin typeface="Lub Dub Heavy" panose="020B0903030403020204" pitchFamily="34" charset="0"/>
                <a:cs typeface="Arial"/>
              </a:rPr>
              <a:t>64%</a:t>
            </a:r>
            <a:endParaRPr sz="4400" dirty="0">
              <a:latin typeface="Lub Dub Heavy" panose="020B0903030403020204" pitchFamily="34" charset="0"/>
              <a:cs typeface="Arial"/>
            </a:endParaRPr>
          </a:p>
        </p:txBody>
      </p:sp>
    </p:spTree>
    <p:extLst>
      <p:ext uri="{BB962C8B-B14F-4D97-AF65-F5344CB8AC3E}">
        <p14:creationId xmlns:p14="http://schemas.microsoft.com/office/powerpoint/2010/main" val="296117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CE6E-D410-449E-8C4A-FA964FC2976F}"/>
              </a:ext>
            </a:extLst>
          </p:cNvPr>
          <p:cNvSpPr>
            <a:spLocks noGrp="1"/>
          </p:cNvSpPr>
          <p:nvPr>
            <p:ph type="title"/>
          </p:nvPr>
        </p:nvSpPr>
        <p:spPr>
          <a:xfrm>
            <a:off x="838200" y="363539"/>
            <a:ext cx="10515600" cy="559408"/>
          </a:xfrm>
        </p:spPr>
        <p:txBody>
          <a:bodyPr>
            <a:normAutofit/>
          </a:bodyPr>
          <a:lstStyle/>
          <a:p>
            <a:pPr marL="12700"/>
            <a:r>
              <a:rPr lang="en-US" spc="-5" dirty="0"/>
              <a:t>Potential Etiologies: </a:t>
            </a:r>
            <a:r>
              <a:rPr lang="en-US" i="1" cap="none" spc="-5" dirty="0">
                <a:latin typeface="Lub Dub Medium" panose="020B0603030403020204" pitchFamily="34" charset="0"/>
              </a:rPr>
              <a:t>Hypercoagulable States</a:t>
            </a:r>
          </a:p>
        </p:txBody>
      </p:sp>
      <p:sp>
        <p:nvSpPr>
          <p:cNvPr id="3" name="Content Placeholder 2">
            <a:extLst>
              <a:ext uri="{FF2B5EF4-FFF2-40B4-BE49-F238E27FC236}">
                <a16:creationId xmlns:a16="http://schemas.microsoft.com/office/drawing/2014/main" id="{721B9CD3-46FD-49D0-8396-971B446BCB13}"/>
              </a:ext>
            </a:extLst>
          </p:cNvPr>
          <p:cNvSpPr>
            <a:spLocks noGrp="1"/>
          </p:cNvSpPr>
          <p:nvPr>
            <p:ph sz="half" idx="1"/>
          </p:nvPr>
        </p:nvSpPr>
        <p:spPr>
          <a:xfrm>
            <a:off x="838200" y="1256232"/>
            <a:ext cx="10439400" cy="4520725"/>
          </a:xfrm>
        </p:spPr>
        <p:txBody>
          <a:bodyPr>
            <a:normAutofit lnSpcReduction="10000"/>
          </a:bodyPr>
          <a:lstStyle/>
          <a:p>
            <a:pPr marL="301752" marR="177165" indent="-283464">
              <a:lnSpc>
                <a:spcPct val="100000"/>
              </a:lnSpc>
              <a:spcBef>
                <a:spcPts val="1800"/>
              </a:spcBef>
              <a:buClr>
                <a:srgbClr val="C10E20"/>
              </a:buClr>
              <a:buFont typeface="Arial"/>
              <a:buChar char="•"/>
              <a:tabLst>
                <a:tab pos="299085" algn="l"/>
                <a:tab pos="299720" algn="l"/>
              </a:tabLst>
            </a:pPr>
            <a:r>
              <a:rPr lang="en-US" sz="1900" cap="none" spc="-5" dirty="0">
                <a:solidFill>
                  <a:schemeClr val="tx1"/>
                </a:solidFill>
                <a:latin typeface="Lub Dub Medium" panose="020B0603030403020204" pitchFamily="34" charset="0"/>
                <a:cs typeface="Arial Narrow"/>
              </a:rPr>
              <a:t>Hypercoagulable or </a:t>
            </a:r>
            <a:r>
              <a:rPr lang="en-US" sz="1900" cap="none" spc="-5" dirty="0" err="1">
                <a:solidFill>
                  <a:schemeClr val="tx1"/>
                </a:solidFill>
                <a:latin typeface="Lub Dub Medium" panose="020B0603030403020204" pitchFamily="34" charset="0"/>
                <a:cs typeface="Arial Narrow"/>
              </a:rPr>
              <a:t>thrombophilic</a:t>
            </a:r>
            <a:r>
              <a:rPr lang="en-US" sz="1900" cap="none" spc="-5" dirty="0">
                <a:solidFill>
                  <a:schemeClr val="tx1"/>
                </a:solidFill>
                <a:latin typeface="Lub Dub Medium" panose="020B0603030403020204" pitchFamily="34" charset="0"/>
                <a:cs typeface="Arial Narrow"/>
              </a:rPr>
              <a:t> states refer to genetic or acquired conditions that a predisposition to </a:t>
            </a:r>
            <a:r>
              <a:rPr lang="en-US" sz="1900" cap="none" spc="-10" dirty="0">
                <a:solidFill>
                  <a:schemeClr val="tx1"/>
                </a:solidFill>
                <a:latin typeface="Lub Dub Medium" panose="020B0603030403020204" pitchFamily="34" charset="0"/>
                <a:cs typeface="Arial Narrow"/>
              </a:rPr>
              <a:t>form </a:t>
            </a:r>
            <a:r>
              <a:rPr lang="en-US" sz="1900" cap="none" spc="-5" dirty="0">
                <a:solidFill>
                  <a:schemeClr val="tx1"/>
                </a:solidFill>
                <a:latin typeface="Lub Dub Medium" panose="020B0603030403020204" pitchFamily="34" charset="0"/>
                <a:cs typeface="Arial Narrow"/>
              </a:rPr>
              <a:t>blood clots </a:t>
            </a:r>
            <a:r>
              <a:rPr lang="en-US" sz="1900" cap="none" spc="-10" dirty="0">
                <a:solidFill>
                  <a:schemeClr val="tx1"/>
                </a:solidFill>
                <a:latin typeface="Lub Dub Medium" panose="020B0603030403020204" pitchFamily="34" charset="0"/>
                <a:cs typeface="Arial Narrow"/>
              </a:rPr>
              <a:t>inappropriately and</a:t>
            </a:r>
            <a:r>
              <a:rPr lang="en-US" sz="1900" cap="none" spc="-5" dirty="0">
                <a:solidFill>
                  <a:schemeClr val="tx1"/>
                </a:solidFill>
                <a:latin typeface="Lub Dub Medium" panose="020B0603030403020204" pitchFamily="34" charset="0"/>
                <a:cs typeface="Arial Narrow"/>
              </a:rPr>
              <a:t> are characterized by deficiencies and mutations in endogenous</a:t>
            </a:r>
            <a:r>
              <a:rPr lang="en-US" sz="1900" cap="none" spc="-60" dirty="0">
                <a:solidFill>
                  <a:schemeClr val="tx1"/>
                </a:solidFill>
                <a:latin typeface="Lub Dub Medium" panose="020B0603030403020204" pitchFamily="34" charset="0"/>
                <a:cs typeface="Arial Narrow"/>
              </a:rPr>
              <a:t> </a:t>
            </a:r>
            <a:r>
              <a:rPr lang="en-US" sz="1900" cap="none" spc="-5" dirty="0">
                <a:solidFill>
                  <a:schemeClr val="tx1"/>
                </a:solidFill>
                <a:latin typeface="Lub Dub Medium" panose="020B0603030403020204" pitchFamily="34" charset="0"/>
                <a:cs typeface="Arial Narrow"/>
              </a:rPr>
              <a:t>anticoagulants.  </a:t>
            </a:r>
          </a:p>
          <a:p>
            <a:pPr marL="304038" marR="177165" indent="-285750">
              <a:lnSpc>
                <a:spcPct val="100000"/>
              </a:lnSpc>
              <a:spcBef>
                <a:spcPts val="1800"/>
              </a:spcBef>
              <a:buClr>
                <a:srgbClr val="C10E20"/>
              </a:buClr>
              <a:buFont typeface="Arial" panose="020B0604020202020204" pitchFamily="34" charset="0"/>
              <a:buChar char="•"/>
              <a:tabLst>
                <a:tab pos="299085" algn="l"/>
                <a:tab pos="299720" algn="l"/>
              </a:tabLst>
            </a:pPr>
            <a:r>
              <a:rPr lang="en-US" sz="1900" cap="none" spc="-5" dirty="0">
                <a:solidFill>
                  <a:schemeClr val="tx1"/>
                </a:solidFill>
                <a:latin typeface="Lub Dub Medium" panose="020B0603030403020204" pitchFamily="34" charset="0"/>
                <a:cs typeface="Arial Narrow"/>
              </a:rPr>
              <a:t>Included in the list of thrombophilias that may predispose to stroke are:</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protein C deficiency, </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protein S deficiency, </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antithrombin deficiency, </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factor V Leiden, </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prothrombin G20210A mutation, and</a:t>
            </a:r>
          </a:p>
          <a:p>
            <a:pPr marL="710438" marR="177165" lvl="2" indent="-285750">
              <a:lnSpc>
                <a:spcPct val="100000"/>
              </a:lnSpc>
              <a:spcBef>
                <a:spcPts val="600"/>
              </a:spcBef>
              <a:buFont typeface="Lub Dub Medium" panose="020B0603030403020204" pitchFamily="34" charset="0"/>
              <a:buChar char="–"/>
              <a:tabLst>
                <a:tab pos="299085" algn="l"/>
                <a:tab pos="299720" algn="l"/>
              </a:tabLst>
            </a:pPr>
            <a:r>
              <a:rPr lang="en-US" sz="1400" i="1" cap="none" spc="-5" dirty="0">
                <a:solidFill>
                  <a:schemeClr val="tx1"/>
                </a:solidFill>
                <a:latin typeface="Lub Dub Medium" panose="020B0603030403020204" pitchFamily="34" charset="0"/>
                <a:cs typeface="Arial Narrow"/>
              </a:rPr>
              <a:t>methylenetetrahydrofolate reductase (MTHFR) C677T mutation.</a:t>
            </a:r>
            <a:endParaRPr lang="en-US" sz="1400" i="1" cap="none" dirty="0">
              <a:solidFill>
                <a:srgbClr val="C10E20"/>
              </a:solidFill>
              <a:latin typeface="Lub Dub Medium" panose="020B0603030403020204" pitchFamily="34" charset="0"/>
              <a:cs typeface="Times New Roman"/>
            </a:endParaRPr>
          </a:p>
          <a:p>
            <a:pPr marL="361188" marR="177165" indent="-342900">
              <a:lnSpc>
                <a:spcPct val="100000"/>
              </a:lnSpc>
              <a:spcBef>
                <a:spcPts val="1800"/>
              </a:spcBef>
              <a:buClr>
                <a:srgbClr val="C10E20"/>
              </a:buClr>
              <a:buFont typeface="Arial"/>
              <a:buChar char="•"/>
              <a:tabLst>
                <a:tab pos="299085" algn="l"/>
                <a:tab pos="299720" algn="l"/>
              </a:tabLst>
            </a:pPr>
            <a:r>
              <a:rPr lang="en-US" sz="1900" cap="none" spc="-5" dirty="0">
                <a:solidFill>
                  <a:schemeClr val="tx1"/>
                </a:solidFill>
                <a:latin typeface="Lub Dub Medium" panose="020B0603030403020204" pitchFamily="34" charset="0"/>
              </a:rPr>
              <a:t>Such deficiencies may be related to the cause of cryptogenic stroke.</a:t>
            </a:r>
          </a:p>
          <a:p>
            <a:pPr marL="361188" marR="177165" indent="-342900">
              <a:lnSpc>
                <a:spcPct val="100000"/>
              </a:lnSpc>
              <a:spcBef>
                <a:spcPts val="1800"/>
              </a:spcBef>
              <a:buClr>
                <a:srgbClr val="C10E20"/>
              </a:buClr>
              <a:buFont typeface="Arial"/>
              <a:buChar char="•"/>
              <a:tabLst>
                <a:tab pos="299085" algn="l"/>
                <a:tab pos="299720" algn="l"/>
              </a:tabLst>
            </a:pPr>
            <a:r>
              <a:rPr lang="en-US" sz="1900" cap="none" spc="-5" dirty="0">
                <a:solidFill>
                  <a:schemeClr val="tx1"/>
                </a:solidFill>
                <a:latin typeface="Lub Dub Medium" panose="020B0603030403020204" pitchFamily="34" charset="0"/>
              </a:rPr>
              <a:t>Among patients in whom other causes have not been found, screening for inherited thrombophilias may be worthwhile.</a:t>
            </a:r>
          </a:p>
          <a:p>
            <a:endParaRPr lang="en-US" dirty="0"/>
          </a:p>
        </p:txBody>
      </p:sp>
      <p:sp>
        <p:nvSpPr>
          <p:cNvPr id="7" name="object 34">
            <a:extLst>
              <a:ext uri="{FF2B5EF4-FFF2-40B4-BE49-F238E27FC236}">
                <a16:creationId xmlns:a16="http://schemas.microsoft.com/office/drawing/2014/main" id="{4A063709-834C-4F29-BA0F-B21FED5A2B40}"/>
              </a:ext>
            </a:extLst>
          </p:cNvPr>
          <p:cNvSpPr txBox="1"/>
          <p:nvPr/>
        </p:nvSpPr>
        <p:spPr>
          <a:xfrm>
            <a:off x="838199" y="6384626"/>
            <a:ext cx="8577650" cy="123111"/>
          </a:xfrm>
          <a:prstGeom prst="rect">
            <a:avLst/>
          </a:prstGeom>
        </p:spPr>
        <p:txBody>
          <a:bodyPr vert="horz" wrap="square" lIns="0" tIns="0" rIns="0" bIns="0" rtlCol="0">
            <a:spAutoFit/>
          </a:bodyPr>
          <a:lstStyle/>
          <a:p>
            <a:pPr marL="12700"/>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269643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C8D-64EC-4217-823D-4713797F35D0}"/>
              </a:ext>
            </a:extLst>
          </p:cNvPr>
          <p:cNvSpPr>
            <a:spLocks noGrp="1"/>
          </p:cNvSpPr>
          <p:nvPr>
            <p:ph type="title"/>
          </p:nvPr>
        </p:nvSpPr>
        <p:spPr/>
        <p:txBody>
          <a:bodyPr>
            <a:normAutofit/>
          </a:bodyPr>
          <a:lstStyle/>
          <a:p>
            <a:pPr marL="12700">
              <a:lnSpc>
                <a:spcPct val="100000"/>
              </a:lnSpc>
            </a:pPr>
            <a:r>
              <a:rPr lang="en-US" spc="-5" dirty="0"/>
              <a:t>Potential Etiologies: </a:t>
            </a:r>
            <a:r>
              <a:rPr lang="en-US" i="1" cap="none" spc="-5" dirty="0">
                <a:latin typeface="Lub Dub Medium" panose="020B0603030403020204" pitchFamily="34" charset="0"/>
              </a:rPr>
              <a:t>Aortic Arch Atheroma</a:t>
            </a:r>
          </a:p>
        </p:txBody>
      </p:sp>
      <p:sp>
        <p:nvSpPr>
          <p:cNvPr id="3" name="Content Placeholder 2">
            <a:extLst>
              <a:ext uri="{FF2B5EF4-FFF2-40B4-BE49-F238E27FC236}">
                <a16:creationId xmlns:a16="http://schemas.microsoft.com/office/drawing/2014/main" id="{EA45B228-37E3-4538-A63D-CB43D371ED35}"/>
              </a:ext>
            </a:extLst>
          </p:cNvPr>
          <p:cNvSpPr>
            <a:spLocks noGrp="1"/>
          </p:cNvSpPr>
          <p:nvPr>
            <p:ph sz="half" idx="1"/>
          </p:nvPr>
        </p:nvSpPr>
        <p:spPr>
          <a:xfrm>
            <a:off x="1035907" y="1586916"/>
            <a:ext cx="4253269" cy="4520725"/>
          </a:xfrm>
        </p:spPr>
        <p:txBody>
          <a:bodyPr>
            <a:normAutofit/>
          </a:bodyPr>
          <a:lstStyle/>
          <a:p>
            <a:pPr marL="301752" marR="177165" indent="-283464">
              <a:lnSpc>
                <a:spcPct val="100000"/>
              </a:lnSpc>
              <a:spcBef>
                <a:spcPts val="1800"/>
              </a:spcBef>
              <a:buClr>
                <a:srgbClr val="C10E20"/>
              </a:buClr>
              <a:buFont typeface="Arial"/>
              <a:buChar char="•"/>
              <a:tabLst>
                <a:tab pos="299085" algn="l"/>
                <a:tab pos="299720" algn="l"/>
              </a:tabLst>
            </a:pPr>
            <a:r>
              <a:rPr lang="en-US" sz="1900" cap="none" spc="-5" dirty="0">
                <a:solidFill>
                  <a:schemeClr val="tx1"/>
                </a:solidFill>
                <a:latin typeface="Lub Dub Medium" panose="020B0603030403020204" pitchFamily="34" charset="0"/>
              </a:rPr>
              <a:t>Some evidence from retrospective studies suggests a causal association between atherosclerotic disease of the aortic arch (atheroma or plaque) and increased risk for ischemic stroke.</a:t>
            </a:r>
            <a:r>
              <a:rPr lang="en-US" sz="1900" cap="none" spc="-5" baseline="30000" dirty="0">
                <a:solidFill>
                  <a:schemeClr val="tx1"/>
                </a:solidFill>
                <a:latin typeface="Lub Dub Medium" panose="020B0603030403020204" pitchFamily="34" charset="0"/>
              </a:rPr>
              <a:t>1</a:t>
            </a:r>
          </a:p>
          <a:p>
            <a:pPr marL="301752" marR="177165" indent="-283464">
              <a:lnSpc>
                <a:spcPct val="100000"/>
              </a:lnSpc>
              <a:spcBef>
                <a:spcPts val="1800"/>
              </a:spcBef>
              <a:buClr>
                <a:srgbClr val="C10E20"/>
              </a:buClr>
              <a:buFont typeface="Arial"/>
              <a:buChar char="•"/>
              <a:tabLst>
                <a:tab pos="299085" algn="l"/>
                <a:tab pos="299720" algn="l"/>
              </a:tabLst>
            </a:pPr>
            <a:r>
              <a:rPr lang="en-US" sz="1900" cap="none" spc="-5" dirty="0">
                <a:solidFill>
                  <a:schemeClr val="tx1"/>
                </a:solidFill>
                <a:latin typeface="Lub Dub Medium" panose="020B0603030403020204" pitchFamily="34" charset="0"/>
              </a:rPr>
              <a:t>Aortic arch plaque has been shown independently with an increased risk for stroke.</a:t>
            </a:r>
            <a:r>
              <a:rPr lang="en-US" sz="1900" cap="none" spc="-5" baseline="30000" dirty="0">
                <a:solidFill>
                  <a:schemeClr val="tx1"/>
                </a:solidFill>
                <a:latin typeface="Lub Dub Medium" panose="020B0603030403020204" pitchFamily="34" charset="0"/>
              </a:rPr>
              <a:t>2</a:t>
            </a:r>
          </a:p>
          <a:p>
            <a:endParaRPr lang="en-US" sz="2000" dirty="0"/>
          </a:p>
        </p:txBody>
      </p:sp>
      <p:sp>
        <p:nvSpPr>
          <p:cNvPr id="6" name="object 6" descr="TEE showing aortic arch with very severe atherosclerotic plaque2&#10;">
            <a:extLst>
              <a:ext uri="{FF2B5EF4-FFF2-40B4-BE49-F238E27FC236}">
                <a16:creationId xmlns:a16="http://schemas.microsoft.com/office/drawing/2014/main" id="{AFE33919-B066-4719-8493-74FB288FCB73}"/>
              </a:ext>
              <a:ext uri="{C183D7F6-B498-43B3-948B-1728B52AA6E4}">
                <adec:decorative xmlns:adec="http://schemas.microsoft.com/office/drawing/2017/decorative" val="0"/>
              </a:ext>
            </a:extLst>
          </p:cNvPr>
          <p:cNvSpPr/>
          <p:nvPr/>
        </p:nvSpPr>
        <p:spPr>
          <a:xfrm>
            <a:off x="5788534" y="1393424"/>
            <a:ext cx="5467429" cy="3954161"/>
          </a:xfrm>
          <a:prstGeom prst="rect">
            <a:avLst/>
          </a:prstGeom>
          <a:blipFill>
            <a:blip r:embed="rId3"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9" name="object 34">
            <a:extLst>
              <a:ext uri="{FF2B5EF4-FFF2-40B4-BE49-F238E27FC236}">
                <a16:creationId xmlns:a16="http://schemas.microsoft.com/office/drawing/2014/main" id="{A458255D-02FC-411F-A07A-33AE25676EE7}"/>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Amarenco P et al. (1992);N Engl J Med. 2. Di Tullio MR et al. (2009);Circulation. 3. Kronzon I and Tunick PA. (2006);Circulation.</a:t>
            </a:r>
          </a:p>
        </p:txBody>
      </p:sp>
      <p:sp>
        <p:nvSpPr>
          <p:cNvPr id="10" name="Rectangle 9">
            <a:extLst>
              <a:ext uri="{FF2B5EF4-FFF2-40B4-BE49-F238E27FC236}">
                <a16:creationId xmlns:a16="http://schemas.microsoft.com/office/drawing/2014/main" id="{251B9DDE-EAB8-4A45-9684-BDD79C63E361}"/>
              </a:ext>
              <a:ext uri="{C183D7F6-B498-43B3-948B-1728B52AA6E4}">
                <adec:decorative xmlns:adec="http://schemas.microsoft.com/office/drawing/2017/decorative" val="1"/>
              </a:ext>
            </a:extLst>
          </p:cNvPr>
          <p:cNvSpPr/>
          <p:nvPr/>
        </p:nvSpPr>
        <p:spPr>
          <a:xfrm>
            <a:off x="6255936" y="4823309"/>
            <a:ext cx="4532625" cy="801261"/>
          </a:xfrm>
          <a:prstGeom prst="rect">
            <a:avLst/>
          </a:prstGeom>
          <a:solidFill>
            <a:srgbClr val="C10E2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BC628C-C973-49C5-BE80-27E3D915DC6E}"/>
              </a:ext>
              <a:ext uri="{C183D7F6-B498-43B3-948B-1728B52AA6E4}">
                <adec:decorative xmlns:adec="http://schemas.microsoft.com/office/drawing/2017/decorative" val="1"/>
              </a:ext>
            </a:extLst>
          </p:cNvPr>
          <p:cNvSpPr txBox="1"/>
          <p:nvPr/>
        </p:nvSpPr>
        <p:spPr>
          <a:xfrm>
            <a:off x="6063741" y="4900774"/>
            <a:ext cx="4917015" cy="646331"/>
          </a:xfrm>
          <a:prstGeom prst="rect">
            <a:avLst/>
          </a:prstGeom>
          <a:noFill/>
        </p:spPr>
        <p:txBody>
          <a:bodyPr wrap="square">
            <a:spAutoFit/>
          </a:bodyPr>
          <a:lstStyle/>
          <a:p>
            <a:pPr algn="ctr"/>
            <a:r>
              <a:rPr lang="en-US" sz="1800" b="0" cap="none" dirty="0">
                <a:solidFill>
                  <a:schemeClr val="bg1"/>
                </a:solidFill>
                <a:latin typeface="Lub Dub Condensed" panose="020B0506030403020204" pitchFamily="34" charset="0"/>
              </a:rPr>
              <a:t>TEE showing aortic arch with very severe atherosclerotic plaque</a:t>
            </a:r>
            <a:r>
              <a:rPr lang="en-US" sz="1800" b="0" cap="none" baseline="30000" dirty="0">
                <a:solidFill>
                  <a:schemeClr val="bg1"/>
                </a:solidFill>
                <a:latin typeface="Lub Dub Condensed" panose="020B0506030403020204" pitchFamily="34" charset="0"/>
              </a:rPr>
              <a:t>2</a:t>
            </a:r>
          </a:p>
        </p:txBody>
      </p:sp>
    </p:spTree>
    <p:extLst>
      <p:ext uri="{BB962C8B-B14F-4D97-AF65-F5344CB8AC3E}">
        <p14:creationId xmlns:p14="http://schemas.microsoft.com/office/powerpoint/2010/main" val="285139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C8D-64EC-4217-823D-4713797F35D0}"/>
              </a:ext>
            </a:extLst>
          </p:cNvPr>
          <p:cNvSpPr>
            <a:spLocks noGrp="1"/>
          </p:cNvSpPr>
          <p:nvPr>
            <p:ph type="title"/>
          </p:nvPr>
        </p:nvSpPr>
        <p:spPr>
          <a:xfrm>
            <a:off x="838199" y="363539"/>
            <a:ext cx="11221995" cy="559408"/>
          </a:xfrm>
        </p:spPr>
        <p:txBody>
          <a:bodyPr>
            <a:normAutofit/>
          </a:bodyPr>
          <a:lstStyle/>
          <a:p>
            <a:pPr marL="12700">
              <a:lnSpc>
                <a:spcPct val="100000"/>
              </a:lnSpc>
            </a:pPr>
            <a:r>
              <a:rPr lang="en-US" spc="-5" dirty="0"/>
              <a:t>Potential Etiologies: </a:t>
            </a:r>
            <a:r>
              <a:rPr lang="en-US" i="1" cap="none" spc="-5" dirty="0">
                <a:latin typeface="Lub Dub Medium" panose="020B0603030403020204" pitchFamily="34" charset="0"/>
              </a:rPr>
              <a:t>Cardiac Tumors &amp; Malignancy</a:t>
            </a:r>
          </a:p>
        </p:txBody>
      </p:sp>
      <p:sp>
        <p:nvSpPr>
          <p:cNvPr id="3" name="Content Placeholder 2">
            <a:extLst>
              <a:ext uri="{FF2B5EF4-FFF2-40B4-BE49-F238E27FC236}">
                <a16:creationId xmlns:a16="http://schemas.microsoft.com/office/drawing/2014/main" id="{EA45B228-37E3-4538-A63D-CB43D371ED35}"/>
              </a:ext>
            </a:extLst>
          </p:cNvPr>
          <p:cNvSpPr>
            <a:spLocks noGrp="1"/>
          </p:cNvSpPr>
          <p:nvPr>
            <p:ph sz="half" idx="1"/>
          </p:nvPr>
        </p:nvSpPr>
        <p:spPr>
          <a:xfrm>
            <a:off x="1095147" y="1775012"/>
            <a:ext cx="9061865" cy="3914350"/>
          </a:xfrm>
        </p:spPr>
        <p:txBody>
          <a:bodyPr>
            <a:normAutofit/>
          </a:bodyPr>
          <a:lstStyle/>
          <a:p>
            <a:pPr marL="342900" indent="-342900">
              <a:buClr>
                <a:srgbClr val="C10E20"/>
              </a:buClr>
              <a:buFont typeface="Arial" panose="020B0604020202020204" pitchFamily="34" charset="0"/>
              <a:buChar char="•"/>
            </a:pPr>
            <a:r>
              <a:rPr lang="en-US" sz="2000" b="0" i="0" u="none" strike="noStrike" cap="none" dirty="0">
                <a:solidFill>
                  <a:schemeClr val="tx1"/>
                </a:solidFill>
                <a:latin typeface="Lub Dub Medium" panose="020B0603030403020204" pitchFamily="34" charset="0"/>
              </a:rPr>
              <a:t>Patients with cancer are at high-risk for stroke, with cancer as a comorbidity found in 10% of hospitalized patients with ischemic stroke in the U.S.</a:t>
            </a:r>
            <a:r>
              <a:rPr lang="en-US" sz="2000" b="0" i="0" u="none" strike="noStrike" cap="none" baseline="30000" dirty="0">
                <a:solidFill>
                  <a:schemeClr val="tx1"/>
                </a:solidFill>
                <a:latin typeface="Lub Dub Medium" panose="020B0603030403020204" pitchFamily="34" charset="0"/>
              </a:rPr>
              <a:t>1 </a:t>
            </a:r>
          </a:p>
          <a:p>
            <a:pPr marL="342900" indent="-342900">
              <a:buClr>
                <a:srgbClr val="C10E20"/>
              </a:buClr>
              <a:buFont typeface="Arial" panose="020B0604020202020204" pitchFamily="34" charset="0"/>
              <a:buChar char="•"/>
            </a:pPr>
            <a:r>
              <a:rPr lang="en-US" sz="2000" b="0" i="0" u="none" strike="noStrike" cap="none" dirty="0">
                <a:solidFill>
                  <a:schemeClr val="tx1"/>
                </a:solidFill>
                <a:latin typeface="Lub Dub Medium" panose="020B0603030403020204" pitchFamily="34" charset="0"/>
              </a:rPr>
              <a:t>There are numerous potential mechanisms for ischemic stroke in these patients, including procoagulant conditions.</a:t>
            </a:r>
          </a:p>
          <a:p>
            <a:pPr marL="342900" indent="-342900">
              <a:buClr>
                <a:srgbClr val="C10E20"/>
              </a:buClr>
              <a:buFont typeface="Arial" panose="020B0604020202020204" pitchFamily="34" charset="0"/>
              <a:buChar char="•"/>
            </a:pPr>
            <a:r>
              <a:rPr lang="en-US" sz="2000" b="0" i="0" u="none" strike="noStrike" cap="none" dirty="0">
                <a:solidFill>
                  <a:schemeClr val="tx1"/>
                </a:solidFill>
                <a:latin typeface="Lub Dub Medium" panose="020B0603030403020204" pitchFamily="34" charset="0"/>
              </a:rPr>
              <a:t>Primary cardiac tumors are uncommon,</a:t>
            </a:r>
            <a:r>
              <a:rPr lang="en-US" sz="2000" b="0" i="0" u="none" strike="noStrike" cap="none" baseline="30000" dirty="0">
                <a:solidFill>
                  <a:schemeClr val="tx1"/>
                </a:solidFill>
                <a:latin typeface="Lub Dub Medium" panose="020B0603030403020204" pitchFamily="34" charset="0"/>
              </a:rPr>
              <a:t>2</a:t>
            </a:r>
            <a:r>
              <a:rPr lang="en-US" sz="2000" b="0" i="0" u="none" strike="noStrike" cap="none" dirty="0">
                <a:solidFill>
                  <a:schemeClr val="tx1"/>
                </a:solidFill>
                <a:latin typeface="Lub Dub Medium" panose="020B0603030403020204" pitchFamily="34" charset="0"/>
              </a:rPr>
              <a:t> but patients with cardiac tumors are at increased risk for stroke, with an overall rate of embolism of 25%.</a:t>
            </a:r>
            <a:r>
              <a:rPr lang="en-US" sz="2000" b="0" i="0" u="none" strike="noStrike" cap="none" baseline="30000" dirty="0">
                <a:solidFill>
                  <a:schemeClr val="tx1"/>
                </a:solidFill>
                <a:latin typeface="Lub Dub Medium" panose="020B0603030403020204" pitchFamily="34" charset="0"/>
              </a:rPr>
              <a:t>3</a:t>
            </a:r>
            <a:endParaRPr lang="en-US" sz="2800" cap="none" baseline="30000" dirty="0">
              <a:solidFill>
                <a:schemeClr val="tx1"/>
              </a:solidFill>
            </a:endParaRPr>
          </a:p>
        </p:txBody>
      </p:sp>
      <p:sp>
        <p:nvSpPr>
          <p:cNvPr id="6" name="object 34">
            <a:extLst>
              <a:ext uri="{FF2B5EF4-FFF2-40B4-BE49-F238E27FC236}">
                <a16:creationId xmlns:a16="http://schemas.microsoft.com/office/drawing/2014/main" id="{E21E41F2-E852-441E-8A25-8A03D19DC026}"/>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fr-FR" sz="800" dirty="0">
                <a:solidFill>
                  <a:schemeClr val="tx1">
                    <a:lumMod val="50000"/>
                    <a:lumOff val="50000"/>
                  </a:schemeClr>
                </a:solidFill>
                <a:latin typeface="Lub Dub Medium" panose="020B0603030403020204" pitchFamily="34" charset="0"/>
                <a:cs typeface="Arial"/>
              </a:rPr>
              <a:t>1. </a:t>
            </a:r>
            <a:r>
              <a:rPr lang="fr-FR" sz="800" dirty="0" err="1">
                <a:solidFill>
                  <a:schemeClr val="tx1">
                    <a:lumMod val="50000"/>
                    <a:lumOff val="50000"/>
                  </a:schemeClr>
                </a:solidFill>
                <a:latin typeface="Lub Dub Medium" panose="020B0603030403020204" pitchFamily="34" charset="0"/>
                <a:cs typeface="Arial"/>
              </a:rPr>
              <a:t>Dardiotis</a:t>
            </a:r>
            <a:r>
              <a:rPr lang="fr-FR" sz="800" dirty="0">
                <a:solidFill>
                  <a:schemeClr val="tx1">
                    <a:lumMod val="50000"/>
                    <a:lumOff val="50000"/>
                  </a:schemeClr>
                </a:solidFill>
                <a:latin typeface="Lub Dub Medium" panose="020B0603030403020204" pitchFamily="34" charset="0"/>
                <a:cs typeface="Arial"/>
              </a:rPr>
              <a:t> E et al. (2019); Int J </a:t>
            </a:r>
            <a:r>
              <a:rPr lang="fr-FR" sz="800" dirty="0" err="1">
                <a:solidFill>
                  <a:schemeClr val="tx1">
                    <a:lumMod val="50000"/>
                    <a:lumOff val="50000"/>
                  </a:schemeClr>
                </a:solidFill>
                <a:latin typeface="Lub Dub Medium" panose="020B0603030403020204" pitchFamily="34" charset="0"/>
                <a:cs typeface="Arial"/>
              </a:rPr>
              <a:t>Oncol</a:t>
            </a:r>
            <a:r>
              <a:rPr lang="fr-FR" sz="800" dirty="0">
                <a:solidFill>
                  <a:schemeClr val="tx1">
                    <a:lumMod val="50000"/>
                    <a:lumOff val="50000"/>
                  </a:schemeClr>
                </a:solidFill>
                <a:latin typeface="Lub Dub Medium" panose="020B0603030403020204" pitchFamily="34" charset="0"/>
                <a:cs typeface="Arial"/>
              </a:rPr>
              <a:t>. 2. </a:t>
            </a:r>
            <a:r>
              <a:rPr lang="fr-FR" sz="800" dirty="0" err="1">
                <a:solidFill>
                  <a:schemeClr val="tx1">
                    <a:lumMod val="50000"/>
                    <a:lumOff val="50000"/>
                  </a:schemeClr>
                </a:solidFill>
                <a:latin typeface="Lub Dub Medium" panose="020B0603030403020204" pitchFamily="34" charset="0"/>
                <a:cs typeface="Arial"/>
              </a:rPr>
              <a:t>Reynen</a:t>
            </a:r>
            <a:r>
              <a:rPr lang="fr-FR" sz="800" dirty="0">
                <a:solidFill>
                  <a:schemeClr val="tx1">
                    <a:lumMod val="50000"/>
                    <a:lumOff val="50000"/>
                  </a:schemeClr>
                </a:solidFill>
                <a:latin typeface="Lub Dub Medium" panose="020B0603030403020204" pitchFamily="34" charset="0"/>
                <a:cs typeface="Arial"/>
              </a:rPr>
              <a:t> K. (1996);Am J </a:t>
            </a:r>
            <a:r>
              <a:rPr lang="fr-FR" sz="800" dirty="0" err="1">
                <a:solidFill>
                  <a:schemeClr val="tx1">
                    <a:lumMod val="50000"/>
                    <a:lumOff val="50000"/>
                  </a:schemeClr>
                </a:solidFill>
                <a:latin typeface="Lub Dub Medium" panose="020B0603030403020204" pitchFamily="34" charset="0"/>
                <a:cs typeface="Arial"/>
              </a:rPr>
              <a:t>Cardiol</a:t>
            </a:r>
            <a:r>
              <a:rPr lang="fr-FR" sz="800" dirty="0">
                <a:solidFill>
                  <a:schemeClr val="tx1">
                    <a:lumMod val="50000"/>
                    <a:lumOff val="50000"/>
                  </a:schemeClr>
                </a:solidFill>
                <a:latin typeface="Lub Dub Medium" panose="020B0603030403020204" pitchFamily="34" charset="0"/>
                <a:cs typeface="Arial"/>
              </a:rPr>
              <a:t>. 3. Lai MM et al. (2015); Int J Stroke.</a:t>
            </a:r>
          </a:p>
        </p:txBody>
      </p:sp>
    </p:spTree>
    <p:extLst>
      <p:ext uri="{BB962C8B-B14F-4D97-AF65-F5344CB8AC3E}">
        <p14:creationId xmlns:p14="http://schemas.microsoft.com/office/powerpoint/2010/main" val="28038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C8D-64EC-4217-823D-4713797F35D0}"/>
              </a:ext>
            </a:extLst>
          </p:cNvPr>
          <p:cNvSpPr>
            <a:spLocks noGrp="1"/>
          </p:cNvSpPr>
          <p:nvPr>
            <p:ph type="title"/>
          </p:nvPr>
        </p:nvSpPr>
        <p:spPr>
          <a:xfrm>
            <a:off x="838199" y="363539"/>
            <a:ext cx="11221995" cy="559408"/>
          </a:xfrm>
        </p:spPr>
        <p:txBody>
          <a:bodyPr>
            <a:normAutofit/>
          </a:bodyPr>
          <a:lstStyle/>
          <a:p>
            <a:pPr marL="12700">
              <a:lnSpc>
                <a:spcPct val="100000"/>
              </a:lnSpc>
            </a:pPr>
            <a:r>
              <a:rPr lang="en-US" spc="-5" dirty="0"/>
              <a:t>Potential Etiologies: </a:t>
            </a:r>
            <a:r>
              <a:rPr lang="en-US" i="1" cap="none" spc="-5" dirty="0">
                <a:latin typeface="Lub Dub Medium" panose="020B0603030403020204" pitchFamily="34" charset="0"/>
              </a:rPr>
              <a:t>Dissection</a:t>
            </a:r>
          </a:p>
        </p:txBody>
      </p:sp>
      <p:sp>
        <p:nvSpPr>
          <p:cNvPr id="3" name="Content Placeholder 2">
            <a:extLst>
              <a:ext uri="{FF2B5EF4-FFF2-40B4-BE49-F238E27FC236}">
                <a16:creationId xmlns:a16="http://schemas.microsoft.com/office/drawing/2014/main" id="{EA45B228-37E3-4538-A63D-CB43D371ED35}"/>
              </a:ext>
            </a:extLst>
          </p:cNvPr>
          <p:cNvSpPr>
            <a:spLocks noGrp="1"/>
          </p:cNvSpPr>
          <p:nvPr>
            <p:ph sz="half" idx="1"/>
          </p:nvPr>
        </p:nvSpPr>
        <p:spPr>
          <a:xfrm>
            <a:off x="838199" y="1256232"/>
            <a:ext cx="10529048" cy="2475509"/>
          </a:xfrm>
        </p:spPr>
        <p:txBody>
          <a:bodyPr>
            <a:normAutofit/>
          </a:bodyPr>
          <a:lstStyle/>
          <a:p>
            <a:pPr marL="358902" indent="-342900">
              <a:buClr>
                <a:srgbClr val="C10E20"/>
              </a:buClr>
              <a:buFont typeface="Arial" panose="020B0604020202020204" pitchFamily="34" charset="0"/>
              <a:buChar char="•"/>
            </a:pPr>
            <a:r>
              <a:rPr lang="en-US" sz="2000" cap="none" dirty="0">
                <a:solidFill>
                  <a:schemeClr val="tx1"/>
                </a:solidFill>
                <a:latin typeface="Lub Dub Medium" panose="020B0603030403020204" pitchFamily="34" charset="0"/>
              </a:rPr>
              <a:t>Extracranial carotid or vertebral dissections are a relatively uncommon mechanism of ischemic stroke that can be the result of trauma or spontaneous and are found mostly in younger patients.</a:t>
            </a:r>
            <a:r>
              <a:rPr lang="en-US" sz="2000" cap="none" baseline="30000" dirty="0">
                <a:solidFill>
                  <a:schemeClr val="tx1"/>
                </a:solidFill>
                <a:latin typeface="Lub Dub Medium" panose="020B0603030403020204" pitchFamily="34" charset="0"/>
              </a:rPr>
              <a:t>1</a:t>
            </a:r>
          </a:p>
          <a:p>
            <a:endParaRPr lang="en-US" sz="2000" dirty="0"/>
          </a:p>
        </p:txBody>
      </p:sp>
      <p:sp>
        <p:nvSpPr>
          <p:cNvPr id="6" name="object 34">
            <a:extLst>
              <a:ext uri="{FF2B5EF4-FFF2-40B4-BE49-F238E27FC236}">
                <a16:creationId xmlns:a16="http://schemas.microsoft.com/office/drawing/2014/main" id="{D7233067-1A69-49A9-B0E7-159AB9A44AC2}"/>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Redekop GJ. (2008); Can J Neurol Sci.</a:t>
            </a:r>
          </a:p>
        </p:txBody>
      </p:sp>
    </p:spTree>
    <p:extLst>
      <p:ext uri="{BB962C8B-B14F-4D97-AF65-F5344CB8AC3E}">
        <p14:creationId xmlns:p14="http://schemas.microsoft.com/office/powerpoint/2010/main" val="305739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C8D-64EC-4217-823D-4713797F35D0}"/>
              </a:ext>
            </a:extLst>
          </p:cNvPr>
          <p:cNvSpPr>
            <a:spLocks noGrp="1"/>
          </p:cNvSpPr>
          <p:nvPr>
            <p:ph type="title"/>
          </p:nvPr>
        </p:nvSpPr>
        <p:spPr>
          <a:xfrm>
            <a:off x="838199" y="363539"/>
            <a:ext cx="11221995" cy="559408"/>
          </a:xfrm>
        </p:spPr>
        <p:txBody>
          <a:bodyPr>
            <a:normAutofit/>
          </a:bodyPr>
          <a:lstStyle/>
          <a:p>
            <a:pPr marL="12700">
              <a:lnSpc>
                <a:spcPct val="100000"/>
              </a:lnSpc>
            </a:pPr>
            <a:r>
              <a:rPr lang="en-US" spc="-5" dirty="0"/>
              <a:t>Potential Etiologies: </a:t>
            </a:r>
            <a:r>
              <a:rPr lang="en-US" i="1" cap="none" spc="-5" dirty="0">
                <a:latin typeface="Lub Dub Medium" panose="020B0603030403020204" pitchFamily="34" charset="0"/>
              </a:rPr>
              <a:t>Vasculitis</a:t>
            </a:r>
          </a:p>
        </p:txBody>
      </p:sp>
      <p:sp>
        <p:nvSpPr>
          <p:cNvPr id="3" name="Content Placeholder 2">
            <a:extLst>
              <a:ext uri="{FF2B5EF4-FFF2-40B4-BE49-F238E27FC236}">
                <a16:creationId xmlns:a16="http://schemas.microsoft.com/office/drawing/2014/main" id="{EA45B228-37E3-4538-A63D-CB43D371ED35}"/>
              </a:ext>
            </a:extLst>
          </p:cNvPr>
          <p:cNvSpPr>
            <a:spLocks noGrp="1"/>
          </p:cNvSpPr>
          <p:nvPr>
            <p:ph sz="half" idx="1"/>
          </p:nvPr>
        </p:nvSpPr>
        <p:spPr>
          <a:xfrm>
            <a:off x="1385046" y="1393424"/>
            <a:ext cx="9034850" cy="4520725"/>
          </a:xfrm>
        </p:spPr>
        <p:txBody>
          <a:bodyPr>
            <a:normAutofit/>
          </a:bodyPr>
          <a:lstStyle/>
          <a:p>
            <a:pPr marL="16002"/>
            <a:r>
              <a:rPr lang="en-US" sz="2000" b="0" i="0" u="none" strike="noStrike" cap="none" dirty="0">
                <a:solidFill>
                  <a:srgbClr val="C00000"/>
                </a:solidFill>
                <a:latin typeface="Lub Dub Bold" panose="020B0803030403020204" pitchFamily="34" charset="0"/>
              </a:rPr>
              <a:t>There are various types of vasculitis, including:</a:t>
            </a:r>
          </a:p>
          <a:p>
            <a:pPr marL="692150" lvl="2" indent="-285750">
              <a:spcBef>
                <a:spcPts val="1800"/>
              </a:spcBef>
              <a:buClr>
                <a:srgbClr val="C10E20"/>
              </a:buClr>
            </a:pPr>
            <a:r>
              <a:rPr lang="en-US" sz="1800" cap="none" dirty="0">
                <a:solidFill>
                  <a:schemeClr val="tx1"/>
                </a:solidFill>
                <a:latin typeface="Lub Dub Bold" panose="020B0803030403020204" pitchFamily="34" charset="0"/>
              </a:rPr>
              <a:t>A</a:t>
            </a:r>
            <a:r>
              <a:rPr lang="en-US" sz="1800" b="0" i="0" u="none" strike="noStrike" cap="none" dirty="0">
                <a:solidFill>
                  <a:schemeClr val="tx1"/>
                </a:solidFill>
                <a:latin typeface="Lub Dub Bold" panose="020B0803030403020204" pitchFamily="34" charset="0"/>
              </a:rPr>
              <a:t>utoimmune vasculitis</a:t>
            </a:r>
            <a:r>
              <a:rPr lang="en-US" sz="1800" b="0" i="0" u="none" strike="noStrike" cap="none" dirty="0">
                <a:solidFill>
                  <a:schemeClr val="tx1"/>
                </a:solidFill>
                <a:latin typeface="Lub Dub Medium" panose="020B0603030403020204" pitchFamily="34" charset="0"/>
              </a:rPr>
              <a:t>—Overall prevalence of autoimmune vasculitis in stroke population is very low but age dependent. In cohorts of younger patients (</a:t>
            </a:r>
            <a:r>
              <a:rPr lang="en-US" sz="1800" b="0" i="0" u="none" strike="noStrike" cap="none" dirty="0" err="1">
                <a:solidFill>
                  <a:schemeClr val="tx1"/>
                </a:solidFill>
                <a:latin typeface="Lub Dub Medium" panose="020B0603030403020204" pitchFamily="34" charset="0"/>
              </a:rPr>
              <a:t>eg</a:t>
            </a:r>
            <a:r>
              <a:rPr lang="en-US" sz="1800" b="0" i="0" u="none" strike="noStrike" cap="none" dirty="0">
                <a:solidFill>
                  <a:schemeClr val="tx1"/>
                </a:solidFill>
                <a:latin typeface="Lub Dub Medium" panose="020B0603030403020204" pitchFamily="34" charset="0"/>
              </a:rPr>
              <a:t>, age &lt;45 years), vasculitis may account for 0% to 20% of stroke cases, depending on depth of workup.</a:t>
            </a:r>
            <a:r>
              <a:rPr lang="en-US" sz="1800" b="0" i="0" u="none" strike="noStrike" cap="none" baseline="30000" dirty="0">
                <a:solidFill>
                  <a:schemeClr val="tx1"/>
                </a:solidFill>
                <a:latin typeface="Lub Dub Medium" panose="020B0603030403020204" pitchFamily="34" charset="0"/>
              </a:rPr>
              <a:t>1</a:t>
            </a:r>
            <a:endParaRPr lang="en-US" sz="1800" cap="none" dirty="0">
              <a:solidFill>
                <a:schemeClr val="tx1"/>
              </a:solidFill>
              <a:latin typeface="Lub Dub Medium" panose="020B0603030403020204" pitchFamily="34" charset="0"/>
            </a:endParaRPr>
          </a:p>
          <a:p>
            <a:pPr marL="692150" lvl="2" indent="-285750">
              <a:spcBef>
                <a:spcPts val="1800"/>
              </a:spcBef>
              <a:buClr>
                <a:srgbClr val="C10E20"/>
              </a:buClr>
            </a:pPr>
            <a:r>
              <a:rPr lang="en-US" sz="1800" dirty="0">
                <a:solidFill>
                  <a:schemeClr val="tx1"/>
                </a:solidFill>
                <a:latin typeface="Lub Dub Bold" panose="020B0803030403020204" pitchFamily="34" charset="0"/>
              </a:rPr>
              <a:t>Infectious vasculitis</a:t>
            </a:r>
            <a:r>
              <a:rPr lang="en-US" sz="1800" b="0" i="0" u="none" strike="noStrike" cap="none" dirty="0">
                <a:solidFill>
                  <a:schemeClr val="tx1"/>
                </a:solidFill>
                <a:latin typeface="Lub Dub Medium" panose="020B0603030403020204" pitchFamily="34" charset="0"/>
              </a:rPr>
              <a:t>—Infectious diseases such as varicella zoster virus (VZV) cerebral vasculitis, neurosyphilis, or bacterial meningitis may cause stroke through various mechanisms.</a:t>
            </a:r>
            <a:r>
              <a:rPr lang="en-US" sz="1800" b="0" i="0" u="none" strike="noStrike" cap="none" baseline="30000" dirty="0">
                <a:solidFill>
                  <a:schemeClr val="tx1"/>
                </a:solidFill>
                <a:latin typeface="Lub Dub Medium" panose="020B0603030403020204" pitchFamily="34" charset="0"/>
              </a:rPr>
              <a:t>2</a:t>
            </a:r>
            <a:endParaRPr lang="en-US" b="0" i="0" u="none" strike="noStrike" cap="none" dirty="0">
              <a:solidFill>
                <a:schemeClr val="tx1"/>
              </a:solidFill>
              <a:latin typeface="Lub Dub Medium" panose="020B0603030403020204" pitchFamily="34" charset="0"/>
            </a:endParaRPr>
          </a:p>
          <a:p>
            <a:pPr marL="692150" lvl="2" indent="-285750">
              <a:spcBef>
                <a:spcPts val="1800"/>
              </a:spcBef>
              <a:buClr>
                <a:srgbClr val="C10E20"/>
              </a:buClr>
            </a:pPr>
            <a:r>
              <a:rPr lang="en-US" sz="1800" dirty="0">
                <a:solidFill>
                  <a:schemeClr val="tx1"/>
                </a:solidFill>
                <a:latin typeface="Lub Dub Bold" panose="020B0803030403020204" pitchFamily="34" charset="0"/>
              </a:rPr>
              <a:t>Neoplastic vasculitis</a:t>
            </a:r>
            <a:r>
              <a:rPr lang="en-US" sz="1800" b="0" i="0" u="none" strike="noStrike" cap="none" dirty="0">
                <a:solidFill>
                  <a:schemeClr val="tx1"/>
                </a:solidFill>
                <a:latin typeface="Lub Dub Medium" panose="020B0603030403020204" pitchFamily="34" charset="0"/>
              </a:rPr>
              <a:t>—</a:t>
            </a:r>
            <a:r>
              <a:rPr lang="en-US" sz="1800" cap="none" dirty="0">
                <a:solidFill>
                  <a:schemeClr val="tx1"/>
                </a:solidFill>
                <a:latin typeface="Lub Dub Medium" panose="020B0603030403020204" pitchFamily="34" charset="0"/>
              </a:rPr>
              <a:t>R</a:t>
            </a:r>
            <a:r>
              <a:rPr lang="en-US" sz="1800" b="0" i="0" u="none" strike="noStrike" cap="none" dirty="0">
                <a:solidFill>
                  <a:schemeClr val="tx1"/>
                </a:solidFill>
                <a:latin typeface="Lub Dub Medium" panose="020B0603030403020204" pitchFamily="34" charset="0"/>
              </a:rPr>
              <a:t>efers to inflammation of the brain arteries resulting from direct invasion of neoplastic cells. Conditions in this category are rare &amp; include </a:t>
            </a:r>
            <a:r>
              <a:rPr lang="en-US" sz="1800" b="0" i="0" u="none" strike="noStrike" cap="none" dirty="0" err="1">
                <a:solidFill>
                  <a:schemeClr val="tx1"/>
                </a:solidFill>
                <a:latin typeface="Lub Dub Medium" panose="020B0603030403020204" pitchFamily="34" charset="0"/>
              </a:rPr>
              <a:t>lymphomatoid</a:t>
            </a:r>
            <a:r>
              <a:rPr lang="en-US" sz="1800" b="0" i="0" u="none" strike="noStrike" cap="none" dirty="0">
                <a:solidFill>
                  <a:schemeClr val="tx1"/>
                </a:solidFill>
                <a:latin typeface="Lub Dub Medium" panose="020B0603030403020204" pitchFamily="34" charset="0"/>
              </a:rPr>
              <a:t> granulomatosis &amp; angiotropic or intravascular lymphoma (also known as </a:t>
            </a:r>
            <a:r>
              <a:rPr lang="en-US" sz="1800" b="0" i="0" u="none" strike="noStrike" cap="none" dirty="0" err="1">
                <a:solidFill>
                  <a:schemeClr val="tx1"/>
                </a:solidFill>
                <a:latin typeface="Lub Dub Medium" panose="020B0603030403020204" pitchFamily="34" charset="0"/>
              </a:rPr>
              <a:t>angioendotheliomatosis</a:t>
            </a:r>
            <a:r>
              <a:rPr lang="en-US" sz="1800" b="0" i="0" u="none" strike="noStrike" cap="none" dirty="0">
                <a:solidFill>
                  <a:schemeClr val="tx1"/>
                </a:solidFill>
                <a:latin typeface="Lub Dub Medium" panose="020B0603030403020204" pitchFamily="34" charset="0"/>
              </a:rPr>
              <a:t>).</a:t>
            </a:r>
            <a:r>
              <a:rPr lang="en-US" sz="1800" b="0" i="0" u="none" strike="noStrike" cap="none" baseline="30000" dirty="0">
                <a:solidFill>
                  <a:schemeClr val="tx1"/>
                </a:solidFill>
                <a:latin typeface="Lub Dub Medium" panose="020B0603030403020204" pitchFamily="34" charset="0"/>
              </a:rPr>
              <a:t>3</a:t>
            </a:r>
            <a:endParaRPr lang="en-US" sz="2400" cap="none" baseline="30000" dirty="0">
              <a:solidFill>
                <a:schemeClr val="tx1"/>
              </a:solidFill>
              <a:latin typeface="Lub Dub Medium" panose="020B0603030403020204" pitchFamily="34" charset="0"/>
            </a:endParaRPr>
          </a:p>
        </p:txBody>
      </p:sp>
      <p:sp>
        <p:nvSpPr>
          <p:cNvPr id="6" name="object 34">
            <a:extLst>
              <a:ext uri="{FF2B5EF4-FFF2-40B4-BE49-F238E27FC236}">
                <a16:creationId xmlns:a16="http://schemas.microsoft.com/office/drawing/2014/main" id="{C11760E4-3D2E-4DAA-8B2A-4C659552C5AE}"/>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Varona JF. (2007); Eur Neurol.. 2. Kleindorfer DO. (2021);Stroke. 3. Fonkem E et al. (2016);BMC Neurol.</a:t>
            </a:r>
          </a:p>
        </p:txBody>
      </p:sp>
    </p:spTree>
    <p:extLst>
      <p:ext uri="{BB962C8B-B14F-4D97-AF65-F5344CB8AC3E}">
        <p14:creationId xmlns:p14="http://schemas.microsoft.com/office/powerpoint/2010/main" val="163386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D7FE70-DC68-4015-A264-37390AC38D4D}"/>
              </a:ext>
            </a:extLst>
          </p:cNvPr>
          <p:cNvSpPr>
            <a:spLocks noGrp="1"/>
          </p:cNvSpPr>
          <p:nvPr>
            <p:ph type="ctrTitle"/>
          </p:nvPr>
        </p:nvSpPr>
        <p:spPr/>
        <p:txBody>
          <a:bodyPr/>
          <a:lstStyle/>
          <a:p>
            <a:r>
              <a:rPr lang="en-US" b="0" dirty="0"/>
              <a:t>Diagnosing </a:t>
            </a:r>
            <a:br>
              <a:rPr lang="en-US" b="0" dirty="0"/>
            </a:br>
            <a:r>
              <a:rPr lang="en-US" b="0" dirty="0"/>
              <a:t>Cryptogenic</a:t>
            </a:r>
            <a:r>
              <a:rPr lang="en-US" b="0" spc="-135" dirty="0"/>
              <a:t> </a:t>
            </a:r>
            <a:r>
              <a:rPr lang="en-US" b="0" dirty="0"/>
              <a:t>Stroke</a:t>
            </a:r>
          </a:p>
        </p:txBody>
      </p:sp>
    </p:spTree>
    <p:extLst>
      <p:ext uri="{BB962C8B-B14F-4D97-AF65-F5344CB8AC3E}">
        <p14:creationId xmlns:p14="http://schemas.microsoft.com/office/powerpoint/2010/main" val="428799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BAA2972-542E-4600-9EC6-88A6E355A50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6225" y="1227685"/>
            <a:ext cx="6705600" cy="4470400"/>
          </a:xfrm>
          <a:prstGeom prst="rect">
            <a:avLst/>
          </a:prstGeom>
          <a:effectLst>
            <a:outerShdw blurRad="63500" algn="ctr" rotWithShape="0">
              <a:prstClr val="black">
                <a:alpha val="40000"/>
              </a:prstClr>
            </a:outerShdw>
          </a:effectLst>
        </p:spPr>
      </p:pic>
      <p:sp>
        <p:nvSpPr>
          <p:cNvPr id="8" name="Rectangle 7">
            <a:extLst>
              <a:ext uri="{FF2B5EF4-FFF2-40B4-BE49-F238E27FC236}">
                <a16:creationId xmlns:a16="http://schemas.microsoft.com/office/drawing/2014/main" id="{CE1D5184-D1BE-475B-BC78-0B5056843335}"/>
              </a:ext>
              <a:ext uri="{C183D7F6-B498-43B3-948B-1728B52AA6E4}">
                <adec:decorative xmlns:adec="http://schemas.microsoft.com/office/drawing/2017/decorative" val="1"/>
              </a:ext>
            </a:extLst>
          </p:cNvPr>
          <p:cNvSpPr/>
          <p:nvPr/>
        </p:nvSpPr>
        <p:spPr>
          <a:xfrm>
            <a:off x="1311193" y="1276233"/>
            <a:ext cx="3968892" cy="920896"/>
          </a:xfrm>
          <a:prstGeom prst="rect">
            <a:avLst/>
          </a:prstGeom>
          <a:solidFill>
            <a:srgbClr val="D9D9D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D9D9"/>
              </a:solidFill>
            </a:endParaRPr>
          </a:p>
        </p:txBody>
      </p:sp>
      <p:sp>
        <p:nvSpPr>
          <p:cNvPr id="2" name="Title 1">
            <a:extLst>
              <a:ext uri="{FF2B5EF4-FFF2-40B4-BE49-F238E27FC236}">
                <a16:creationId xmlns:a16="http://schemas.microsoft.com/office/drawing/2014/main" id="{67D4FDFD-F760-4E27-A5F2-3A76787FB9BA}"/>
              </a:ext>
            </a:extLst>
          </p:cNvPr>
          <p:cNvSpPr>
            <a:spLocks noGrp="1"/>
          </p:cNvSpPr>
          <p:nvPr>
            <p:ph type="title"/>
          </p:nvPr>
        </p:nvSpPr>
        <p:spPr/>
        <p:txBody>
          <a:bodyPr/>
          <a:lstStyle/>
          <a:p>
            <a:r>
              <a:rPr lang="en-US" spc="-5" dirty="0"/>
              <a:t>Stroke as a Health care Issue in the U.S.</a:t>
            </a:r>
          </a:p>
        </p:txBody>
      </p:sp>
      <p:sp>
        <p:nvSpPr>
          <p:cNvPr id="7" name="TextBox 6">
            <a:extLst>
              <a:ext uri="{FF2B5EF4-FFF2-40B4-BE49-F238E27FC236}">
                <a16:creationId xmlns:a16="http://schemas.microsoft.com/office/drawing/2014/main" id="{32708C0F-7567-4220-B4C8-C69955D834E6}"/>
              </a:ext>
            </a:extLst>
          </p:cNvPr>
          <p:cNvSpPr txBox="1"/>
          <p:nvPr/>
        </p:nvSpPr>
        <p:spPr>
          <a:xfrm>
            <a:off x="1400175" y="1340435"/>
            <a:ext cx="3771900" cy="800219"/>
          </a:xfrm>
          <a:prstGeom prst="rect">
            <a:avLst/>
          </a:prstGeom>
          <a:noFill/>
        </p:spPr>
        <p:txBody>
          <a:bodyPr wrap="square">
            <a:spAutoFit/>
          </a:bodyPr>
          <a:lstStyle/>
          <a:p>
            <a:pPr marL="18288" algn="ctr">
              <a:lnSpc>
                <a:spcPct val="100000"/>
              </a:lnSpc>
              <a:spcBef>
                <a:spcPts val="600"/>
              </a:spcBef>
              <a:buClr>
                <a:schemeClr val="accent1"/>
              </a:buClr>
              <a:tabLst>
                <a:tab pos="185420" algn="l"/>
              </a:tabLst>
            </a:pPr>
            <a:r>
              <a:rPr lang="en-US" sz="2800" spc="-5" dirty="0">
                <a:solidFill>
                  <a:srgbClr val="C10E21"/>
                </a:solidFill>
                <a:latin typeface="Lub Dub Bold" panose="020B0803030403020204" pitchFamily="34" charset="0"/>
              </a:rPr>
              <a:t>≈795,000,000 </a:t>
            </a:r>
            <a:br>
              <a:rPr lang="en-US" cap="none" spc="-5" dirty="0">
                <a:solidFill>
                  <a:srgbClr val="C10E21"/>
                </a:solidFill>
                <a:latin typeface="Lub Dub Bold" panose="020B0803030403020204" pitchFamily="34" charset="0"/>
                <a:cs typeface="Arial Narrow"/>
              </a:rPr>
            </a:br>
            <a:r>
              <a:rPr lang="en-US" cap="none" spc="-5" dirty="0">
                <a:solidFill>
                  <a:srgbClr val="000000"/>
                </a:solidFill>
                <a:latin typeface="Lub Dub Bold" panose="020B0803030403020204" pitchFamily="34" charset="0"/>
                <a:cs typeface="Arial Narrow"/>
              </a:rPr>
              <a:t>new or recurrent strokes</a:t>
            </a:r>
            <a:r>
              <a:rPr lang="en-US" cap="none" spc="105" dirty="0">
                <a:solidFill>
                  <a:srgbClr val="000000"/>
                </a:solidFill>
                <a:latin typeface="Lub Dub Bold" panose="020B0803030403020204" pitchFamily="34" charset="0"/>
                <a:cs typeface="Arial Narrow"/>
              </a:rPr>
              <a:t> </a:t>
            </a:r>
            <a:r>
              <a:rPr lang="en-US" cap="none" spc="-5" dirty="0">
                <a:solidFill>
                  <a:srgbClr val="000000"/>
                </a:solidFill>
                <a:latin typeface="Lub Dub Bold" panose="020B0803030403020204" pitchFamily="34" charset="0"/>
                <a:cs typeface="Arial Narrow"/>
              </a:rPr>
              <a:t>yearly</a:t>
            </a:r>
            <a:endParaRPr lang="en-US" cap="none" dirty="0">
              <a:solidFill>
                <a:srgbClr val="000000"/>
              </a:solidFill>
              <a:latin typeface="Lub Dub Bold" panose="020B0803030403020204" pitchFamily="34" charset="0"/>
              <a:cs typeface="Arial Narrow"/>
            </a:endParaRPr>
          </a:p>
        </p:txBody>
      </p:sp>
      <p:sp>
        <p:nvSpPr>
          <p:cNvPr id="9" name="Rectangle 8">
            <a:extLst>
              <a:ext uri="{FF2B5EF4-FFF2-40B4-BE49-F238E27FC236}">
                <a16:creationId xmlns:a16="http://schemas.microsoft.com/office/drawing/2014/main" id="{9A69AA36-D7B8-44CE-8B95-87154CD6D925}"/>
              </a:ext>
              <a:ext uri="{C183D7F6-B498-43B3-948B-1728B52AA6E4}">
                <adec:decorative xmlns:adec="http://schemas.microsoft.com/office/drawing/2017/decorative" val="1"/>
              </a:ext>
            </a:extLst>
          </p:cNvPr>
          <p:cNvSpPr/>
          <p:nvPr/>
        </p:nvSpPr>
        <p:spPr>
          <a:xfrm>
            <a:off x="1311193" y="2361675"/>
            <a:ext cx="3968892" cy="866691"/>
          </a:xfrm>
          <a:prstGeom prst="rect">
            <a:avLst/>
          </a:prstGeom>
          <a:solidFill>
            <a:srgbClr val="D9D9D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D9D9"/>
              </a:solidFill>
            </a:endParaRPr>
          </a:p>
        </p:txBody>
      </p:sp>
      <p:sp>
        <p:nvSpPr>
          <p:cNvPr id="10" name="TextBox 9">
            <a:extLst>
              <a:ext uri="{FF2B5EF4-FFF2-40B4-BE49-F238E27FC236}">
                <a16:creationId xmlns:a16="http://schemas.microsoft.com/office/drawing/2014/main" id="{914AC8B2-4D45-4ACA-9EB9-AA8A7685A2D9}"/>
              </a:ext>
            </a:extLst>
          </p:cNvPr>
          <p:cNvSpPr txBox="1"/>
          <p:nvPr/>
        </p:nvSpPr>
        <p:spPr>
          <a:xfrm>
            <a:off x="1400175" y="2441077"/>
            <a:ext cx="3771900" cy="707886"/>
          </a:xfrm>
          <a:prstGeom prst="rect">
            <a:avLst/>
          </a:prstGeom>
          <a:noFill/>
        </p:spPr>
        <p:txBody>
          <a:bodyPr wrap="square">
            <a:spAutoFit/>
          </a:bodyPr>
          <a:lstStyle/>
          <a:p>
            <a:pPr marL="18288" algn="ctr">
              <a:lnSpc>
                <a:spcPct val="100000"/>
              </a:lnSpc>
              <a:spcBef>
                <a:spcPts val="600"/>
              </a:spcBef>
              <a:buClr>
                <a:schemeClr val="accent1"/>
              </a:buClr>
              <a:tabLst>
                <a:tab pos="185420" algn="l"/>
              </a:tabLst>
            </a:pPr>
            <a:r>
              <a:rPr lang="en-US" sz="2000" spc="-5" dirty="0">
                <a:solidFill>
                  <a:srgbClr val="C10E21"/>
                </a:solidFill>
                <a:latin typeface="Lub Dub Bold" panose="020B0803030403020204" pitchFamily="34" charset="0"/>
              </a:rPr>
              <a:t>87% </a:t>
            </a:r>
            <a:r>
              <a:rPr lang="en-US" spc="-5" dirty="0">
                <a:solidFill>
                  <a:srgbClr val="000000"/>
                </a:solidFill>
                <a:latin typeface="Lub Dub Bold" panose="020B0803030403020204" pitchFamily="34" charset="0"/>
              </a:rPr>
              <a:t>ischemic stroke</a:t>
            </a:r>
            <a:br>
              <a:rPr lang="en-US" cap="none" spc="-5" dirty="0">
                <a:solidFill>
                  <a:srgbClr val="C10E21"/>
                </a:solidFill>
                <a:latin typeface="Lub Dub Bold" panose="020B0803030403020204" pitchFamily="34" charset="0"/>
                <a:cs typeface="Arial Narrow"/>
              </a:rPr>
            </a:br>
            <a:r>
              <a:rPr lang="en-US" sz="2000" spc="-5" dirty="0">
                <a:solidFill>
                  <a:srgbClr val="C10E21"/>
                </a:solidFill>
                <a:latin typeface="Lub Dub Bold" panose="020B0803030403020204" pitchFamily="34" charset="0"/>
              </a:rPr>
              <a:t>13% </a:t>
            </a:r>
            <a:r>
              <a:rPr lang="en-US" spc="-5" dirty="0">
                <a:solidFill>
                  <a:srgbClr val="000000"/>
                </a:solidFill>
                <a:latin typeface="Lub Dub Bold" panose="020B0803030403020204" pitchFamily="34" charset="0"/>
              </a:rPr>
              <a:t>hemorrhagic stroke</a:t>
            </a:r>
            <a:endParaRPr lang="en-US" cap="none" dirty="0">
              <a:solidFill>
                <a:srgbClr val="000000"/>
              </a:solidFill>
              <a:latin typeface="Lub Dub Bold" panose="020B0803030403020204" pitchFamily="34" charset="0"/>
              <a:cs typeface="Arial Narrow"/>
            </a:endParaRPr>
          </a:p>
        </p:txBody>
      </p:sp>
      <p:sp>
        <p:nvSpPr>
          <p:cNvPr id="11" name="Rectangle 10">
            <a:extLst>
              <a:ext uri="{FF2B5EF4-FFF2-40B4-BE49-F238E27FC236}">
                <a16:creationId xmlns:a16="http://schemas.microsoft.com/office/drawing/2014/main" id="{3396502B-4FB3-4FA9-90EF-7F5B74653DF0}"/>
              </a:ext>
            </a:extLst>
          </p:cNvPr>
          <p:cNvSpPr/>
          <p:nvPr/>
        </p:nvSpPr>
        <p:spPr>
          <a:xfrm>
            <a:off x="1311193" y="3390684"/>
            <a:ext cx="3968892" cy="866692"/>
          </a:xfrm>
          <a:prstGeom prst="rect">
            <a:avLst/>
          </a:prstGeom>
          <a:solidFill>
            <a:srgbClr val="D9D9D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D9D9"/>
              </a:solidFill>
            </a:endParaRPr>
          </a:p>
        </p:txBody>
      </p:sp>
      <p:sp>
        <p:nvSpPr>
          <p:cNvPr id="12" name="TextBox 11">
            <a:extLst>
              <a:ext uri="{FF2B5EF4-FFF2-40B4-BE49-F238E27FC236}">
                <a16:creationId xmlns:a16="http://schemas.microsoft.com/office/drawing/2014/main" id="{7B45F9F8-B507-48CB-B0F7-971CFC9677D9}"/>
              </a:ext>
            </a:extLst>
          </p:cNvPr>
          <p:cNvSpPr txBox="1"/>
          <p:nvPr/>
        </p:nvSpPr>
        <p:spPr>
          <a:xfrm>
            <a:off x="1400175" y="3406304"/>
            <a:ext cx="3771900" cy="769441"/>
          </a:xfrm>
          <a:prstGeom prst="rect">
            <a:avLst/>
          </a:prstGeom>
          <a:noFill/>
        </p:spPr>
        <p:txBody>
          <a:bodyPr wrap="square">
            <a:spAutoFit/>
          </a:bodyPr>
          <a:lstStyle/>
          <a:p>
            <a:pPr marL="18288" algn="ctr">
              <a:lnSpc>
                <a:spcPct val="100000"/>
              </a:lnSpc>
              <a:spcBef>
                <a:spcPts val="600"/>
              </a:spcBef>
              <a:buClr>
                <a:schemeClr val="accent1"/>
              </a:buClr>
              <a:tabLst>
                <a:tab pos="185420" algn="l"/>
              </a:tabLst>
            </a:pPr>
            <a:r>
              <a:rPr lang="en-US" sz="4400" cap="none" spc="-5" dirty="0">
                <a:solidFill>
                  <a:srgbClr val="C10E21"/>
                </a:solidFill>
                <a:latin typeface="Lub Dub Bold" panose="020B0803030403020204" pitchFamily="34" charset="0"/>
                <a:cs typeface="Arial Narrow"/>
              </a:rPr>
              <a:t>5</a:t>
            </a:r>
            <a:r>
              <a:rPr lang="en-US" sz="4000" cap="none" spc="-5" baseline="30000" dirty="0">
                <a:solidFill>
                  <a:srgbClr val="C10E21"/>
                </a:solidFill>
                <a:latin typeface="Lub Dub Bold" panose="020B0803030403020204" pitchFamily="34" charset="0"/>
                <a:cs typeface="Arial Narrow"/>
              </a:rPr>
              <a:t>th</a:t>
            </a:r>
            <a:r>
              <a:rPr lang="en-US" sz="2800" cap="none" spc="-5" dirty="0">
                <a:solidFill>
                  <a:srgbClr val="C10E21"/>
                </a:solidFill>
                <a:latin typeface="Lub Dub Bold" panose="020B0803030403020204" pitchFamily="34" charset="0"/>
                <a:cs typeface="Arial Narrow"/>
              </a:rPr>
              <a:t> </a:t>
            </a:r>
            <a:r>
              <a:rPr lang="en-US" cap="none" spc="-5" dirty="0">
                <a:solidFill>
                  <a:srgbClr val="000000"/>
                </a:solidFill>
                <a:latin typeface="Lub Dub Bold" panose="020B0803030403020204" pitchFamily="34" charset="0"/>
                <a:cs typeface="Arial Narrow"/>
              </a:rPr>
              <a:t>leading cause of death</a:t>
            </a:r>
            <a:endParaRPr lang="en-US" cap="none" dirty="0">
              <a:solidFill>
                <a:srgbClr val="000000"/>
              </a:solidFill>
              <a:latin typeface="Lub Dub Bold" panose="020B0803030403020204" pitchFamily="34" charset="0"/>
              <a:cs typeface="Arial Narrow"/>
            </a:endParaRPr>
          </a:p>
        </p:txBody>
      </p:sp>
      <p:sp>
        <p:nvSpPr>
          <p:cNvPr id="13" name="Rectangle 12">
            <a:extLst>
              <a:ext uri="{FF2B5EF4-FFF2-40B4-BE49-F238E27FC236}">
                <a16:creationId xmlns:a16="http://schemas.microsoft.com/office/drawing/2014/main" id="{46ADE539-AC98-45DE-8310-9CBB7E6D775F}"/>
              </a:ext>
            </a:extLst>
          </p:cNvPr>
          <p:cNvSpPr/>
          <p:nvPr/>
        </p:nvSpPr>
        <p:spPr>
          <a:xfrm>
            <a:off x="1311193" y="4417398"/>
            <a:ext cx="3968892" cy="1277273"/>
          </a:xfrm>
          <a:prstGeom prst="rect">
            <a:avLst/>
          </a:prstGeom>
          <a:solidFill>
            <a:srgbClr val="D9D9D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D9D9"/>
              </a:solidFill>
            </a:endParaRPr>
          </a:p>
        </p:txBody>
      </p:sp>
      <p:sp>
        <p:nvSpPr>
          <p:cNvPr id="14" name="TextBox 13">
            <a:extLst>
              <a:ext uri="{FF2B5EF4-FFF2-40B4-BE49-F238E27FC236}">
                <a16:creationId xmlns:a16="http://schemas.microsoft.com/office/drawing/2014/main" id="{DFD214D4-5B30-4843-A0D4-234E65EB558A}"/>
              </a:ext>
            </a:extLst>
          </p:cNvPr>
          <p:cNvSpPr txBox="1"/>
          <p:nvPr/>
        </p:nvSpPr>
        <p:spPr>
          <a:xfrm>
            <a:off x="1536760" y="4538075"/>
            <a:ext cx="3524250" cy="1431161"/>
          </a:xfrm>
          <a:prstGeom prst="rect">
            <a:avLst/>
          </a:prstGeom>
          <a:noFill/>
        </p:spPr>
        <p:txBody>
          <a:bodyPr wrap="square">
            <a:spAutoFit/>
          </a:bodyPr>
          <a:lstStyle/>
          <a:p>
            <a:pPr marL="18288" algn="ctr">
              <a:lnSpc>
                <a:spcPct val="100000"/>
              </a:lnSpc>
              <a:spcBef>
                <a:spcPts val="600"/>
              </a:spcBef>
              <a:buClr>
                <a:schemeClr val="accent1"/>
              </a:buClr>
              <a:tabLst>
                <a:tab pos="185420" algn="l"/>
              </a:tabLst>
            </a:pPr>
            <a:r>
              <a:rPr lang="en-US" sz="2800" cap="none" spc="-5" dirty="0">
                <a:solidFill>
                  <a:srgbClr val="C10E21"/>
                </a:solidFill>
                <a:latin typeface="Lub Dub Bold" panose="020B0803030403020204" pitchFamily="34" charset="0"/>
                <a:cs typeface="Arial Narrow"/>
              </a:rPr>
              <a:t>A leading cause</a:t>
            </a:r>
            <a:br>
              <a:rPr lang="en-US" cap="none" spc="-5" dirty="0">
                <a:solidFill>
                  <a:srgbClr val="C10E21"/>
                </a:solidFill>
                <a:latin typeface="Lub Dub Bold" panose="020B0803030403020204" pitchFamily="34" charset="0"/>
                <a:cs typeface="Arial Narrow"/>
              </a:rPr>
            </a:br>
            <a:r>
              <a:rPr lang="en-US" cap="none" spc="-5" dirty="0">
                <a:solidFill>
                  <a:srgbClr val="000000"/>
                </a:solidFill>
                <a:latin typeface="Lub Dub Bold" panose="020B0803030403020204" pitchFamily="34" charset="0"/>
                <a:cs typeface="Arial Narrow"/>
              </a:rPr>
              <a:t>of serious long-term disability in the U.S.</a:t>
            </a:r>
          </a:p>
          <a:p>
            <a:pPr marL="18288" algn="ctr">
              <a:lnSpc>
                <a:spcPct val="100000"/>
              </a:lnSpc>
              <a:spcBef>
                <a:spcPts val="600"/>
              </a:spcBef>
              <a:buClr>
                <a:schemeClr val="accent1"/>
              </a:buClr>
              <a:tabLst>
                <a:tab pos="185420" algn="l"/>
              </a:tabLst>
            </a:pPr>
            <a:endParaRPr lang="en-US" cap="none" dirty="0">
              <a:solidFill>
                <a:srgbClr val="000000"/>
              </a:solidFill>
              <a:latin typeface="Lub Dub Bold" panose="020B0803030403020204" pitchFamily="34" charset="0"/>
              <a:cs typeface="Arial Narrow"/>
            </a:endParaRPr>
          </a:p>
        </p:txBody>
      </p:sp>
      <p:sp>
        <p:nvSpPr>
          <p:cNvPr id="4" name="object 4">
            <a:extLst>
              <a:ext uri="{FF2B5EF4-FFF2-40B4-BE49-F238E27FC236}">
                <a16:creationId xmlns:a16="http://schemas.microsoft.com/office/drawing/2014/main" id="{4841C84A-7EF0-400C-9BE5-A5C043AA0DB9}"/>
              </a:ext>
            </a:extLst>
          </p:cNvPr>
          <p:cNvSpPr txBox="1"/>
          <p:nvPr/>
        </p:nvSpPr>
        <p:spPr>
          <a:xfrm>
            <a:off x="838200" y="6384184"/>
            <a:ext cx="2622176" cy="123111"/>
          </a:xfrm>
          <a:prstGeom prst="rect">
            <a:avLst/>
          </a:prstGeom>
        </p:spPr>
        <p:txBody>
          <a:bodyPr vert="horz" wrap="square" lIns="0" tIns="0" rIns="0" bIns="0" rtlCol="0">
            <a:spAutoFit/>
          </a:bodyPr>
          <a:lstStyle/>
          <a:p>
            <a:pPr marL="12700"/>
            <a:r>
              <a:rPr lang="en-US" sz="800" dirty="0">
                <a:solidFill>
                  <a:schemeClr val="tx1">
                    <a:lumMod val="50000"/>
                    <a:lumOff val="50000"/>
                  </a:schemeClr>
                </a:solidFill>
                <a:latin typeface="Lub Dub Medium" panose="020B0603030403020204" pitchFamily="34" charset="0"/>
                <a:cs typeface="Arial"/>
              </a:rPr>
              <a:t>Virani SS, </a:t>
            </a:r>
            <a:r>
              <a:rPr sz="800" dirty="0">
                <a:solidFill>
                  <a:schemeClr val="tx1">
                    <a:lumMod val="50000"/>
                    <a:lumOff val="50000"/>
                  </a:schemeClr>
                </a:solidFill>
                <a:latin typeface="Lub Dub Medium" panose="020B0603030403020204" pitchFamily="34" charset="0"/>
                <a:cs typeface="Arial"/>
              </a:rPr>
              <a:t>et al. </a:t>
            </a:r>
            <a:r>
              <a:rPr lang="en-US" sz="800" dirty="0">
                <a:solidFill>
                  <a:schemeClr val="tx1">
                    <a:lumMod val="50000"/>
                    <a:lumOff val="50000"/>
                  </a:schemeClr>
                </a:solidFill>
                <a:latin typeface="Lub Dub Medium" panose="020B0603030403020204" pitchFamily="34" charset="0"/>
                <a:cs typeface="Arial"/>
              </a:rPr>
              <a:t>(2021) </a:t>
            </a:r>
            <a:r>
              <a:rPr sz="800" dirty="0">
                <a:solidFill>
                  <a:schemeClr val="tx1">
                    <a:lumMod val="50000"/>
                    <a:lumOff val="50000"/>
                  </a:schemeClr>
                </a:solidFill>
                <a:latin typeface="Lub Dub Medium" panose="020B0603030403020204" pitchFamily="34" charset="0"/>
                <a:cs typeface="Arial"/>
              </a:rPr>
              <a:t>Circulation.</a:t>
            </a:r>
          </a:p>
        </p:txBody>
      </p:sp>
    </p:spTree>
    <p:extLst>
      <p:ext uri="{BB962C8B-B14F-4D97-AF65-F5344CB8AC3E}">
        <p14:creationId xmlns:p14="http://schemas.microsoft.com/office/powerpoint/2010/main" val="197852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2">
            <a:extLst>
              <a:ext uri="{FF2B5EF4-FFF2-40B4-BE49-F238E27FC236}">
                <a16:creationId xmlns:a16="http://schemas.microsoft.com/office/drawing/2014/main" id="{5B984E17-5CAA-4F4E-8E2A-72DC1540BA07}"/>
              </a:ext>
            </a:extLst>
          </p:cNvPr>
          <p:cNvSpPr txBox="1">
            <a:spLocks/>
          </p:cNvSpPr>
          <p:nvPr/>
        </p:nvSpPr>
        <p:spPr>
          <a:xfrm>
            <a:off x="838200" y="363539"/>
            <a:ext cx="10515600" cy="559408"/>
          </a:xfrm>
          <a:prstGeom prst="rect">
            <a:avLst/>
          </a:prstGeom>
        </p:spPr>
        <p:txBody>
          <a:bodyPr wrap="none">
            <a:noAutofit/>
          </a:bodyPr>
          <a:lstStyle>
            <a:lvl1pPr algn="l" defTabSz="914400" rtl="0" eaLnBrk="1" latinLnBrk="0" hangingPunct="1">
              <a:lnSpc>
                <a:spcPct val="90000"/>
              </a:lnSpc>
              <a:spcBef>
                <a:spcPct val="0"/>
              </a:spcBef>
              <a:buNone/>
              <a:defRPr sz="2800" b="0" i="0" kern="1200" cap="all" baseline="0">
                <a:solidFill>
                  <a:schemeClr val="tx1"/>
                </a:solidFill>
                <a:latin typeface="Lub Dub Bold" panose="020B0803030403020204" pitchFamily="34" charset="0"/>
                <a:ea typeface="+mj-ea"/>
                <a:cs typeface="+mj-cs"/>
              </a:defRPr>
            </a:lvl1pPr>
          </a:lstStyle>
          <a:p>
            <a:r>
              <a:rPr lang="en-US" spc="-5" dirty="0"/>
              <a:t>Diagnosis of Cryptogenic Stroke: </a:t>
            </a:r>
            <a:br>
              <a:rPr lang="en-US" spc="-5" dirty="0"/>
            </a:br>
            <a:r>
              <a:rPr lang="en-US" i="1" cap="none" spc="-5" dirty="0">
                <a:latin typeface="Lub Dub Medium" panose="020B0603030403020204" pitchFamily="34" charset="0"/>
              </a:rPr>
              <a:t>Algorithm for evaluating patients</a:t>
            </a:r>
          </a:p>
        </p:txBody>
      </p:sp>
      <p:sp>
        <p:nvSpPr>
          <p:cNvPr id="4" name="Rectangle 3" descr="This algorithm is used for the diagnositic evaluation of patients who have had a stroke in order to prevent a recurrent ischemic stroke in the patient.">
            <a:extLst>
              <a:ext uri="{FF2B5EF4-FFF2-40B4-BE49-F238E27FC236}">
                <a16:creationId xmlns:a16="http://schemas.microsoft.com/office/drawing/2014/main" id="{4D23F203-7262-42E4-B6A5-C0E5828BFD38}"/>
              </a:ext>
            </a:extLst>
          </p:cNvPr>
          <p:cNvSpPr/>
          <p:nvPr/>
        </p:nvSpPr>
        <p:spPr>
          <a:xfrm>
            <a:off x="652101" y="203372"/>
            <a:ext cx="11397024" cy="5990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F14D141B-BE17-4C90-93C3-FD478550D9CD}"/>
              </a:ext>
              <a:ext uri="{C183D7F6-B498-43B3-948B-1728B52AA6E4}">
                <adec:decorative xmlns:adec="http://schemas.microsoft.com/office/drawing/2017/decorative" val="1"/>
              </a:ext>
            </a:extLst>
          </p:cNvPr>
          <p:cNvSpPr/>
          <p:nvPr/>
        </p:nvSpPr>
        <p:spPr>
          <a:xfrm rot="16200000">
            <a:off x="7525527" y="1269104"/>
            <a:ext cx="604611" cy="16971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A58F7AB-B9D1-4BF6-B5F2-486D5B984783}"/>
              </a:ext>
              <a:ext uri="{C183D7F6-B498-43B3-948B-1728B52AA6E4}">
                <adec:decorative xmlns:adec="http://schemas.microsoft.com/office/drawing/2017/decorative" val="1"/>
              </a:ext>
            </a:extLst>
          </p:cNvPr>
          <p:cNvSpPr/>
          <p:nvPr/>
        </p:nvSpPr>
        <p:spPr>
          <a:xfrm rot="5400000" flipV="1">
            <a:off x="6701424" y="5032996"/>
            <a:ext cx="961743" cy="25720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D2DB4F0C-29CE-404D-B493-CC7045E060AE}"/>
              </a:ext>
              <a:ext uri="{C183D7F6-B498-43B3-948B-1728B52AA6E4}">
                <adec:decorative xmlns:adec="http://schemas.microsoft.com/office/drawing/2017/decorative" val="1"/>
              </a:ext>
            </a:extLst>
          </p:cNvPr>
          <p:cNvSpPr/>
          <p:nvPr/>
        </p:nvSpPr>
        <p:spPr>
          <a:xfrm flipH="1">
            <a:off x="7079961" y="4914711"/>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2">
            <a:extLst>
              <a:ext uri="{FF2B5EF4-FFF2-40B4-BE49-F238E27FC236}">
                <a16:creationId xmlns:a16="http://schemas.microsoft.com/office/drawing/2014/main" id="{6F158876-5BE9-4B7C-9045-8BBCEE7FA292}"/>
              </a:ext>
              <a:ext uri="{C183D7F6-B498-43B3-948B-1728B52AA6E4}">
                <adec:decorative xmlns:adec="http://schemas.microsoft.com/office/drawing/2017/decorative" val="1"/>
              </a:ext>
            </a:extLst>
          </p:cNvPr>
          <p:cNvSpPr/>
          <p:nvPr/>
        </p:nvSpPr>
        <p:spPr>
          <a:xfrm flipH="1">
            <a:off x="7079961" y="5181651"/>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2">
            <a:extLst>
              <a:ext uri="{FF2B5EF4-FFF2-40B4-BE49-F238E27FC236}">
                <a16:creationId xmlns:a16="http://schemas.microsoft.com/office/drawing/2014/main" id="{293CBAEC-ECFF-4B52-9F0B-0184CA05FFE2}"/>
              </a:ext>
              <a:ext uri="{C183D7F6-B498-43B3-948B-1728B52AA6E4}">
                <adec:decorative xmlns:adec="http://schemas.microsoft.com/office/drawing/2017/decorative" val="1"/>
              </a:ext>
            </a:extLst>
          </p:cNvPr>
          <p:cNvSpPr/>
          <p:nvPr/>
        </p:nvSpPr>
        <p:spPr>
          <a:xfrm flipH="1">
            <a:off x="7079961" y="5422773"/>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418D210E-809F-4AB2-A7A9-892489040ED0}"/>
              </a:ext>
              <a:ext uri="{C183D7F6-B498-43B3-948B-1728B52AA6E4}">
                <adec:decorative xmlns:adec="http://schemas.microsoft.com/office/drawing/2017/decorative" val="1"/>
              </a:ext>
            </a:extLst>
          </p:cNvPr>
          <p:cNvSpPr/>
          <p:nvPr/>
        </p:nvSpPr>
        <p:spPr>
          <a:xfrm>
            <a:off x="2289635" y="5222338"/>
            <a:ext cx="975005" cy="16328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2">
            <a:extLst>
              <a:ext uri="{FF2B5EF4-FFF2-40B4-BE49-F238E27FC236}">
                <a16:creationId xmlns:a16="http://schemas.microsoft.com/office/drawing/2014/main" id="{10B77276-105A-4FED-9322-C9CBB0C1DB54}"/>
              </a:ext>
              <a:ext uri="{C183D7F6-B498-43B3-948B-1728B52AA6E4}">
                <adec:decorative xmlns:adec="http://schemas.microsoft.com/office/drawing/2017/decorative" val="1"/>
              </a:ext>
            </a:extLst>
          </p:cNvPr>
          <p:cNvSpPr/>
          <p:nvPr/>
        </p:nvSpPr>
        <p:spPr>
          <a:xfrm flipH="1">
            <a:off x="4409309" y="5222338"/>
            <a:ext cx="837591" cy="23798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Container">
            <a:extLst>
              <a:ext uri="{FF2B5EF4-FFF2-40B4-BE49-F238E27FC236}">
                <a16:creationId xmlns:a16="http://schemas.microsoft.com/office/drawing/2014/main" id="{F7093109-BB21-4F77-BEA8-E912715CCEF9}"/>
              </a:ext>
              <a:ext uri="{C183D7F6-B498-43B3-948B-1728B52AA6E4}">
                <adec:decorative xmlns:adec="http://schemas.microsoft.com/office/drawing/2017/decorative" val="1"/>
              </a:ext>
            </a:extLst>
          </p:cNvPr>
          <p:cNvSpPr/>
          <p:nvPr/>
        </p:nvSpPr>
        <p:spPr>
          <a:xfrm>
            <a:off x="2686795" y="5106142"/>
            <a:ext cx="365760"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14" name="Rectangle Container">
            <a:extLst>
              <a:ext uri="{FF2B5EF4-FFF2-40B4-BE49-F238E27FC236}">
                <a16:creationId xmlns:a16="http://schemas.microsoft.com/office/drawing/2014/main" id="{9C56F6B5-A78D-4403-B90F-1696A6DDF1D8}"/>
              </a:ext>
              <a:ext uri="{C183D7F6-B498-43B3-948B-1728B52AA6E4}">
                <adec:decorative xmlns:adec="http://schemas.microsoft.com/office/drawing/2017/decorative" val="1"/>
              </a:ext>
            </a:extLst>
          </p:cNvPr>
          <p:cNvSpPr/>
          <p:nvPr/>
        </p:nvSpPr>
        <p:spPr>
          <a:xfrm>
            <a:off x="4569986" y="5106030"/>
            <a:ext cx="365760"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cxnSp>
        <p:nvCxnSpPr>
          <p:cNvPr id="17" name="Straight Arrow Connector 16">
            <a:extLst>
              <a:ext uri="{FF2B5EF4-FFF2-40B4-BE49-F238E27FC236}">
                <a16:creationId xmlns:a16="http://schemas.microsoft.com/office/drawing/2014/main" id="{7E2123A6-9DB3-422C-BA5D-26AD3BFD8175}"/>
              </a:ext>
              <a:ext uri="{C183D7F6-B498-43B3-948B-1728B52AA6E4}">
                <adec:decorative xmlns:adec="http://schemas.microsoft.com/office/drawing/2017/decorative" val="1"/>
              </a:ext>
            </a:extLst>
          </p:cNvPr>
          <p:cNvCxnSpPr>
            <a:cxnSpLocks/>
          </p:cNvCxnSpPr>
          <p:nvPr/>
        </p:nvCxnSpPr>
        <p:spPr>
          <a:xfrm>
            <a:off x="3836975" y="4419657"/>
            <a:ext cx="0" cy="4408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0F2ABF2F-D182-4A59-B19C-2762EAE6608B}"/>
              </a:ext>
              <a:ext uri="{C183D7F6-B498-43B3-948B-1728B52AA6E4}">
                <adec:decorative xmlns:adec="http://schemas.microsoft.com/office/drawing/2017/decorative" val="1"/>
              </a:ext>
            </a:extLst>
          </p:cNvPr>
          <p:cNvSpPr/>
          <p:nvPr/>
        </p:nvSpPr>
        <p:spPr>
          <a:xfrm rot="16200000" flipH="1">
            <a:off x="7415887" y="895492"/>
            <a:ext cx="125190" cy="10341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2">
            <a:extLst>
              <a:ext uri="{FF2B5EF4-FFF2-40B4-BE49-F238E27FC236}">
                <a16:creationId xmlns:a16="http://schemas.microsoft.com/office/drawing/2014/main" id="{070E175A-A217-455D-A0E9-31883C431B9B}"/>
              </a:ext>
              <a:ext uri="{C183D7F6-B498-43B3-948B-1728B52AA6E4}">
                <adec:decorative xmlns:adec="http://schemas.microsoft.com/office/drawing/2017/decorative" val="1"/>
              </a:ext>
            </a:extLst>
          </p:cNvPr>
          <p:cNvSpPr/>
          <p:nvPr/>
        </p:nvSpPr>
        <p:spPr>
          <a:xfrm flipH="1">
            <a:off x="5393587" y="1883517"/>
            <a:ext cx="854813"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lide Number Placeholder 1">
            <a:extLst>
              <a:ext uri="{FF2B5EF4-FFF2-40B4-BE49-F238E27FC236}">
                <a16:creationId xmlns:a16="http://schemas.microsoft.com/office/drawing/2014/main" id="{31A640EF-B38A-4793-B4EF-879A10AE4F5C}"/>
              </a:ext>
              <a:ext uri="{C183D7F6-B498-43B3-948B-1728B52AA6E4}">
                <adec:decorative xmlns:adec="http://schemas.microsoft.com/office/drawing/2017/decorative" val="1"/>
              </a:ext>
            </a:extLst>
          </p:cNvPr>
          <p:cNvSpPr txBox="1">
            <a:spLocks/>
          </p:cNvSpPr>
          <p:nvPr/>
        </p:nvSpPr>
        <p:spPr>
          <a:xfrm>
            <a:off x="11536343" y="6194113"/>
            <a:ext cx="382656" cy="233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Rectangle Container">
            <a:extLst>
              <a:ext uri="{FF2B5EF4-FFF2-40B4-BE49-F238E27FC236}">
                <a16:creationId xmlns:a16="http://schemas.microsoft.com/office/drawing/2014/main" id="{6D46F643-1A7D-47EC-97E9-475EDA5C6DDC}"/>
              </a:ext>
              <a:ext uri="{C183D7F6-B498-43B3-948B-1728B52AA6E4}">
                <adec:decorative xmlns:adec="http://schemas.microsoft.com/office/drawing/2017/decorative" val="1"/>
              </a:ext>
            </a:extLst>
          </p:cNvPr>
          <p:cNvSpPr/>
          <p:nvPr/>
        </p:nvSpPr>
        <p:spPr>
          <a:xfrm>
            <a:off x="4297191" y="1475161"/>
            <a:ext cx="1144670" cy="80974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ischemic </a:t>
            </a:r>
            <a:b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a:t>
            </a:r>
            <a:r>
              <a:rPr kumimoji="0" lang="en-US" sz="11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rPr>
              <a:t>†</a:t>
            </a:r>
          </a:p>
        </p:txBody>
      </p:sp>
      <p:sp>
        <p:nvSpPr>
          <p:cNvPr id="25" name="Rectangle Container">
            <a:extLst>
              <a:ext uri="{FF2B5EF4-FFF2-40B4-BE49-F238E27FC236}">
                <a16:creationId xmlns:a16="http://schemas.microsoft.com/office/drawing/2014/main" id="{538B06CD-FCA5-4C57-B839-BC43C32C6ABB}"/>
              </a:ext>
              <a:ext uri="{C183D7F6-B498-43B3-948B-1728B52AA6E4}">
                <adec:decorative xmlns:adec="http://schemas.microsoft.com/office/drawing/2017/decorative" val="1"/>
              </a:ext>
            </a:extLst>
          </p:cNvPr>
          <p:cNvSpPr/>
          <p:nvPr/>
        </p:nvSpPr>
        <p:spPr>
          <a:xfrm>
            <a:off x="1256519" y="4978515"/>
            <a:ext cx="1033116" cy="529511"/>
          </a:xfrm>
          <a:prstGeom prst="rect">
            <a:avLst/>
          </a:prstGeom>
          <a:solidFill>
            <a:schemeClr val="bg2"/>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Manage accordingly</a:t>
            </a:r>
          </a:p>
        </p:txBody>
      </p:sp>
      <p:sp>
        <p:nvSpPr>
          <p:cNvPr id="30" name="Rectangle Container">
            <a:extLst>
              <a:ext uri="{FF2B5EF4-FFF2-40B4-BE49-F238E27FC236}">
                <a16:creationId xmlns:a16="http://schemas.microsoft.com/office/drawing/2014/main" id="{26F1A651-DE01-43A3-8E2C-64489E9795AE}"/>
              </a:ext>
              <a:ext uri="{C183D7F6-B498-43B3-948B-1728B52AA6E4}">
                <adec:decorative xmlns:adec="http://schemas.microsoft.com/office/drawing/2017/decorative" val="1"/>
              </a:ext>
            </a:extLst>
          </p:cNvPr>
          <p:cNvSpPr/>
          <p:nvPr/>
        </p:nvSpPr>
        <p:spPr>
          <a:xfrm>
            <a:off x="5571089" y="177739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31" name="Rectangle Container">
            <a:extLst>
              <a:ext uri="{FF2B5EF4-FFF2-40B4-BE49-F238E27FC236}">
                <a16:creationId xmlns:a16="http://schemas.microsoft.com/office/drawing/2014/main" id="{8668F945-B850-467B-93FA-A31C9F46856F}"/>
              </a:ext>
              <a:ext uri="{C183D7F6-B498-43B3-948B-1728B52AA6E4}">
                <adec:decorative xmlns:adec="http://schemas.microsoft.com/office/drawing/2017/decorative" val="1"/>
              </a:ext>
            </a:extLst>
          </p:cNvPr>
          <p:cNvSpPr/>
          <p:nvPr/>
        </p:nvSpPr>
        <p:spPr>
          <a:xfrm>
            <a:off x="6263802" y="1425583"/>
            <a:ext cx="1396303" cy="920053"/>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CT or MRI</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 ischemic </a:t>
            </a:r>
            <a:b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 mimic</a:t>
            </a:r>
            <a:endParaRPr kumimoji="0" lang="en-US" sz="11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32" name="Rectangle Container">
            <a:extLst>
              <a:ext uri="{FF2B5EF4-FFF2-40B4-BE49-F238E27FC236}">
                <a16:creationId xmlns:a16="http://schemas.microsoft.com/office/drawing/2014/main" id="{6F071679-5FA6-4945-809A-EE10EA8AA1AB}"/>
              </a:ext>
              <a:ext uri="{C183D7F6-B498-43B3-948B-1728B52AA6E4}">
                <adec:decorative xmlns:adec="http://schemas.microsoft.com/office/drawing/2017/decorative" val="1"/>
              </a:ext>
            </a:extLst>
          </p:cNvPr>
          <p:cNvSpPr/>
          <p:nvPr/>
        </p:nvSpPr>
        <p:spPr>
          <a:xfrm>
            <a:off x="8042318" y="1114918"/>
            <a:ext cx="2426251" cy="54236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Consider delayed reimaging with CT or MRI if not done initially (Class 2a)</a:t>
            </a:r>
          </a:p>
        </p:txBody>
      </p:sp>
      <p:sp>
        <p:nvSpPr>
          <p:cNvPr id="33" name="Rectangle Container">
            <a:extLst>
              <a:ext uri="{FF2B5EF4-FFF2-40B4-BE49-F238E27FC236}">
                <a16:creationId xmlns:a16="http://schemas.microsoft.com/office/drawing/2014/main" id="{89FB48BC-48B3-4887-9A2D-A76610B06808}"/>
              </a:ext>
              <a:ext uri="{C183D7F6-B498-43B3-948B-1728B52AA6E4}">
                <adec:decorative xmlns:adec="http://schemas.microsoft.com/office/drawing/2017/decorative" val="1"/>
              </a:ext>
            </a:extLst>
          </p:cNvPr>
          <p:cNvSpPr/>
          <p:nvPr/>
        </p:nvSpPr>
        <p:spPr>
          <a:xfrm>
            <a:off x="8676417" y="2205523"/>
            <a:ext cx="1760129" cy="352934"/>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Manage accordingly</a:t>
            </a:r>
          </a:p>
        </p:txBody>
      </p:sp>
      <p:sp>
        <p:nvSpPr>
          <p:cNvPr id="36" name="Rectangle Container">
            <a:extLst>
              <a:ext uri="{FF2B5EF4-FFF2-40B4-BE49-F238E27FC236}">
                <a16:creationId xmlns:a16="http://schemas.microsoft.com/office/drawing/2014/main" id="{180D7AB7-A6A2-4199-BAF4-D025F43858AF}"/>
              </a:ext>
              <a:ext uri="{C183D7F6-B498-43B3-948B-1728B52AA6E4}">
                <adec:decorative xmlns:adec="http://schemas.microsoft.com/office/drawing/2017/decorative" val="1"/>
              </a:ext>
            </a:extLst>
          </p:cNvPr>
          <p:cNvSpPr/>
          <p:nvPr/>
        </p:nvSpPr>
        <p:spPr>
          <a:xfrm>
            <a:off x="3346576" y="3044288"/>
            <a:ext cx="1269845"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Echocardiography to evaluate for cardiac SOE (Class 2a)</a:t>
            </a:r>
          </a:p>
        </p:txBody>
      </p:sp>
      <p:sp>
        <p:nvSpPr>
          <p:cNvPr id="38" name="Rectangle Container">
            <a:extLst>
              <a:ext uri="{FF2B5EF4-FFF2-40B4-BE49-F238E27FC236}">
                <a16:creationId xmlns:a16="http://schemas.microsoft.com/office/drawing/2014/main" id="{F5B4C420-26B2-4040-82D7-25666925DDA4}"/>
              </a:ext>
              <a:ext uri="{C183D7F6-B498-43B3-948B-1728B52AA6E4}">
                <adec:decorative xmlns:adec="http://schemas.microsoft.com/office/drawing/2017/decorative" val="1"/>
              </a:ext>
            </a:extLst>
          </p:cNvPr>
          <p:cNvSpPr/>
          <p:nvPr/>
        </p:nvSpPr>
        <p:spPr>
          <a:xfrm>
            <a:off x="3264640" y="4838892"/>
            <a:ext cx="1144670" cy="753089"/>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Cause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identified</a:t>
            </a:r>
          </a:p>
        </p:txBody>
      </p:sp>
      <p:sp>
        <p:nvSpPr>
          <p:cNvPr id="40" name="Rectangle Container">
            <a:extLst>
              <a:ext uri="{FF2B5EF4-FFF2-40B4-BE49-F238E27FC236}">
                <a16:creationId xmlns:a16="http://schemas.microsoft.com/office/drawing/2014/main" id="{04B3B9C5-BBAC-48B1-A064-660B10526263}"/>
              </a:ext>
              <a:ext uri="{C183D7F6-B498-43B3-948B-1728B52AA6E4}">
                <adec:decorative xmlns:adec="http://schemas.microsoft.com/office/drawing/2017/decorative" val="1"/>
              </a:ext>
            </a:extLst>
          </p:cNvPr>
          <p:cNvSpPr/>
          <p:nvPr/>
        </p:nvSpPr>
        <p:spPr>
          <a:xfrm>
            <a:off x="7310897" y="4554750"/>
            <a:ext cx="3657600" cy="207604"/>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Long-term cardiac rhythm monitoring  (Class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endParaRPr>
          </a:p>
        </p:txBody>
      </p:sp>
      <p:sp>
        <p:nvSpPr>
          <p:cNvPr id="41" name="Rectangle Container">
            <a:extLst>
              <a:ext uri="{FF2B5EF4-FFF2-40B4-BE49-F238E27FC236}">
                <a16:creationId xmlns:a16="http://schemas.microsoft.com/office/drawing/2014/main" id="{190D77F5-A04D-4100-A010-8EA51B36516C}"/>
              </a:ext>
              <a:ext uri="{C183D7F6-B498-43B3-948B-1728B52AA6E4}">
                <adec:decorative xmlns:adec="http://schemas.microsoft.com/office/drawing/2017/decorative" val="1"/>
              </a:ext>
            </a:extLst>
          </p:cNvPr>
          <p:cNvSpPr/>
          <p:nvPr/>
        </p:nvSpPr>
        <p:spPr>
          <a:xfrm>
            <a:off x="7310897" y="4803530"/>
            <a:ext cx="3657600" cy="215431"/>
          </a:xfrm>
          <a:prstGeom prst="rect">
            <a:avLst/>
          </a:prstGeom>
          <a:solidFill>
            <a:srgbClr val="F0DB10"/>
          </a:solidFill>
          <a:ln w="3175">
            <a:solidFill>
              <a:schemeClr val="tx1"/>
            </a:solidFill>
          </a:ln>
        </p:spPr>
        <p:txBody>
          <a:bodyPr spcFirstLastPara="0" lIns="0" tIns="0" rIns="0" bIns="0" anchor="ctr"/>
          <a:lstStyle/>
          <a:p>
            <a:pPr lvl="0" algn="ctr" hangingPunct="0">
              <a:lnSpc>
                <a:spcPct val="90000"/>
              </a:lnSpc>
              <a:defRPr/>
            </a:pPr>
            <a:r>
              <a:rPr lang="en-US" sz="1100" dirty="0">
                <a:solidFill>
                  <a:prstClr val="black"/>
                </a:solidFill>
                <a:latin typeface="Lub Dub Bold" panose="020B0803030403020204" pitchFamily="34" charset="0"/>
              </a:rPr>
              <a:t>Test for genetic stroke syndrome (Class 2a)</a:t>
            </a:r>
          </a:p>
        </p:txBody>
      </p:sp>
      <p:sp>
        <p:nvSpPr>
          <p:cNvPr id="42" name="Rectangle Container">
            <a:extLst>
              <a:ext uri="{FF2B5EF4-FFF2-40B4-BE49-F238E27FC236}">
                <a16:creationId xmlns:a16="http://schemas.microsoft.com/office/drawing/2014/main" id="{881833E3-10D0-4696-8FAD-3DEEA418364E}"/>
              </a:ext>
              <a:ext uri="{C183D7F6-B498-43B3-948B-1728B52AA6E4}">
                <adec:decorative xmlns:adec="http://schemas.microsoft.com/office/drawing/2017/decorative" val="1"/>
              </a:ext>
            </a:extLst>
          </p:cNvPr>
          <p:cNvSpPr/>
          <p:nvPr/>
        </p:nvSpPr>
        <p:spPr>
          <a:xfrm>
            <a:off x="7310897" y="5075015"/>
            <a:ext cx="3657600" cy="192198"/>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Test for infectious vasculitis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mn-cs"/>
              </a:rPr>
              <a:t>  (Class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43" name="Rectangle Container">
            <a:extLst>
              <a:ext uri="{FF2B5EF4-FFF2-40B4-BE49-F238E27FC236}">
                <a16:creationId xmlns:a16="http://schemas.microsoft.com/office/drawing/2014/main" id="{303E9657-8167-4DFF-BD0F-039047FDA023}"/>
              </a:ext>
              <a:ext uri="{C183D7F6-B498-43B3-948B-1728B52AA6E4}">
                <adec:decorative xmlns:adec="http://schemas.microsoft.com/office/drawing/2017/decorative" val="1"/>
              </a:ext>
            </a:extLst>
          </p:cNvPr>
          <p:cNvSpPr/>
          <p:nvPr/>
        </p:nvSpPr>
        <p:spPr>
          <a:xfrm>
            <a:off x="7310897" y="5315828"/>
            <a:ext cx="3657600" cy="192198"/>
          </a:xfrm>
          <a:prstGeom prst="rect">
            <a:avLst/>
          </a:prstGeom>
          <a:solidFill>
            <a:srgbClr val="F99B1D"/>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TEE, Cardiac  CT or Cardiac MRI (Class 2b)</a:t>
            </a:r>
          </a:p>
        </p:txBody>
      </p:sp>
      <p:sp>
        <p:nvSpPr>
          <p:cNvPr id="44" name="Rectangle Container">
            <a:extLst>
              <a:ext uri="{FF2B5EF4-FFF2-40B4-BE49-F238E27FC236}">
                <a16:creationId xmlns:a16="http://schemas.microsoft.com/office/drawing/2014/main" id="{2BD1FA41-1041-40B2-B10E-7C0E18275B23}"/>
              </a:ext>
              <a:ext uri="{C183D7F6-B498-43B3-948B-1728B52AA6E4}">
                <adec:decorative xmlns:adec="http://schemas.microsoft.com/office/drawing/2017/decorative" val="1"/>
              </a:ext>
            </a:extLst>
          </p:cNvPr>
          <p:cNvSpPr/>
          <p:nvPr/>
        </p:nvSpPr>
        <p:spPr>
          <a:xfrm>
            <a:off x="7310897" y="5556642"/>
            <a:ext cx="3657600" cy="192198"/>
          </a:xfrm>
          <a:prstGeom prst="rect">
            <a:avLst/>
          </a:prstGeom>
          <a:no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Evaluate for other rare causes of stroke</a:t>
            </a:r>
          </a:p>
        </p:txBody>
      </p:sp>
      <p:sp>
        <p:nvSpPr>
          <p:cNvPr id="45" name="Rectangle Container">
            <a:extLst>
              <a:ext uri="{FF2B5EF4-FFF2-40B4-BE49-F238E27FC236}">
                <a16:creationId xmlns:a16="http://schemas.microsoft.com/office/drawing/2014/main" id="{0E33C16B-626B-4F53-9981-8CCCA5A00DDD}"/>
              </a:ext>
              <a:ext uri="{C183D7F6-B498-43B3-948B-1728B52AA6E4}">
                <adec:decorative xmlns:adec="http://schemas.microsoft.com/office/drawing/2017/decorative" val="1"/>
              </a:ext>
            </a:extLst>
          </p:cNvPr>
          <p:cNvSpPr/>
          <p:nvPr/>
        </p:nvSpPr>
        <p:spPr>
          <a:xfrm>
            <a:off x="1449684" y="1710239"/>
            <a:ext cx="1986680" cy="3465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CT or MRI (Class 1)</a:t>
            </a:r>
          </a:p>
        </p:txBody>
      </p:sp>
      <p:sp>
        <p:nvSpPr>
          <p:cNvPr id="48" name="Rectangle Container">
            <a:extLst>
              <a:ext uri="{FF2B5EF4-FFF2-40B4-BE49-F238E27FC236}">
                <a16:creationId xmlns:a16="http://schemas.microsoft.com/office/drawing/2014/main" id="{FEC6B818-7C48-42C5-9E91-A516E94D0ED6}"/>
              </a:ext>
              <a:ext uri="{C183D7F6-B498-43B3-948B-1728B52AA6E4}">
                <adec:decorative xmlns:adec="http://schemas.microsoft.com/office/drawing/2017/decorative" val="1"/>
              </a:ext>
            </a:extLst>
          </p:cNvPr>
          <p:cNvSpPr/>
          <p:nvPr/>
        </p:nvSpPr>
        <p:spPr>
          <a:xfrm>
            <a:off x="7444983" y="228806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49" name="Rectangle Container">
            <a:extLst>
              <a:ext uri="{FF2B5EF4-FFF2-40B4-BE49-F238E27FC236}">
                <a16:creationId xmlns:a16="http://schemas.microsoft.com/office/drawing/2014/main" id="{97E26C41-201F-4E46-B3B2-E51A41CCC948}"/>
              </a:ext>
              <a:ext uri="{C183D7F6-B498-43B3-948B-1728B52AA6E4}">
                <adec:decorative xmlns:adec="http://schemas.microsoft.com/office/drawing/2017/decorative" val="1"/>
              </a:ext>
            </a:extLst>
          </p:cNvPr>
          <p:cNvSpPr/>
          <p:nvPr/>
        </p:nvSpPr>
        <p:spPr>
          <a:xfrm>
            <a:off x="7268960" y="122814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51" name="Rectangle 2">
            <a:extLst>
              <a:ext uri="{FF2B5EF4-FFF2-40B4-BE49-F238E27FC236}">
                <a16:creationId xmlns:a16="http://schemas.microsoft.com/office/drawing/2014/main" id="{48763F75-A3C0-4C55-A5AD-F04C16C574E6}"/>
              </a:ext>
              <a:ext uri="{C183D7F6-B498-43B3-948B-1728B52AA6E4}">
                <adec:decorative xmlns:adec="http://schemas.microsoft.com/office/drawing/2017/decorative" val="1"/>
              </a:ext>
            </a:extLst>
          </p:cNvPr>
          <p:cNvSpPr/>
          <p:nvPr/>
        </p:nvSpPr>
        <p:spPr>
          <a:xfrm>
            <a:off x="6940473" y="3162248"/>
            <a:ext cx="1144670" cy="29976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2">
            <a:extLst>
              <a:ext uri="{FF2B5EF4-FFF2-40B4-BE49-F238E27FC236}">
                <a16:creationId xmlns:a16="http://schemas.microsoft.com/office/drawing/2014/main" id="{6035161B-39FB-4494-BEFF-3827E00FBE1F}"/>
              </a:ext>
              <a:ext uri="{C183D7F6-B498-43B3-948B-1728B52AA6E4}">
                <adec:decorative xmlns:adec="http://schemas.microsoft.com/office/drawing/2017/decorative" val="1"/>
              </a:ext>
            </a:extLst>
          </p:cNvPr>
          <p:cNvSpPr/>
          <p:nvPr/>
        </p:nvSpPr>
        <p:spPr>
          <a:xfrm flipH="1">
            <a:off x="9081555" y="3152405"/>
            <a:ext cx="1387009" cy="44654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2">
            <a:extLst>
              <a:ext uri="{FF2B5EF4-FFF2-40B4-BE49-F238E27FC236}">
                <a16:creationId xmlns:a16="http://schemas.microsoft.com/office/drawing/2014/main" id="{4C827C31-5953-4E25-A82A-9507C10541A6}"/>
              </a:ext>
              <a:ext uri="{C183D7F6-B498-43B3-948B-1728B52AA6E4}">
                <adec:decorative xmlns:adec="http://schemas.microsoft.com/office/drawing/2017/decorative" val="1"/>
              </a:ext>
            </a:extLst>
          </p:cNvPr>
          <p:cNvSpPr/>
          <p:nvPr/>
        </p:nvSpPr>
        <p:spPr>
          <a:xfrm flipH="1">
            <a:off x="6461343" y="5183973"/>
            <a:ext cx="597404"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 Placeholder 5">
            <a:extLst>
              <a:ext uri="{FF2B5EF4-FFF2-40B4-BE49-F238E27FC236}">
                <a16:creationId xmlns:a16="http://schemas.microsoft.com/office/drawing/2014/main" id="{A6DB6D18-3BD5-4AAB-8B0E-A9E5E4286BAE}"/>
              </a:ext>
            </a:extLst>
          </p:cNvPr>
          <p:cNvSpPr txBox="1">
            <a:spLocks/>
          </p:cNvSpPr>
          <p:nvPr/>
        </p:nvSpPr>
        <p:spPr>
          <a:xfrm>
            <a:off x="738940" y="5844200"/>
            <a:ext cx="9424235" cy="52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pPr>
            <a:r>
              <a:rPr lang="en-US" sz="800" cap="none" dirty="0">
                <a:solidFill>
                  <a:schemeClr val="tx1">
                    <a:lumMod val="50000"/>
                    <a:lumOff val="50000"/>
                  </a:schemeClr>
                </a:solidFill>
                <a:latin typeface="Lub Dub Bold" panose="020B0803030403020204" pitchFamily="34" charset="0"/>
                <a:cs typeface="Arial"/>
              </a:rPr>
              <a:t>Abbreviations: </a:t>
            </a:r>
            <a:r>
              <a:rPr lang="en-US" sz="800" cap="none" dirty="0">
                <a:solidFill>
                  <a:schemeClr val="tx1">
                    <a:lumMod val="50000"/>
                    <a:lumOff val="50000"/>
                  </a:schemeClr>
                </a:solidFill>
                <a:latin typeface="Lub Dub Medium" panose="020B0603030403020204" pitchFamily="34" charset="0"/>
                <a:cs typeface="Arial"/>
              </a:rPr>
              <a:t>CT indicates computed tomography; CTA, computed tomography angiogram; ECG, electrocardiogram; MRA, magnetic resonance angiography; MRI, magnetic resonance imaging;  SOE, source of embolism; TEE, transesophageal echo; TIA; transient ischemic attack:  and US, ultrasound.   †When a patient has a transient neurological deficit clinically characteristic of transient ischemic attack, the patient should be evaluated in the same manner as a patient who has an ischemic stroke with a corresponding cerebral infarct on imaging. </a:t>
            </a:r>
          </a:p>
        </p:txBody>
      </p:sp>
      <p:sp>
        <p:nvSpPr>
          <p:cNvPr id="64" name="object 34">
            <a:extLst>
              <a:ext uri="{FF2B5EF4-FFF2-40B4-BE49-F238E27FC236}">
                <a16:creationId xmlns:a16="http://schemas.microsoft.com/office/drawing/2014/main" id="{3DFE4F69-BFE2-45C8-9273-143776F62F97}"/>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
        <p:nvSpPr>
          <p:cNvPr id="46" name="Rectangle Container">
            <a:extLst>
              <a:ext uri="{FF2B5EF4-FFF2-40B4-BE49-F238E27FC236}">
                <a16:creationId xmlns:a16="http://schemas.microsoft.com/office/drawing/2014/main" id="{88A40597-4D43-45BF-A3DF-C28AED950204}"/>
              </a:ext>
              <a:ext uri="{C183D7F6-B498-43B3-948B-1728B52AA6E4}">
                <adec:decorative xmlns:adec="http://schemas.microsoft.com/office/drawing/2017/decorative" val="1"/>
              </a:ext>
            </a:extLst>
          </p:cNvPr>
          <p:cNvSpPr/>
          <p:nvPr/>
        </p:nvSpPr>
        <p:spPr>
          <a:xfrm>
            <a:off x="7305622" y="3044982"/>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47" name="Rectangle Container">
            <a:extLst>
              <a:ext uri="{FF2B5EF4-FFF2-40B4-BE49-F238E27FC236}">
                <a16:creationId xmlns:a16="http://schemas.microsoft.com/office/drawing/2014/main" id="{EBF207FC-2EEF-436A-BC0E-BDDE713C16F0}"/>
              </a:ext>
              <a:ext uri="{C183D7F6-B498-43B3-948B-1728B52AA6E4}">
                <adec:decorative xmlns:adec="http://schemas.microsoft.com/office/drawing/2017/decorative" val="1"/>
              </a:ext>
            </a:extLst>
          </p:cNvPr>
          <p:cNvSpPr/>
          <p:nvPr/>
        </p:nvSpPr>
        <p:spPr>
          <a:xfrm>
            <a:off x="9594370" y="3048341"/>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39" name="Rectangle Container">
            <a:extLst>
              <a:ext uri="{FF2B5EF4-FFF2-40B4-BE49-F238E27FC236}">
                <a16:creationId xmlns:a16="http://schemas.microsoft.com/office/drawing/2014/main" id="{7011182D-1C8A-419B-8F9A-EBA2BFD623C3}"/>
              </a:ext>
              <a:ext uri="{C183D7F6-B498-43B3-948B-1728B52AA6E4}">
                <adec:decorative xmlns:adec="http://schemas.microsoft.com/office/drawing/2017/decorative" val="1"/>
              </a:ext>
            </a:extLst>
          </p:cNvPr>
          <p:cNvSpPr/>
          <p:nvPr/>
        </p:nvSpPr>
        <p:spPr>
          <a:xfrm>
            <a:off x="5246900" y="4798551"/>
            <a:ext cx="1693573" cy="79343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Based on age, </a:t>
            </a:r>
            <a:b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medical comorbidities and clinical syndrome, consider:</a:t>
            </a:r>
          </a:p>
        </p:txBody>
      </p:sp>
      <p:grpSp>
        <p:nvGrpSpPr>
          <p:cNvPr id="75" name="Group 74">
            <a:extLst>
              <a:ext uri="{FF2B5EF4-FFF2-40B4-BE49-F238E27FC236}">
                <a16:creationId xmlns:a16="http://schemas.microsoft.com/office/drawing/2014/main" id="{318B536E-66C8-4CEA-9322-FA3B78CE213B}"/>
              </a:ext>
              <a:ext uri="{C183D7F6-B498-43B3-948B-1728B52AA6E4}">
                <adec:decorative xmlns:adec="http://schemas.microsoft.com/office/drawing/2017/decorative" val="1"/>
              </a:ext>
            </a:extLst>
          </p:cNvPr>
          <p:cNvGrpSpPr/>
          <p:nvPr/>
        </p:nvGrpSpPr>
        <p:grpSpPr>
          <a:xfrm>
            <a:off x="1333285" y="3275155"/>
            <a:ext cx="9135284" cy="1164455"/>
            <a:chOff x="1333285" y="3275155"/>
            <a:chExt cx="9135284" cy="1164455"/>
          </a:xfrm>
        </p:grpSpPr>
        <p:cxnSp>
          <p:nvCxnSpPr>
            <p:cNvPr id="55" name="Straight Arrow Connector 54">
              <a:extLst>
                <a:ext uri="{FF2B5EF4-FFF2-40B4-BE49-F238E27FC236}">
                  <a16:creationId xmlns:a16="http://schemas.microsoft.com/office/drawing/2014/main" id="{E652252F-E487-4892-9F85-3A094E00D5C6}"/>
                </a:ext>
                <a:ext uri="{C183D7F6-B498-43B3-948B-1728B52AA6E4}">
                  <adec:decorative xmlns:adec="http://schemas.microsoft.com/office/drawing/2017/decorative" val="1"/>
                </a:ext>
              </a:extLst>
            </p:cNvPr>
            <p:cNvCxnSpPr>
              <a:cxnSpLocks/>
            </p:cNvCxnSpPr>
            <p:nvPr/>
          </p:nvCxnSpPr>
          <p:spPr>
            <a:xfrm>
              <a:off x="3981498" y="3734042"/>
              <a:ext cx="0" cy="68561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C1E13CC-1121-4F02-952C-87E3EA17921D}"/>
                </a:ext>
                <a:ext uri="{C183D7F6-B498-43B3-948B-1728B52AA6E4}">
                  <adec:decorative xmlns:adec="http://schemas.microsoft.com/office/drawing/2017/decorative" val="1"/>
                </a:ext>
              </a:extLst>
            </p:cNvPr>
            <p:cNvCxnSpPr>
              <a:cxnSpLocks/>
            </p:cNvCxnSpPr>
            <p:nvPr/>
          </p:nvCxnSpPr>
          <p:spPr>
            <a:xfrm>
              <a:off x="5916597" y="4185160"/>
              <a:ext cx="0" cy="25445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663506F-71A3-4955-A367-4E72800851DB}"/>
                </a:ext>
                <a:ext uri="{C183D7F6-B498-43B3-948B-1728B52AA6E4}">
                  <adec:decorative xmlns:adec="http://schemas.microsoft.com/office/drawing/2017/decorative" val="1"/>
                </a:ext>
              </a:extLst>
            </p:cNvPr>
            <p:cNvCxnSpPr>
              <a:cxnSpLocks/>
            </p:cNvCxnSpPr>
            <p:nvPr/>
          </p:nvCxnSpPr>
          <p:spPr>
            <a:xfrm>
              <a:off x="7936892" y="4235655"/>
              <a:ext cx="0" cy="18649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C279BE-14F4-4337-89D9-2F48FFFC2630}"/>
                </a:ext>
              </a:extLst>
            </p:cNvPr>
            <p:cNvSpPr/>
            <p:nvPr/>
          </p:nvSpPr>
          <p:spPr>
            <a:xfrm>
              <a:off x="1333285" y="3275155"/>
              <a:ext cx="9135284" cy="1144502"/>
            </a:xfrm>
            <a:custGeom>
              <a:avLst/>
              <a:gdLst>
                <a:gd name="connsiteX0" fmla="*/ 0 w 3728195"/>
                <a:gd name="connsiteY0" fmla="*/ 0 h 1273773"/>
                <a:gd name="connsiteX1" fmla="*/ 3728195 w 3728195"/>
                <a:gd name="connsiteY1" fmla="*/ 0 h 1273773"/>
                <a:gd name="connsiteX2" fmla="*/ 3728195 w 3728195"/>
                <a:gd name="connsiteY2" fmla="*/ 1273773 h 1273773"/>
                <a:gd name="connsiteX3" fmla="*/ 0 w 3728195"/>
                <a:gd name="connsiteY3" fmla="*/ 1273773 h 1273773"/>
                <a:gd name="connsiteX4" fmla="*/ 0 w 3728195"/>
                <a:gd name="connsiteY4" fmla="*/ 0 h 1273773"/>
                <a:gd name="connsiteX0" fmla="*/ 3728195 w 3819635"/>
                <a:gd name="connsiteY0" fmla="*/ 0 h 1273773"/>
                <a:gd name="connsiteX1" fmla="*/ 3728195 w 3819635"/>
                <a:gd name="connsiteY1" fmla="*/ 1273773 h 1273773"/>
                <a:gd name="connsiteX2" fmla="*/ 0 w 3819635"/>
                <a:gd name="connsiteY2" fmla="*/ 1273773 h 1273773"/>
                <a:gd name="connsiteX3" fmla="*/ 0 w 3819635"/>
                <a:gd name="connsiteY3" fmla="*/ 0 h 1273773"/>
                <a:gd name="connsiteX4" fmla="*/ 3819635 w 3819635"/>
                <a:gd name="connsiteY4" fmla="*/ 91440 h 1273773"/>
                <a:gd name="connsiteX0" fmla="*/ 3728195 w 3728195"/>
                <a:gd name="connsiteY0" fmla="*/ 0 h 1273773"/>
                <a:gd name="connsiteX1" fmla="*/ 3728195 w 3728195"/>
                <a:gd name="connsiteY1" fmla="*/ 1273773 h 1273773"/>
                <a:gd name="connsiteX2" fmla="*/ 0 w 3728195"/>
                <a:gd name="connsiteY2" fmla="*/ 1273773 h 1273773"/>
                <a:gd name="connsiteX3" fmla="*/ 0 w 3728195"/>
                <a:gd name="connsiteY3" fmla="*/ 0 h 1273773"/>
              </a:gdLst>
              <a:ahLst/>
              <a:cxnLst>
                <a:cxn ang="0">
                  <a:pos x="connsiteX0" y="connsiteY0"/>
                </a:cxn>
                <a:cxn ang="0">
                  <a:pos x="connsiteX1" y="connsiteY1"/>
                </a:cxn>
                <a:cxn ang="0">
                  <a:pos x="connsiteX2" y="connsiteY2"/>
                </a:cxn>
                <a:cxn ang="0">
                  <a:pos x="connsiteX3" y="connsiteY3"/>
                </a:cxn>
              </a:cxnLst>
              <a:rect l="l" t="t" r="r" b="b"/>
              <a:pathLst>
                <a:path w="3728195" h="1273773">
                  <a:moveTo>
                    <a:pt x="3728195" y="0"/>
                  </a:moveTo>
                  <a:lnTo>
                    <a:pt x="3728195" y="1273773"/>
                  </a:lnTo>
                  <a:lnTo>
                    <a:pt x="0" y="1273773"/>
                  </a:lnTo>
                  <a:lnTo>
                    <a:pt x="0"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Rectangle Container">
            <a:extLst>
              <a:ext uri="{FF2B5EF4-FFF2-40B4-BE49-F238E27FC236}">
                <a16:creationId xmlns:a16="http://schemas.microsoft.com/office/drawing/2014/main" id="{DC6600D4-ADE6-4C30-8B09-6A84C2AAF3C3}"/>
              </a:ext>
              <a:ext uri="{C183D7F6-B498-43B3-948B-1728B52AA6E4}">
                <adec:decorative xmlns:adec="http://schemas.microsoft.com/office/drawing/2017/decorative" val="1"/>
              </a:ext>
            </a:extLst>
          </p:cNvPr>
          <p:cNvSpPr/>
          <p:nvPr/>
        </p:nvSpPr>
        <p:spPr>
          <a:xfrm>
            <a:off x="9186988" y="3570612"/>
            <a:ext cx="2509220"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intracranial and extracranial imaging of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vertebrobasilar arterial system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35" name="Rectangle Container">
            <a:extLst>
              <a:ext uri="{FF2B5EF4-FFF2-40B4-BE49-F238E27FC236}">
                <a16:creationId xmlns:a16="http://schemas.microsoft.com/office/drawing/2014/main" id="{4295BF04-4F54-4DA5-BC90-5CBD6F5DDEE9}"/>
              </a:ext>
              <a:ext uri="{C183D7F6-B498-43B3-948B-1728B52AA6E4}">
                <adec:decorative xmlns:adec="http://schemas.microsoft.com/office/drawing/2017/decorative" val="1"/>
              </a:ext>
            </a:extLst>
          </p:cNvPr>
          <p:cNvSpPr/>
          <p:nvPr/>
        </p:nvSpPr>
        <p:spPr>
          <a:xfrm>
            <a:off x="4819322" y="3734042"/>
            <a:ext cx="2163300" cy="536704"/>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cervical carotid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imaging</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a:t>
            </a: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[CTA, MRA, or US]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54" name="Rectangle Container">
            <a:extLst>
              <a:ext uri="{FF2B5EF4-FFF2-40B4-BE49-F238E27FC236}">
                <a16:creationId xmlns:a16="http://schemas.microsoft.com/office/drawing/2014/main" id="{9C5FA405-BC8E-4E94-A54B-243E8B2D1142}"/>
              </a:ext>
              <a:ext uri="{C183D7F6-B498-43B3-948B-1728B52AA6E4}">
                <adec:decorative xmlns:adec="http://schemas.microsoft.com/office/drawing/2017/decorative" val="1"/>
              </a:ext>
            </a:extLst>
          </p:cNvPr>
          <p:cNvSpPr/>
          <p:nvPr/>
        </p:nvSpPr>
        <p:spPr>
          <a:xfrm>
            <a:off x="7079961" y="3734042"/>
            <a:ext cx="1690340" cy="536705"/>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intracranial arterial imaging </a:t>
            </a: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66" name="Rectangle 2">
            <a:extLst>
              <a:ext uri="{FF2B5EF4-FFF2-40B4-BE49-F238E27FC236}">
                <a16:creationId xmlns:a16="http://schemas.microsoft.com/office/drawing/2014/main" id="{CCE5426F-8B2B-4EB4-B6F4-E6B753240ECE}"/>
              </a:ext>
              <a:ext uri="{C183D7F6-B498-43B3-948B-1728B52AA6E4}">
                <adec:decorative xmlns:adec="http://schemas.microsoft.com/office/drawing/2017/decorative" val="1"/>
              </a:ext>
            </a:extLst>
          </p:cNvPr>
          <p:cNvSpPr/>
          <p:nvPr/>
        </p:nvSpPr>
        <p:spPr>
          <a:xfrm rot="10800000">
            <a:off x="5916595" y="3466123"/>
            <a:ext cx="2020291" cy="257003"/>
          </a:xfrm>
          <a:custGeom>
            <a:avLst/>
            <a:gdLst>
              <a:gd name="connsiteX0" fmla="*/ 0 w 3728195"/>
              <a:gd name="connsiteY0" fmla="*/ 0 h 1273773"/>
              <a:gd name="connsiteX1" fmla="*/ 3728195 w 3728195"/>
              <a:gd name="connsiteY1" fmla="*/ 0 h 1273773"/>
              <a:gd name="connsiteX2" fmla="*/ 3728195 w 3728195"/>
              <a:gd name="connsiteY2" fmla="*/ 1273773 h 1273773"/>
              <a:gd name="connsiteX3" fmla="*/ 0 w 3728195"/>
              <a:gd name="connsiteY3" fmla="*/ 1273773 h 1273773"/>
              <a:gd name="connsiteX4" fmla="*/ 0 w 3728195"/>
              <a:gd name="connsiteY4" fmla="*/ 0 h 1273773"/>
              <a:gd name="connsiteX0" fmla="*/ 3728195 w 3819635"/>
              <a:gd name="connsiteY0" fmla="*/ 0 h 1273773"/>
              <a:gd name="connsiteX1" fmla="*/ 3728195 w 3819635"/>
              <a:gd name="connsiteY1" fmla="*/ 1273773 h 1273773"/>
              <a:gd name="connsiteX2" fmla="*/ 0 w 3819635"/>
              <a:gd name="connsiteY2" fmla="*/ 1273773 h 1273773"/>
              <a:gd name="connsiteX3" fmla="*/ 0 w 3819635"/>
              <a:gd name="connsiteY3" fmla="*/ 0 h 1273773"/>
              <a:gd name="connsiteX4" fmla="*/ 3819635 w 3819635"/>
              <a:gd name="connsiteY4" fmla="*/ 91440 h 1273773"/>
              <a:gd name="connsiteX0" fmla="*/ 3728195 w 3728195"/>
              <a:gd name="connsiteY0" fmla="*/ 0 h 1273773"/>
              <a:gd name="connsiteX1" fmla="*/ 3728195 w 3728195"/>
              <a:gd name="connsiteY1" fmla="*/ 1273773 h 1273773"/>
              <a:gd name="connsiteX2" fmla="*/ 0 w 3728195"/>
              <a:gd name="connsiteY2" fmla="*/ 1273773 h 1273773"/>
              <a:gd name="connsiteX3" fmla="*/ 0 w 3728195"/>
              <a:gd name="connsiteY3" fmla="*/ 0 h 1273773"/>
            </a:gdLst>
            <a:ahLst/>
            <a:cxnLst>
              <a:cxn ang="0">
                <a:pos x="connsiteX0" y="connsiteY0"/>
              </a:cxn>
              <a:cxn ang="0">
                <a:pos x="connsiteX1" y="connsiteY1"/>
              </a:cxn>
              <a:cxn ang="0">
                <a:pos x="connsiteX2" y="connsiteY2"/>
              </a:cxn>
              <a:cxn ang="0">
                <a:pos x="connsiteX3" y="connsiteY3"/>
              </a:cxn>
            </a:cxnLst>
            <a:rect l="l" t="t" r="r" b="b"/>
            <a:pathLst>
              <a:path w="3728195" h="1273773">
                <a:moveTo>
                  <a:pt x="3728195" y="0"/>
                </a:moveTo>
                <a:lnTo>
                  <a:pt x="3728195" y="1273773"/>
                </a:lnTo>
                <a:lnTo>
                  <a:pt x="0" y="1273773"/>
                </a:lnTo>
                <a:lnTo>
                  <a:pt x="0" y="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Container">
            <a:extLst>
              <a:ext uri="{FF2B5EF4-FFF2-40B4-BE49-F238E27FC236}">
                <a16:creationId xmlns:a16="http://schemas.microsoft.com/office/drawing/2014/main" id="{2D16C043-929F-409D-847F-DF5A4179783F}"/>
              </a:ext>
              <a:ext uri="{C183D7F6-B498-43B3-948B-1728B52AA6E4}">
                <adec:decorative xmlns:adec="http://schemas.microsoft.com/office/drawing/2017/decorative" val="1"/>
              </a:ext>
            </a:extLst>
          </p:cNvPr>
          <p:cNvSpPr/>
          <p:nvPr/>
        </p:nvSpPr>
        <p:spPr>
          <a:xfrm>
            <a:off x="8042318" y="2738908"/>
            <a:ext cx="1144670" cy="839577"/>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Anterior </a:t>
            </a:r>
            <a:b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circulation </a:t>
            </a:r>
            <a:b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infarct</a:t>
            </a:r>
            <a:endParaRPr kumimoji="0" lang="en-US" sz="11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26" name="Rectangle Container">
            <a:extLst>
              <a:ext uri="{FF2B5EF4-FFF2-40B4-BE49-F238E27FC236}">
                <a16:creationId xmlns:a16="http://schemas.microsoft.com/office/drawing/2014/main" id="{25DE49AA-4181-4658-8639-237D19CDA941}"/>
              </a:ext>
              <a:ext uri="{C183D7F6-B498-43B3-948B-1728B52AA6E4}">
                <adec:decorative xmlns:adec="http://schemas.microsoft.com/office/drawing/2017/decorative" val="1"/>
              </a:ext>
            </a:extLst>
          </p:cNvPr>
          <p:cNvSpPr/>
          <p:nvPr/>
        </p:nvSpPr>
        <p:spPr>
          <a:xfrm>
            <a:off x="561859" y="3043206"/>
            <a:ext cx="1866762" cy="708295"/>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ECG and basic laboratory tests*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69" name="Rectangle 2">
            <a:extLst>
              <a:ext uri="{FF2B5EF4-FFF2-40B4-BE49-F238E27FC236}">
                <a16:creationId xmlns:a16="http://schemas.microsoft.com/office/drawing/2014/main" id="{8AD4CD09-9D67-4274-AB02-3D1157017C44}"/>
              </a:ext>
              <a:ext uri="{C183D7F6-B498-43B3-948B-1728B52AA6E4}">
                <adec:decorative xmlns:adec="http://schemas.microsoft.com/office/drawing/2017/decorative" val="1"/>
              </a:ext>
            </a:extLst>
          </p:cNvPr>
          <p:cNvSpPr/>
          <p:nvPr/>
        </p:nvSpPr>
        <p:spPr>
          <a:xfrm>
            <a:off x="1357111" y="2572393"/>
            <a:ext cx="3538248" cy="4759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2">
            <a:extLst>
              <a:ext uri="{FF2B5EF4-FFF2-40B4-BE49-F238E27FC236}">
                <a16:creationId xmlns:a16="http://schemas.microsoft.com/office/drawing/2014/main" id="{913CFEBC-A813-421A-9029-5CA542F9842F}"/>
              </a:ext>
              <a:ext uri="{C183D7F6-B498-43B3-948B-1728B52AA6E4}">
                <adec:decorative xmlns:adec="http://schemas.microsoft.com/office/drawing/2017/decorative" val="1"/>
              </a:ext>
            </a:extLst>
          </p:cNvPr>
          <p:cNvSpPr/>
          <p:nvPr/>
        </p:nvSpPr>
        <p:spPr>
          <a:xfrm flipH="1">
            <a:off x="4895357" y="2572392"/>
            <a:ext cx="3719639" cy="1909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1" name="Straight Arrow Connector 70">
            <a:extLst>
              <a:ext uri="{FF2B5EF4-FFF2-40B4-BE49-F238E27FC236}">
                <a16:creationId xmlns:a16="http://schemas.microsoft.com/office/drawing/2014/main" id="{EE3CFEC9-609B-4D0C-A0EA-694335157671}"/>
              </a:ext>
              <a:ext uri="{C183D7F6-B498-43B3-948B-1728B52AA6E4}">
                <adec:decorative xmlns:adec="http://schemas.microsoft.com/office/drawing/2017/decorative" val="1"/>
              </a:ext>
            </a:extLst>
          </p:cNvPr>
          <p:cNvCxnSpPr>
            <a:cxnSpLocks/>
          </p:cNvCxnSpPr>
          <p:nvPr/>
        </p:nvCxnSpPr>
        <p:spPr>
          <a:xfrm>
            <a:off x="4877272" y="2419994"/>
            <a:ext cx="0" cy="1524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F65DB4A-D0E0-4A0D-9C65-BED3C7B6EBC1}"/>
              </a:ext>
              <a:ext uri="{C183D7F6-B498-43B3-948B-1728B52AA6E4}">
                <adec:decorative xmlns:adec="http://schemas.microsoft.com/office/drawing/2017/decorative" val="1"/>
              </a:ext>
            </a:extLst>
          </p:cNvPr>
          <p:cNvCxnSpPr>
            <a:cxnSpLocks/>
            <a:endCxn id="36" idx="0"/>
          </p:cNvCxnSpPr>
          <p:nvPr/>
        </p:nvCxnSpPr>
        <p:spPr>
          <a:xfrm flipH="1">
            <a:off x="3981499" y="2573225"/>
            <a:ext cx="11592" cy="4710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Container">
            <a:extLst>
              <a:ext uri="{FF2B5EF4-FFF2-40B4-BE49-F238E27FC236}">
                <a16:creationId xmlns:a16="http://schemas.microsoft.com/office/drawing/2014/main" id="{FD22121C-5C8D-42DC-9BEF-EBFB4B396493}"/>
              </a:ext>
              <a:ext uri="{C183D7F6-B498-43B3-948B-1728B52AA6E4}">
                <adec:decorative xmlns:adec="http://schemas.microsoft.com/office/drawing/2017/decorative" val="1"/>
              </a:ext>
            </a:extLst>
          </p:cNvPr>
          <p:cNvSpPr/>
          <p:nvPr/>
        </p:nvSpPr>
        <p:spPr>
          <a:xfrm>
            <a:off x="4643088" y="2316541"/>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74" name="Rectangle 2">
            <a:extLst>
              <a:ext uri="{FF2B5EF4-FFF2-40B4-BE49-F238E27FC236}">
                <a16:creationId xmlns:a16="http://schemas.microsoft.com/office/drawing/2014/main" id="{B4A566C5-8F00-4B2C-8841-59813C61F69A}"/>
              </a:ext>
              <a:ext uri="{C183D7F6-B498-43B3-948B-1728B52AA6E4}">
                <adec:decorative xmlns:adec="http://schemas.microsoft.com/office/drawing/2017/decorative" val="1"/>
              </a:ext>
            </a:extLst>
          </p:cNvPr>
          <p:cNvSpPr/>
          <p:nvPr/>
        </p:nvSpPr>
        <p:spPr>
          <a:xfrm flipH="1">
            <a:off x="3442378" y="1883517"/>
            <a:ext cx="854813"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right)">
                                      <p:cBhvr>
                                        <p:cTn id="57" dur="500"/>
                                        <p:tgtEl>
                                          <p:spTgt spid="69"/>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up)">
                                      <p:cBhvr>
                                        <p:cTn id="65" dur="500"/>
                                        <p:tgtEl>
                                          <p:spTgt spid="72"/>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par>
                          <p:cTn id="78" fill="hold">
                            <p:stCondLst>
                              <p:cond delay="3500"/>
                            </p:stCondLst>
                            <p:childTnLst>
                              <p:par>
                                <p:cTn id="79" presetID="22" presetClass="entr" presetSubtype="2"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right)">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up)">
                                      <p:cBhvr>
                                        <p:cTn id="88" dur="500"/>
                                        <p:tgtEl>
                                          <p:spTgt spid="66"/>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par>
                          <p:cTn id="108" fill="hold">
                            <p:stCondLst>
                              <p:cond delay="1000"/>
                            </p:stCondLst>
                            <p:childTnLst>
                              <p:par>
                                <p:cTn id="109" presetID="22" presetClass="entr" presetSubtype="1"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wipe(up)">
                                      <p:cBhvr>
                                        <p:cTn id="111" dur="500"/>
                                        <p:tgtEl>
                                          <p:spTgt spid="75"/>
                                        </p:tgtEl>
                                      </p:cBhvr>
                                    </p:animEffect>
                                  </p:childTnLst>
                                </p:cTn>
                              </p:par>
                            </p:childTnLst>
                          </p:cTn>
                        </p:par>
                        <p:par>
                          <p:cTn id="112" fill="hold">
                            <p:stCondLst>
                              <p:cond delay="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2500"/>
                            </p:stCondLst>
                            <p:childTnLst>
                              <p:par>
                                <p:cTn id="121" presetID="22" presetClass="entr" presetSubtype="2"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right)">
                                      <p:cBhvr>
                                        <p:cTn id="123" dur="500"/>
                                        <p:tgtEl>
                                          <p:spTgt spid="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fade">
                                      <p:cBhvr>
                                        <p:cTn id="126" dur="500"/>
                                        <p:tgtEl>
                                          <p:spTgt spid="13"/>
                                        </p:tgtEl>
                                      </p:cBhvr>
                                    </p:animEffect>
                                  </p:childTnLst>
                                </p:cTn>
                              </p:par>
                            </p:childTnLst>
                          </p:cTn>
                        </p:par>
                        <p:par>
                          <p:cTn id="127" fill="hold">
                            <p:stCondLst>
                              <p:cond delay="3000"/>
                            </p:stCondLst>
                            <p:childTnLst>
                              <p:par>
                                <p:cTn id="128" presetID="10" presetClass="entr" presetSubtype="0" fill="hold" grpId="0" nodeType="after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childTnLst>
                          </p:cTn>
                        </p:par>
                        <p:par>
                          <p:cTn id="131" fill="hold">
                            <p:stCondLst>
                              <p:cond delay="3500"/>
                            </p:stCondLst>
                            <p:childTnLst>
                              <p:par>
                                <p:cTn id="132" presetID="22" presetClass="entr" presetSubtype="8"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wipe(left)">
                                      <p:cBhvr>
                                        <p:cTn id="134" dur="500"/>
                                        <p:tgtEl>
                                          <p:spTgt spid="1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fade">
                                      <p:cBhvr>
                                        <p:cTn id="137" dur="500"/>
                                        <p:tgtEl>
                                          <p:spTgt spid="14"/>
                                        </p:tgtEl>
                                      </p:cBhvr>
                                    </p:animEffect>
                                  </p:childTnLst>
                                </p:cTn>
                              </p:par>
                            </p:childTnLst>
                          </p:cTn>
                        </p:par>
                        <p:par>
                          <p:cTn id="138" fill="hold">
                            <p:stCondLst>
                              <p:cond delay="4500"/>
                            </p:stCondLst>
                            <p:childTnLst>
                              <p:par>
                                <p:cTn id="139" presetID="10" presetClass="entr" presetSubtype="0"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childTnLst>
                          </p:cTn>
                        </p:par>
                        <p:par>
                          <p:cTn id="142" fill="hold">
                            <p:stCondLst>
                              <p:cond delay="5000"/>
                            </p:stCondLst>
                            <p:childTnLst>
                              <p:par>
                                <p:cTn id="143" presetID="22" presetClass="entr" presetSubtype="8" fill="hold" grpId="0" nodeType="after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ipe(left)">
                                      <p:cBhvr>
                                        <p:cTn id="145" dur="500"/>
                                        <p:tgtEl>
                                          <p:spTgt spid="59"/>
                                        </p:tgtEl>
                                      </p:cBhvr>
                                    </p:animEffect>
                                  </p:childTnLst>
                                </p:cTn>
                              </p:par>
                            </p:childTnLst>
                          </p:cTn>
                        </p:par>
                        <p:par>
                          <p:cTn id="146" fill="hold">
                            <p:stCondLst>
                              <p:cond delay="5500"/>
                            </p:stCondLst>
                            <p:childTnLst>
                              <p:par>
                                <p:cTn id="147" presetID="22" presetClass="entr" presetSubtype="8" fill="hold" grpId="0" nodeType="after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wipe(left)">
                                      <p:cBhvr>
                                        <p:cTn id="149" dur="500"/>
                                        <p:tgtEl>
                                          <p:spTgt spid="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Effect transition="in" filter="wipe(left)">
                                      <p:cBhvr>
                                        <p:cTn id="155" dur="500"/>
                                        <p:tgtEl>
                                          <p:spTgt spid="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500"/>
                                        <p:tgtEl>
                                          <p:spTgt spid="4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wipe(left)">
                                      <p:cBhvr>
                                        <p:cTn id="164" dur="500"/>
                                        <p:tgtEl>
                                          <p:spTgt spid="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Effect transition="in" filter="wipe(left)">
                                      <p:cBhvr>
                                        <p:cTn id="170" dur="500"/>
                                        <p:tgtEl>
                                          <p:spTgt spid="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20" grpId="0" animBg="1"/>
      <p:bldP spid="24" grpId="0" animBg="1"/>
      <p:bldP spid="25" grpId="0" animBg="1"/>
      <p:bldP spid="30" grpId="0" animBg="1"/>
      <p:bldP spid="31" grpId="0" animBg="1"/>
      <p:bldP spid="32" grpId="0" animBg="1"/>
      <p:bldP spid="33" grpId="0" animBg="1"/>
      <p:bldP spid="36" grpId="0" animBg="1"/>
      <p:bldP spid="38" grpId="0" animBg="1"/>
      <p:bldP spid="40" grpId="0" animBg="1"/>
      <p:bldP spid="41" grpId="0" animBg="1"/>
      <p:bldP spid="42" grpId="0" animBg="1"/>
      <p:bldP spid="43" grpId="0" animBg="1"/>
      <p:bldP spid="44" grpId="0" animBg="1"/>
      <p:bldP spid="45" grpId="0" animBg="1"/>
      <p:bldP spid="48" grpId="0" animBg="1"/>
      <p:bldP spid="49" grpId="0" animBg="1"/>
      <p:bldP spid="51" grpId="0" animBg="1"/>
      <p:bldP spid="52" grpId="0" animBg="1"/>
      <p:bldP spid="59" grpId="0" animBg="1"/>
      <p:bldP spid="46" grpId="0" animBg="1"/>
      <p:bldP spid="47" grpId="0" animBg="1"/>
      <p:bldP spid="39" grpId="0" animBg="1"/>
      <p:bldP spid="37" grpId="0" animBg="1"/>
      <p:bldP spid="35" grpId="0" animBg="1"/>
      <p:bldP spid="54" grpId="0" animBg="1"/>
      <p:bldP spid="66" grpId="0" animBg="1"/>
      <p:bldP spid="34" grpId="0" animBg="1"/>
      <p:bldP spid="26" grpId="0" animBg="1"/>
      <p:bldP spid="69" grpId="0" animBg="1"/>
      <p:bldP spid="70" grpId="0" animBg="1"/>
      <p:bldP spid="29"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BAF0D-F72B-4AD7-A724-DD36AABAB3C7}"/>
              </a:ext>
            </a:extLst>
          </p:cNvPr>
          <p:cNvSpPr>
            <a:spLocks noGrp="1"/>
          </p:cNvSpPr>
          <p:nvPr>
            <p:ph type="title"/>
          </p:nvPr>
        </p:nvSpPr>
        <p:spPr/>
        <p:txBody>
          <a:bodyPr wrap="none">
            <a:noAutofit/>
          </a:bodyPr>
          <a:lstStyle/>
          <a:p>
            <a:r>
              <a:rPr lang="en-US" spc="-5" dirty="0"/>
              <a:t>Diagnosis of Cryptogenic Stroke: </a:t>
            </a:r>
            <a:r>
              <a:rPr lang="en-US" i="1" cap="none" spc="-5" dirty="0">
                <a:latin typeface="Lub Dub Medium" panose="020B0603030403020204" pitchFamily="34" charset="0"/>
              </a:rPr>
              <a:t>Initial Workup</a:t>
            </a:r>
          </a:p>
        </p:txBody>
      </p:sp>
      <p:sp>
        <p:nvSpPr>
          <p:cNvPr id="4" name="Content Placeholder 3">
            <a:extLst>
              <a:ext uri="{FF2B5EF4-FFF2-40B4-BE49-F238E27FC236}">
                <a16:creationId xmlns:a16="http://schemas.microsoft.com/office/drawing/2014/main" id="{201D246C-EAE5-4245-9EBE-97B980E87CC0}"/>
              </a:ext>
            </a:extLst>
          </p:cNvPr>
          <p:cNvSpPr>
            <a:spLocks noGrp="1"/>
          </p:cNvSpPr>
          <p:nvPr>
            <p:ph idx="1"/>
          </p:nvPr>
        </p:nvSpPr>
        <p:spPr/>
        <p:txBody>
          <a:bodyPr/>
          <a:lstStyle/>
          <a:p>
            <a:pPr marL="12700" lvl="0">
              <a:lnSpc>
                <a:spcPct val="100000"/>
              </a:lnSpc>
              <a:spcBef>
                <a:spcPts val="600"/>
              </a:spcBef>
            </a:pPr>
            <a:r>
              <a:rPr lang="en-US" sz="2000" cap="none" spc="-5" dirty="0">
                <a:solidFill>
                  <a:srgbClr val="C10E20"/>
                </a:solidFill>
                <a:latin typeface="Lub Dub Bold" panose="020B0803030403020204" pitchFamily="34" charset="0"/>
                <a:cs typeface="Arial Narrow"/>
              </a:rPr>
              <a:t>Guideline baseline evaluations at </a:t>
            </a:r>
            <a:r>
              <a:rPr lang="en-US" sz="2000" cap="none" dirty="0">
                <a:solidFill>
                  <a:srgbClr val="C10E20"/>
                </a:solidFill>
                <a:latin typeface="Lub Dub Bold" panose="020B0803030403020204" pitchFamily="34" charset="0"/>
                <a:cs typeface="Arial Narrow"/>
              </a:rPr>
              <a:t>a </a:t>
            </a:r>
            <a:r>
              <a:rPr lang="en-US" sz="2000" cap="none" spc="-5" dirty="0">
                <a:solidFill>
                  <a:srgbClr val="C10E20"/>
                </a:solidFill>
                <a:latin typeface="Lub Dub Bold" panose="020B0803030403020204" pitchFamily="34" charset="0"/>
                <a:cs typeface="Arial Narrow"/>
              </a:rPr>
              <a:t>minimum </a:t>
            </a:r>
            <a:r>
              <a:rPr lang="en-US" sz="2000" cap="none" dirty="0">
                <a:solidFill>
                  <a:srgbClr val="C10E20"/>
                </a:solidFill>
                <a:latin typeface="Lub Dub Bold" panose="020B0803030403020204" pitchFamily="34" charset="0"/>
                <a:cs typeface="Arial Narrow"/>
              </a:rPr>
              <a:t>for </a:t>
            </a:r>
            <a:r>
              <a:rPr lang="en-US" sz="2000" cap="none" spc="-5" dirty="0">
                <a:solidFill>
                  <a:srgbClr val="C10E20"/>
                </a:solidFill>
                <a:latin typeface="Lub Dub Bold" panose="020B0803030403020204" pitchFamily="34" charset="0"/>
                <a:cs typeface="Arial Narrow"/>
              </a:rPr>
              <a:t>all strokes,</a:t>
            </a:r>
            <a:r>
              <a:rPr lang="en-US" sz="2000" cap="none" spc="140" dirty="0">
                <a:solidFill>
                  <a:srgbClr val="C10E20"/>
                </a:solidFill>
                <a:latin typeface="Lub Dub Bold" panose="020B0803030403020204" pitchFamily="34" charset="0"/>
                <a:cs typeface="Arial Narrow"/>
              </a:rPr>
              <a:t> </a:t>
            </a:r>
            <a:r>
              <a:rPr lang="en-US" sz="2000" cap="none" spc="-5" dirty="0">
                <a:solidFill>
                  <a:srgbClr val="C10E20"/>
                </a:solidFill>
                <a:latin typeface="Lub Dub Bold" panose="020B0803030403020204" pitchFamily="34" charset="0"/>
                <a:cs typeface="Arial Narrow"/>
              </a:rPr>
              <a:t>should</a:t>
            </a:r>
            <a:r>
              <a:rPr lang="en-US" sz="2000" cap="none" dirty="0">
                <a:solidFill>
                  <a:srgbClr val="C10E20"/>
                </a:solidFill>
                <a:latin typeface="Lub Dub Bold" panose="020B0803030403020204" pitchFamily="34" charset="0"/>
                <a:cs typeface="Arial Narrow"/>
              </a:rPr>
              <a:t> </a:t>
            </a:r>
            <a:r>
              <a:rPr lang="en-US" sz="2000" cap="none" spc="-5" dirty="0">
                <a:solidFill>
                  <a:srgbClr val="C10E20"/>
                </a:solidFill>
                <a:latin typeface="Lub Dub Bold" panose="020B0803030403020204" pitchFamily="34" charset="0"/>
                <a:cs typeface="Arial Narrow"/>
              </a:rPr>
              <a:t>include:</a:t>
            </a:r>
            <a:endParaRPr lang="en-US" sz="2000" cap="none" dirty="0">
              <a:solidFill>
                <a:srgbClr val="C10E20"/>
              </a:solidFill>
              <a:latin typeface="Lub Dub Bold" panose="020B0803030403020204" pitchFamily="34" charset="0"/>
              <a:cs typeface="Arial Narrow"/>
            </a:endParaRPr>
          </a:p>
          <a:p>
            <a:pPr marL="571500" lvl="0" indent="-282575">
              <a:lnSpc>
                <a:spcPct val="100000"/>
              </a:lnSpc>
              <a:spcBef>
                <a:spcPts val="600"/>
              </a:spcBef>
              <a:buClr>
                <a:srgbClr val="C10E20"/>
              </a:buClr>
              <a:buFont typeface="Arial"/>
              <a:buChar char="•"/>
              <a:tabLst>
                <a:tab pos="322580" algn="l"/>
              </a:tabLst>
            </a:pPr>
            <a:r>
              <a:rPr lang="en-US" cap="none" spc="-5" dirty="0">
                <a:solidFill>
                  <a:schemeClr val="tx1"/>
                </a:solidFill>
                <a:latin typeface="Lub Dub Medium" panose="020B0603030403020204" pitchFamily="34" charset="0"/>
                <a:cs typeface="Arial Narrow"/>
              </a:rPr>
              <a:t>Noncontrast brain CT or brain</a:t>
            </a:r>
            <a:r>
              <a:rPr lang="en-US" cap="none" spc="-65"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MRI </a:t>
            </a:r>
            <a:r>
              <a:rPr lang="en-US" cap="none" spc="-5" dirty="0">
                <a:solidFill>
                  <a:schemeClr val="tx1"/>
                </a:solidFill>
                <a:latin typeface="Lub Dub Medium" panose="020B0603030403020204" pitchFamily="34" charset="0"/>
                <a:cs typeface="Arial Narrow"/>
                <a:sym typeface="Wingdings" panose="05000000000000000000" pitchFamily="2" charset="2"/>
              </a:rPr>
              <a:t></a:t>
            </a:r>
            <a:r>
              <a:rPr lang="en-US" cap="none" spc="-5" dirty="0">
                <a:solidFill>
                  <a:schemeClr val="tx1"/>
                </a:solidFill>
                <a:latin typeface="Lub Dub Medium" panose="020B0603030403020204" pitchFamily="34" charset="0"/>
                <a:cs typeface="Arial Narrow"/>
              </a:rPr>
              <a:t> to confirm diagnosis of stroke</a:t>
            </a:r>
            <a:endParaRPr lang="en-US" cap="none" dirty="0">
              <a:solidFill>
                <a:schemeClr val="tx1"/>
              </a:solidFill>
              <a:latin typeface="Lub Dub Medium" panose="020B0603030403020204" pitchFamily="34" charset="0"/>
              <a:cs typeface="Arial Narrow"/>
            </a:endParaRPr>
          </a:p>
          <a:p>
            <a:pPr marL="571500" lvl="0" indent="-282575">
              <a:lnSpc>
                <a:spcPct val="100000"/>
              </a:lnSpc>
              <a:spcBef>
                <a:spcPts val="600"/>
              </a:spcBef>
              <a:buClr>
                <a:srgbClr val="C10E20"/>
              </a:buClr>
              <a:buFont typeface="Arial"/>
              <a:buChar char="•"/>
              <a:tabLst>
                <a:tab pos="322580" algn="l"/>
              </a:tabLst>
            </a:pPr>
            <a:r>
              <a:rPr lang="en-US" cap="none" spc="-5" dirty="0">
                <a:solidFill>
                  <a:schemeClr val="tx1"/>
                </a:solidFill>
                <a:latin typeface="Lub Dub Medium" panose="020B0603030403020204" pitchFamily="34" charset="0"/>
                <a:cs typeface="Arial Narrow"/>
              </a:rPr>
              <a:t>Basic laboratory tests:</a:t>
            </a: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Blood</a:t>
            </a:r>
            <a:r>
              <a:rPr lang="en-US" sz="1600" cap="none" spc="-75"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glucose</a:t>
            </a:r>
          </a:p>
          <a:p>
            <a:pPr marL="857250" lvl="1" indent="-282575">
              <a:lnSpc>
                <a:spcPct val="100000"/>
              </a:lnSpc>
              <a:spcBef>
                <a:spcPts val="600"/>
              </a:spcBef>
              <a:buFont typeface="Lub Dub Medium" panose="020B0603030403020204" pitchFamily="34" charset="0"/>
              <a:buChar char="–"/>
              <a:tabLst>
                <a:tab pos="322580" algn="l"/>
              </a:tabLst>
            </a:pPr>
            <a:r>
              <a:rPr lang="en-US" sz="1600" spc="-5" dirty="0">
                <a:solidFill>
                  <a:schemeClr val="tx1"/>
                </a:solidFill>
                <a:latin typeface="Lub Dub Medium" panose="020B0603030403020204" pitchFamily="34" charset="0"/>
                <a:cs typeface="Arial Narrow"/>
              </a:rPr>
              <a:t>Hemoglobin A1C</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Oxygen</a:t>
            </a:r>
            <a:r>
              <a:rPr lang="en-US" sz="1600" cap="none" spc="-70"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saturation</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Serum electrolytes/renal function</a:t>
            </a:r>
            <a:r>
              <a:rPr lang="en-US" sz="1600" cap="none" spc="-40"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tests</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Complete blood count, including platelet</a:t>
            </a:r>
            <a:r>
              <a:rPr lang="en-US" sz="1600" cap="none" spc="-130"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count</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Markers of cardiac</a:t>
            </a:r>
            <a:r>
              <a:rPr lang="en-US" sz="1600" cap="none" spc="-65"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ischemia (troponin)</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Prothrombin time/International Normalized Ratio</a:t>
            </a:r>
            <a:r>
              <a:rPr lang="en-US" sz="1600" cap="none" spc="-50" dirty="0">
                <a:solidFill>
                  <a:schemeClr val="tx1"/>
                </a:solidFill>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(INR)</a:t>
            </a:r>
            <a:endParaRPr lang="en-US" sz="1600" cap="none" dirty="0">
              <a:solidFill>
                <a:schemeClr val="tx1"/>
              </a:solidFill>
              <a:latin typeface="Lub Dub Medium" panose="020B0603030403020204" pitchFamily="34" charset="0"/>
              <a:cs typeface="Arial Narrow"/>
            </a:endParaRPr>
          </a:p>
          <a:p>
            <a:pPr marL="857250" lvl="1" indent="-282575">
              <a:lnSpc>
                <a:spcPct val="100000"/>
              </a:lnSpc>
              <a:spcBef>
                <a:spcPts val="600"/>
              </a:spcBef>
              <a:buFont typeface="Lub Dub Medium" panose="020B0603030403020204" pitchFamily="34" charset="0"/>
              <a:buChar char="–"/>
              <a:tabLst>
                <a:tab pos="322580" algn="l"/>
              </a:tabLst>
            </a:pPr>
            <a:r>
              <a:rPr lang="en-US" sz="1600" cap="none" spc="-5" dirty="0">
                <a:solidFill>
                  <a:schemeClr val="tx1"/>
                </a:solidFill>
                <a:latin typeface="Lub Dub Medium" panose="020B0603030403020204" pitchFamily="34" charset="0"/>
                <a:cs typeface="Arial Narrow"/>
              </a:rPr>
              <a:t>Activated partial thromboplastin</a:t>
            </a:r>
            <a:r>
              <a:rPr lang="en-US" sz="1600" cap="none" spc="-70" dirty="0">
                <a:solidFill>
                  <a:schemeClr val="tx1"/>
                </a:solidFill>
                <a:latin typeface="Lub Dub Medium" panose="020B0603030403020204" pitchFamily="34" charset="0"/>
                <a:cs typeface="Arial Narrow"/>
              </a:rPr>
              <a:t> </a:t>
            </a:r>
            <a:r>
              <a:rPr lang="en-US" sz="1600" cap="none" spc="-10" dirty="0">
                <a:solidFill>
                  <a:schemeClr val="tx1"/>
                </a:solidFill>
                <a:latin typeface="Lub Dub Medium" panose="020B0603030403020204" pitchFamily="34" charset="0"/>
                <a:cs typeface="Arial Narrow"/>
              </a:rPr>
              <a:t>time</a:t>
            </a:r>
          </a:p>
          <a:p>
            <a:pPr marL="857250" lvl="1" indent="-282575">
              <a:lnSpc>
                <a:spcPct val="100000"/>
              </a:lnSpc>
              <a:spcBef>
                <a:spcPts val="600"/>
              </a:spcBef>
              <a:buFont typeface="Lub Dub Medium" panose="020B0603030403020204" pitchFamily="34" charset="0"/>
              <a:buChar char="–"/>
              <a:tabLst>
                <a:tab pos="322580" algn="l"/>
              </a:tabLst>
            </a:pPr>
            <a:r>
              <a:rPr lang="en-US" sz="1600" spc="-10" dirty="0">
                <a:solidFill>
                  <a:schemeClr val="tx1"/>
                </a:solidFill>
                <a:latin typeface="Lub Dub Medium" panose="020B0603030403020204" pitchFamily="34" charset="0"/>
                <a:cs typeface="Arial Narrow"/>
              </a:rPr>
              <a:t>Fasting or </a:t>
            </a:r>
            <a:r>
              <a:rPr lang="en-US" sz="1600" spc="-10" dirty="0" err="1">
                <a:solidFill>
                  <a:schemeClr val="tx1"/>
                </a:solidFill>
                <a:latin typeface="Lub Dub Medium" panose="020B0603030403020204" pitchFamily="34" charset="0"/>
                <a:cs typeface="Arial Narrow"/>
              </a:rPr>
              <a:t>nonfasting</a:t>
            </a:r>
            <a:r>
              <a:rPr lang="en-US" sz="1600" spc="-10" dirty="0">
                <a:solidFill>
                  <a:schemeClr val="tx1"/>
                </a:solidFill>
                <a:latin typeface="Lub Dub Medium" panose="020B0603030403020204" pitchFamily="34" charset="0"/>
                <a:cs typeface="Arial Narrow"/>
              </a:rPr>
              <a:t> lipid profile</a:t>
            </a:r>
            <a:endParaRPr lang="en-US" sz="1600" cap="none" dirty="0">
              <a:solidFill>
                <a:schemeClr val="tx1"/>
              </a:solidFill>
              <a:latin typeface="Lub Dub Medium" panose="020B0603030403020204" pitchFamily="34" charset="0"/>
              <a:cs typeface="Arial Narrow"/>
            </a:endParaRPr>
          </a:p>
          <a:p>
            <a:pPr marL="571500" indent="-282575">
              <a:lnSpc>
                <a:spcPct val="100000"/>
              </a:lnSpc>
              <a:spcBef>
                <a:spcPts val="1200"/>
              </a:spcBef>
              <a:buClr>
                <a:srgbClr val="C10E20"/>
              </a:buClr>
              <a:buFont typeface="Arial"/>
              <a:buChar char="•"/>
              <a:tabLst>
                <a:tab pos="322580" algn="l"/>
              </a:tabLst>
            </a:pPr>
            <a:r>
              <a:rPr lang="en-US" cap="none" spc="-5" dirty="0">
                <a:solidFill>
                  <a:schemeClr val="tx1"/>
                </a:solidFill>
                <a:latin typeface="Lub Dub Medium" panose="020B0603030403020204" pitchFamily="34" charset="0"/>
              </a:rPr>
              <a:t>Electrocardiogram </a:t>
            </a:r>
            <a:r>
              <a:rPr lang="en-US" cap="none" spc="-5" dirty="0">
                <a:solidFill>
                  <a:schemeClr val="tx1"/>
                </a:solidFill>
                <a:latin typeface="Lub Dub Medium" panose="020B0603030403020204" pitchFamily="34" charset="0"/>
                <a:sym typeface="Wingdings" panose="05000000000000000000" pitchFamily="2" charset="2"/>
              </a:rPr>
              <a:t> to screen for AF, atrial flutter &amp; other cardiac conditions</a:t>
            </a:r>
            <a:endParaRPr lang="en-US" cap="none" spc="-5" dirty="0">
              <a:solidFill>
                <a:schemeClr val="tx1"/>
              </a:solidFill>
              <a:latin typeface="Lub Dub Medium" panose="020B0603030403020204" pitchFamily="34" charset="0"/>
            </a:endParaRPr>
          </a:p>
          <a:p>
            <a:endParaRPr lang="en-US" dirty="0"/>
          </a:p>
        </p:txBody>
      </p:sp>
      <p:sp>
        <p:nvSpPr>
          <p:cNvPr id="6" name="object 34">
            <a:extLst>
              <a:ext uri="{FF2B5EF4-FFF2-40B4-BE49-F238E27FC236}">
                <a16:creationId xmlns:a16="http://schemas.microsoft.com/office/drawing/2014/main" id="{CBF60EF8-AE8B-4C9B-B4DF-B2641B5CB06F}"/>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 </a:t>
            </a:r>
          </a:p>
        </p:txBody>
      </p:sp>
    </p:spTree>
    <p:extLst>
      <p:ext uri="{BB962C8B-B14F-4D97-AF65-F5344CB8AC3E}">
        <p14:creationId xmlns:p14="http://schemas.microsoft.com/office/powerpoint/2010/main" val="411465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1A0-BED5-4DC9-8DE6-C3F87F23A2A3}"/>
              </a:ext>
            </a:extLst>
          </p:cNvPr>
          <p:cNvSpPr>
            <a:spLocks noGrp="1"/>
          </p:cNvSpPr>
          <p:nvPr>
            <p:ph type="title"/>
          </p:nvPr>
        </p:nvSpPr>
        <p:spPr/>
        <p:txBody>
          <a:bodyPr/>
          <a:lstStyle/>
          <a:p>
            <a:r>
              <a:rPr lang="en-US" spc="-5" dirty="0"/>
              <a:t>ADDITIONAL WORKUP:  </a:t>
            </a:r>
            <a:r>
              <a:rPr lang="en-US" i="1" cap="none" spc="-5" dirty="0">
                <a:latin typeface="Lub Dub Medium" panose="020B0603030403020204" pitchFamily="34" charset="0"/>
              </a:rPr>
              <a:t>Neuroimaging</a:t>
            </a:r>
          </a:p>
        </p:txBody>
      </p:sp>
      <p:sp>
        <p:nvSpPr>
          <p:cNvPr id="3" name="Content Placeholder 2">
            <a:extLst>
              <a:ext uri="{FF2B5EF4-FFF2-40B4-BE49-F238E27FC236}">
                <a16:creationId xmlns:a16="http://schemas.microsoft.com/office/drawing/2014/main" id="{360B04A8-F0D5-4B58-9FD4-17B0E2A8D3E4}"/>
              </a:ext>
            </a:extLst>
          </p:cNvPr>
          <p:cNvSpPr>
            <a:spLocks noGrp="1"/>
          </p:cNvSpPr>
          <p:nvPr>
            <p:ph sz="half" idx="1"/>
          </p:nvPr>
        </p:nvSpPr>
        <p:spPr>
          <a:xfrm>
            <a:off x="838201" y="1152477"/>
            <a:ext cx="10515600" cy="590931"/>
          </a:xfrm>
        </p:spPr>
        <p:txBody>
          <a:bodyPr wrap="square">
            <a:spAutoFit/>
          </a:bodyPr>
          <a:lstStyle/>
          <a:p>
            <a:r>
              <a:rPr lang="en-US" cap="none" spc="-5" dirty="0">
                <a:solidFill>
                  <a:srgbClr val="C10E20"/>
                </a:solidFill>
                <a:latin typeface="Lub Dub Bold" panose="020B0803030403020204" pitchFamily="34" charset="0"/>
                <a:cs typeface="Arial Narrow"/>
              </a:rPr>
              <a:t>If initial imaging was inconclusive</a:t>
            </a:r>
            <a:r>
              <a:rPr lang="en-US" cap="none"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a follow-up CT or MRI of the brain should be considered to confirm the diagnosis of ischemic stroke or TIA and to help identify potential causes.</a:t>
            </a:r>
          </a:p>
        </p:txBody>
      </p:sp>
      <p:sp>
        <p:nvSpPr>
          <p:cNvPr id="17" name="TextBox 16">
            <a:extLst>
              <a:ext uri="{FF2B5EF4-FFF2-40B4-BE49-F238E27FC236}">
                <a16:creationId xmlns:a16="http://schemas.microsoft.com/office/drawing/2014/main" id="{D6645026-FCB5-4526-9F6A-29E4A6B67B7F}"/>
              </a:ext>
            </a:extLst>
          </p:cNvPr>
          <p:cNvSpPr txBox="1"/>
          <p:nvPr/>
        </p:nvSpPr>
        <p:spPr>
          <a:xfrm>
            <a:off x="838201" y="1901341"/>
            <a:ext cx="6485964" cy="4616648"/>
          </a:xfrm>
          <a:prstGeom prst="rect">
            <a:avLst/>
          </a:prstGeom>
          <a:noFill/>
        </p:spPr>
        <p:txBody>
          <a:bodyPr wrap="square">
            <a:spAutoFit/>
          </a:bodyPr>
          <a:lstStyle/>
          <a:p>
            <a:pPr algn="l">
              <a:spcAft>
                <a:spcPts val="1200"/>
              </a:spcAft>
            </a:pPr>
            <a:r>
              <a:rPr lang="en-US" sz="2000" spc="-5" dirty="0">
                <a:latin typeface="Lub Dub Bold" panose="020B0803030403020204" pitchFamily="34" charset="0"/>
              </a:rPr>
              <a:t>2021 AHA/ASA Guideline Recommendations</a:t>
            </a:r>
            <a:r>
              <a:rPr lang="en-US" sz="2000" spc="-5" baseline="30000" dirty="0">
                <a:latin typeface="Lub Dub Bold" panose="020B0803030403020204" pitchFamily="34" charset="0"/>
              </a:rPr>
              <a:t>1</a:t>
            </a:r>
            <a:r>
              <a:rPr lang="en-US" sz="2000" spc="-5" dirty="0">
                <a:latin typeface="Lub Dub Bold" panose="020B0803030403020204" pitchFamily="34" charset="0"/>
              </a:rPr>
              <a:t>: </a:t>
            </a:r>
          </a:p>
          <a:p>
            <a:pPr marL="457200" indent="-280988" algn="l">
              <a:spcAft>
                <a:spcPts val="1200"/>
              </a:spcAft>
              <a:buClr>
                <a:srgbClr val="C10E20"/>
              </a:buClr>
              <a:buFont typeface="Arial" panose="020B0604020202020204" pitchFamily="34" charset="0"/>
              <a:buChar char="•"/>
            </a:pPr>
            <a:r>
              <a:rPr lang="en-US" sz="2000" b="0" i="0" u="none" strike="noStrike" baseline="0" dirty="0">
                <a:latin typeface="Lub Dub Medium" panose="020B0603030403020204" pitchFamily="34" charset="0"/>
              </a:rPr>
              <a:t>In patients suspected of having ischemic stroke, if CT or MRI does not demonstrate symptomatic cerebral infarct, follow-up CT or MRI of the brain is reasonable to confirm diagnosis. (Class 2a, LOE B-NR)</a:t>
            </a:r>
          </a:p>
          <a:p>
            <a:pPr marL="457200" indent="-280988">
              <a:spcAft>
                <a:spcPts val="1200"/>
              </a:spcAft>
              <a:buClr>
                <a:srgbClr val="C10E20"/>
              </a:buClr>
              <a:buFont typeface="Arial" panose="020B0604020202020204" pitchFamily="34" charset="0"/>
              <a:buChar char="•"/>
            </a:pPr>
            <a:r>
              <a:rPr lang="en-US" sz="2000" b="0" i="0" u="none" strike="noStrike" baseline="0" dirty="0">
                <a:latin typeface="Lub Dub Medium" panose="020B0603030403020204" pitchFamily="34" charset="0"/>
              </a:rPr>
              <a:t>In patients suspected of having had a TIA, if the initial head imaging (CT or MRI) does not demonstrate a symptomatic  cerebral infarct, follow-up MRI is reasonable to predict risk of early stroke and to support the diagnosis. (Class 2a, LOE B-NR)</a:t>
            </a:r>
          </a:p>
          <a:p>
            <a:pPr algn="l">
              <a:spcAft>
                <a:spcPts val="1200"/>
              </a:spcAft>
            </a:pPr>
            <a:endParaRPr lang="en-US" sz="2400" dirty="0">
              <a:latin typeface="Lub Dub Medium" panose="020B0603030403020204" pitchFamily="34" charset="0"/>
            </a:endParaRPr>
          </a:p>
        </p:txBody>
      </p:sp>
      <p:sp>
        <p:nvSpPr>
          <p:cNvPr id="7" name="object 34">
            <a:extLst>
              <a:ext uri="{FF2B5EF4-FFF2-40B4-BE49-F238E27FC236}">
                <a16:creationId xmlns:a16="http://schemas.microsoft.com/office/drawing/2014/main" id="{00C1AD87-8B0B-4B70-9F97-9999554AA5D4}"/>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nl-NL" sz="800" dirty="0">
                <a:solidFill>
                  <a:schemeClr val="tx1">
                    <a:lumMod val="50000"/>
                    <a:lumOff val="50000"/>
                  </a:schemeClr>
                </a:solidFill>
                <a:latin typeface="Lub Dub Medium" panose="020B0603030403020204" pitchFamily="34" charset="0"/>
                <a:cs typeface="Arial"/>
              </a:rPr>
              <a:t>1. Kleindorfer DO et al. (2021);Stroke. 2. Yaghi S et al. (2014);Neurol Clin Pract. </a:t>
            </a:r>
          </a:p>
        </p:txBody>
      </p:sp>
      <p:sp>
        <p:nvSpPr>
          <p:cNvPr id="8" name="Rectangle 7">
            <a:extLst>
              <a:ext uri="{FF2B5EF4-FFF2-40B4-BE49-F238E27FC236}">
                <a16:creationId xmlns:a16="http://schemas.microsoft.com/office/drawing/2014/main" id="{27913080-0860-4D89-9776-EC731E7CB7AD}"/>
              </a:ext>
              <a:ext uri="{C183D7F6-B498-43B3-948B-1728B52AA6E4}">
                <adec:decorative xmlns:adec="http://schemas.microsoft.com/office/drawing/2017/decorative" val="1"/>
              </a:ext>
            </a:extLst>
          </p:cNvPr>
          <p:cNvSpPr/>
          <p:nvPr/>
        </p:nvSpPr>
        <p:spPr>
          <a:xfrm>
            <a:off x="7652953" y="2275677"/>
            <a:ext cx="3700848" cy="3009456"/>
          </a:xfrm>
          <a:prstGeom prst="rect">
            <a:avLst/>
          </a:prstGeom>
          <a:solidFill>
            <a:srgbClr val="D9D9D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89834-9116-40F9-AF4F-995A8D41C153}"/>
              </a:ext>
            </a:extLst>
          </p:cNvPr>
          <p:cNvSpPr/>
          <p:nvPr/>
        </p:nvSpPr>
        <p:spPr>
          <a:xfrm>
            <a:off x="7699290" y="2618870"/>
            <a:ext cx="3608173" cy="232307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1" u="none" strike="noStrike" baseline="0" dirty="0">
                <a:solidFill>
                  <a:schemeClr val="tx1"/>
                </a:solidFill>
                <a:latin typeface="Lub Dub Medium" panose="020B0603030403020204" pitchFamily="34" charset="0"/>
              </a:rPr>
              <a:t>MRI has similar sensitivity for acute intracranial hemorrhage as CT, but may offer benefits over CT in detecting ischemic stroke and identifying potential causes.</a:t>
            </a:r>
            <a:r>
              <a:rPr lang="en-US" baseline="30000" dirty="0">
                <a:solidFill>
                  <a:schemeClr val="tx1"/>
                </a:solidFill>
                <a:latin typeface="Lub Dub Medium" panose="020B0603030403020204" pitchFamily="34" charset="0"/>
              </a:rPr>
              <a:t>2</a:t>
            </a:r>
            <a:r>
              <a:rPr lang="en-US" sz="1800" b="0" i="0" u="none" strike="noStrike" baseline="0" dirty="0">
                <a:solidFill>
                  <a:schemeClr val="tx1"/>
                </a:solidFill>
                <a:latin typeface="Lub Dub Medium" panose="020B0603030403020204" pitchFamily="34" charset="0"/>
              </a:rPr>
              <a:t> </a:t>
            </a:r>
            <a:endParaRPr lang="en-US" dirty="0">
              <a:solidFill>
                <a:schemeClr val="tx1"/>
              </a:solidFill>
            </a:endParaRPr>
          </a:p>
        </p:txBody>
      </p:sp>
    </p:spTree>
    <p:extLst>
      <p:ext uri="{BB962C8B-B14F-4D97-AF65-F5344CB8AC3E}">
        <p14:creationId xmlns:p14="http://schemas.microsoft.com/office/powerpoint/2010/main" val="332580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1A0-BED5-4DC9-8DE6-C3F87F23A2A3}"/>
              </a:ext>
            </a:extLst>
          </p:cNvPr>
          <p:cNvSpPr>
            <a:spLocks noGrp="1"/>
          </p:cNvSpPr>
          <p:nvPr>
            <p:ph type="title"/>
          </p:nvPr>
        </p:nvSpPr>
        <p:spPr/>
        <p:txBody>
          <a:bodyPr/>
          <a:lstStyle/>
          <a:p>
            <a:r>
              <a:rPr lang="en-US" spc="-5" dirty="0"/>
              <a:t>ADDITIONAL WORKUP:  </a:t>
            </a:r>
            <a:r>
              <a:rPr lang="en-US" i="1" cap="none" spc="-5" dirty="0">
                <a:latin typeface="Lub Dub Medium" panose="020B0603030403020204" pitchFamily="34" charset="0"/>
              </a:rPr>
              <a:t>Vascular Imaging</a:t>
            </a:r>
          </a:p>
        </p:txBody>
      </p:sp>
      <p:sp>
        <p:nvSpPr>
          <p:cNvPr id="3" name="Content Placeholder 2">
            <a:extLst>
              <a:ext uri="{FF2B5EF4-FFF2-40B4-BE49-F238E27FC236}">
                <a16:creationId xmlns:a16="http://schemas.microsoft.com/office/drawing/2014/main" id="{360B04A8-F0D5-4B58-9FD4-17B0E2A8D3E4}"/>
              </a:ext>
            </a:extLst>
          </p:cNvPr>
          <p:cNvSpPr>
            <a:spLocks noGrp="1"/>
          </p:cNvSpPr>
          <p:nvPr>
            <p:ph sz="half" idx="1"/>
          </p:nvPr>
        </p:nvSpPr>
        <p:spPr>
          <a:xfrm>
            <a:off x="838201" y="1152477"/>
            <a:ext cx="10515600" cy="590931"/>
          </a:xfrm>
        </p:spPr>
        <p:txBody>
          <a:bodyPr wrap="square">
            <a:spAutoFit/>
          </a:bodyPr>
          <a:lstStyle/>
          <a:p>
            <a:r>
              <a:rPr lang="en-US" cap="none" spc="-5" dirty="0">
                <a:solidFill>
                  <a:srgbClr val="C10E20"/>
                </a:solidFill>
                <a:latin typeface="Lub Dub Bold" panose="020B0803030403020204" pitchFamily="34" charset="0"/>
                <a:cs typeface="Arial Narrow"/>
              </a:rPr>
              <a:t>When a stroke etiology has </a:t>
            </a:r>
            <a:r>
              <a:rPr lang="en-US" cap="none" dirty="0">
                <a:solidFill>
                  <a:srgbClr val="C10E20"/>
                </a:solidFill>
                <a:latin typeface="Lub Dub Bold" panose="020B0803030403020204" pitchFamily="34" charset="0"/>
                <a:cs typeface="Arial Narrow"/>
              </a:rPr>
              <a:t>not </a:t>
            </a:r>
            <a:r>
              <a:rPr lang="en-US" cap="none" spc="-5" dirty="0">
                <a:solidFill>
                  <a:srgbClr val="C10E20"/>
                </a:solidFill>
                <a:latin typeface="Lub Dub Bold" panose="020B0803030403020204" pitchFamily="34" charset="0"/>
                <a:cs typeface="Arial Narrow"/>
              </a:rPr>
              <a:t>been identified during initial evaluation</a:t>
            </a:r>
            <a:r>
              <a:rPr lang="en-US" cap="none"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vascular imaging is recommended for identifying large-vessel atherosclerotic disease or dissection.</a:t>
            </a:r>
            <a:endParaRPr lang="en-US" cap="none" dirty="0">
              <a:solidFill>
                <a:srgbClr val="C10E20"/>
              </a:solidFill>
              <a:latin typeface="Lub Dub Bold" panose="020B0803030403020204" pitchFamily="34" charset="0"/>
            </a:endParaRPr>
          </a:p>
        </p:txBody>
      </p:sp>
      <p:sp>
        <p:nvSpPr>
          <p:cNvPr id="17" name="TextBox 16">
            <a:extLst>
              <a:ext uri="{FF2B5EF4-FFF2-40B4-BE49-F238E27FC236}">
                <a16:creationId xmlns:a16="http://schemas.microsoft.com/office/drawing/2014/main" id="{D6645026-FCB5-4526-9F6A-29E4A6B67B7F}"/>
              </a:ext>
            </a:extLst>
          </p:cNvPr>
          <p:cNvSpPr txBox="1"/>
          <p:nvPr/>
        </p:nvSpPr>
        <p:spPr>
          <a:xfrm>
            <a:off x="838201" y="1844209"/>
            <a:ext cx="8628105" cy="4616648"/>
          </a:xfrm>
          <a:prstGeom prst="rect">
            <a:avLst/>
          </a:prstGeom>
          <a:noFill/>
        </p:spPr>
        <p:txBody>
          <a:bodyPr wrap="square">
            <a:spAutoFit/>
          </a:bodyPr>
          <a:lstStyle/>
          <a:p>
            <a:pPr>
              <a:spcAft>
                <a:spcPts val="1200"/>
              </a:spcAft>
            </a:pPr>
            <a:r>
              <a:rPr lang="en-US" sz="2000" spc="-5" dirty="0">
                <a:latin typeface="Lub Dub Bold" panose="020B0803030403020204" pitchFamily="34" charset="0"/>
              </a:rPr>
              <a:t>2021 AHA/ASA Guideline Recommendations</a:t>
            </a:r>
            <a:r>
              <a:rPr lang="en-US" sz="2000" spc="-5" baseline="30000" dirty="0">
                <a:latin typeface="Lub Dub Bold" panose="020B0803030403020204" pitchFamily="34" charset="0"/>
              </a:rPr>
              <a:t>1</a:t>
            </a:r>
            <a:r>
              <a:rPr lang="en-US" sz="2000" spc="-5" dirty="0">
                <a:latin typeface="Lub Dub Bold" panose="020B0803030403020204" pitchFamily="34" charset="0"/>
              </a:rPr>
              <a:t>: </a:t>
            </a:r>
          </a:p>
          <a:p>
            <a:pPr marL="457200" indent="-280988">
              <a:spcAft>
                <a:spcPts val="1200"/>
              </a:spcAft>
              <a:buClr>
                <a:srgbClr val="C10E20"/>
              </a:buClr>
              <a:buFont typeface="Arial" panose="020B0604020202020204" pitchFamily="34" charset="0"/>
              <a:buChar char="•"/>
            </a:pPr>
            <a:r>
              <a:rPr lang="en-US" sz="2000" dirty="0">
                <a:latin typeface="Lub Dub Medium" panose="020B0603030403020204" pitchFamily="34" charset="0"/>
              </a:rPr>
              <a:t>In patients with symptomatic anterior circulation cerebral infarction or TIA who are candidates for revascularization, noninvasive cervical carotid imaging with carotid ultrasonography, CT angiography (CTA), or magnetic resonance angiography (MRA) is recommended to screen for stenosis. (Class 1, LOE B-NR)</a:t>
            </a:r>
          </a:p>
          <a:p>
            <a:pPr marL="457200" indent="-280988">
              <a:spcAft>
                <a:spcPts val="1200"/>
              </a:spcAft>
              <a:buClr>
                <a:srgbClr val="C10E20"/>
              </a:buClr>
              <a:buFont typeface="Arial" panose="020B0604020202020204" pitchFamily="34" charset="0"/>
              <a:buChar char="•"/>
            </a:pPr>
            <a:r>
              <a:rPr lang="en-US" sz="2000" dirty="0">
                <a:latin typeface="Lub Dub Medium" panose="020B0603030403020204" pitchFamily="34" charset="0"/>
              </a:rPr>
              <a:t>In patients with ischemic stroke or </a:t>
            </a:r>
            <a:r>
              <a:rPr lang="en-US" sz="2000" dirty="0" err="1">
                <a:latin typeface="Lub Dub Medium" panose="020B0603030403020204" pitchFamily="34" charset="0"/>
              </a:rPr>
              <a:t>TIA,noninvasive</a:t>
            </a:r>
            <a:r>
              <a:rPr lang="en-US" sz="2000" dirty="0">
                <a:latin typeface="Lub Dub Medium" panose="020B0603030403020204" pitchFamily="34" charset="0"/>
              </a:rPr>
              <a:t> imaging of the intracranial large arteries and imaging of the extracranial vertebrobasilar arterial system with MRA or CTA can be effective to identify atherosclerotic disease, dissection, </a:t>
            </a:r>
            <a:r>
              <a:rPr lang="en-US" sz="2000" dirty="0" err="1">
                <a:latin typeface="Lub Dub Medium" panose="020B0603030403020204" pitchFamily="34" charset="0"/>
              </a:rPr>
              <a:t>moyamoya</a:t>
            </a:r>
            <a:r>
              <a:rPr lang="en-US" sz="2000" dirty="0">
                <a:latin typeface="Lub Dub Medium" panose="020B0603030403020204" pitchFamily="34" charset="0"/>
              </a:rPr>
              <a:t>, or other etiologically relevant vasculopathies. (Class 2a, LOE C-LD)</a:t>
            </a:r>
          </a:p>
          <a:p>
            <a:pPr algn="l"/>
            <a:endParaRPr lang="en-US" sz="2400" dirty="0">
              <a:latin typeface="Lub Dub Medium" panose="020B0603030403020204" pitchFamily="34" charset="0"/>
            </a:endParaRPr>
          </a:p>
        </p:txBody>
      </p:sp>
      <p:pic>
        <p:nvPicPr>
          <p:cNvPr id="7" name="Picture 6">
            <a:extLst>
              <a:ext uri="{FF2B5EF4-FFF2-40B4-BE49-F238E27FC236}">
                <a16:creationId xmlns:a16="http://schemas.microsoft.com/office/drawing/2014/main" id="{0E52ABEA-AF05-469D-B7C4-41FF56AA40A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31804" y="2749644"/>
            <a:ext cx="2080944" cy="2080944"/>
          </a:xfrm>
          <a:prstGeom prst="ellipse">
            <a:avLst/>
          </a:prstGeom>
          <a:solidFill>
            <a:srgbClr val="D9D9D9"/>
          </a:solidFill>
          <a:ln>
            <a:noFill/>
          </a:ln>
          <a:effectLst>
            <a:outerShdw blurRad="63500" algn="ctr" rotWithShape="0">
              <a:prstClr val="black">
                <a:alpha val="40000"/>
              </a:prstClr>
            </a:outerShdw>
          </a:effectLst>
        </p:spPr>
      </p:pic>
      <p:sp>
        <p:nvSpPr>
          <p:cNvPr id="8" name="object 34">
            <a:extLst>
              <a:ext uri="{FF2B5EF4-FFF2-40B4-BE49-F238E27FC236}">
                <a16:creationId xmlns:a16="http://schemas.microsoft.com/office/drawing/2014/main" id="{2A3B5E9A-CE8A-41DE-AECF-31C5A83E975D}"/>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nl-NL" sz="800" dirty="0">
                <a:solidFill>
                  <a:schemeClr val="tx1">
                    <a:lumMod val="50000"/>
                    <a:lumOff val="50000"/>
                  </a:schemeClr>
                </a:solidFill>
                <a:latin typeface="Lub Dub Medium" panose="020B0603030403020204" pitchFamily="34" charset="0"/>
                <a:cs typeface="Arial"/>
              </a:rPr>
              <a:t>1. Kleindorfer DO et al. (2021);Stroke. 2. Yaghi S et al. (2014);Neurol Clin Pract. </a:t>
            </a:r>
          </a:p>
        </p:txBody>
      </p:sp>
    </p:spTree>
    <p:extLst>
      <p:ext uri="{BB962C8B-B14F-4D97-AF65-F5344CB8AC3E}">
        <p14:creationId xmlns:p14="http://schemas.microsoft.com/office/powerpoint/2010/main" val="249026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1A0-BED5-4DC9-8DE6-C3F87F23A2A3}"/>
              </a:ext>
            </a:extLst>
          </p:cNvPr>
          <p:cNvSpPr>
            <a:spLocks noGrp="1"/>
          </p:cNvSpPr>
          <p:nvPr>
            <p:ph type="title"/>
          </p:nvPr>
        </p:nvSpPr>
        <p:spPr/>
        <p:txBody>
          <a:bodyPr/>
          <a:lstStyle/>
          <a:p>
            <a:r>
              <a:rPr lang="en-US" spc="-5" dirty="0"/>
              <a:t>ADDITIONAL WORKUP:  </a:t>
            </a:r>
            <a:r>
              <a:rPr lang="en-US" i="1" cap="none" spc="-5" dirty="0">
                <a:latin typeface="Lub Dub Medium" panose="020B0603030403020204" pitchFamily="34" charset="0"/>
              </a:rPr>
              <a:t>Cardiac Testing</a:t>
            </a:r>
          </a:p>
        </p:txBody>
      </p:sp>
      <p:sp>
        <p:nvSpPr>
          <p:cNvPr id="3" name="Content Placeholder 2">
            <a:extLst>
              <a:ext uri="{FF2B5EF4-FFF2-40B4-BE49-F238E27FC236}">
                <a16:creationId xmlns:a16="http://schemas.microsoft.com/office/drawing/2014/main" id="{360B04A8-F0D5-4B58-9FD4-17B0E2A8D3E4}"/>
              </a:ext>
            </a:extLst>
          </p:cNvPr>
          <p:cNvSpPr>
            <a:spLocks noGrp="1"/>
          </p:cNvSpPr>
          <p:nvPr>
            <p:ph sz="half" idx="1"/>
          </p:nvPr>
        </p:nvSpPr>
        <p:spPr>
          <a:xfrm>
            <a:off x="838200" y="1170883"/>
            <a:ext cx="10515600" cy="590931"/>
          </a:xfrm>
        </p:spPr>
        <p:txBody>
          <a:bodyPr wrap="square">
            <a:spAutoFit/>
          </a:bodyPr>
          <a:lstStyle/>
          <a:p>
            <a:r>
              <a:rPr lang="en-US" cap="none" spc="-5" dirty="0">
                <a:solidFill>
                  <a:srgbClr val="C10E20"/>
                </a:solidFill>
                <a:latin typeface="Lub Dub Bold" panose="020B0803030403020204" pitchFamily="34" charset="0"/>
                <a:cs typeface="Arial Narrow"/>
              </a:rPr>
              <a:t>When a stroke etiology has </a:t>
            </a:r>
            <a:r>
              <a:rPr lang="en-US" cap="none" dirty="0">
                <a:solidFill>
                  <a:srgbClr val="C10E20"/>
                </a:solidFill>
                <a:latin typeface="Lub Dub Bold" panose="020B0803030403020204" pitchFamily="34" charset="0"/>
                <a:cs typeface="Arial Narrow"/>
              </a:rPr>
              <a:t>not </a:t>
            </a:r>
            <a:r>
              <a:rPr lang="en-US" cap="none" spc="-5" dirty="0">
                <a:solidFill>
                  <a:srgbClr val="C10E20"/>
                </a:solidFill>
                <a:latin typeface="Lub Dub Bold" panose="020B0803030403020204" pitchFamily="34" charset="0"/>
                <a:cs typeface="Arial Narrow"/>
              </a:rPr>
              <a:t>been identified during initial evaluation</a:t>
            </a:r>
            <a:r>
              <a:rPr lang="en-US" cap="none"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a TEE should  be considered to help identify the stroke etiology and guide stroke prevention strategies.</a:t>
            </a:r>
            <a:endParaRPr lang="en-US" cap="none" dirty="0">
              <a:solidFill>
                <a:srgbClr val="C10E20"/>
              </a:solidFill>
              <a:latin typeface="Lub Dub Bold" panose="020B0803030403020204" pitchFamily="34" charset="0"/>
            </a:endParaRPr>
          </a:p>
        </p:txBody>
      </p:sp>
      <p:sp>
        <p:nvSpPr>
          <p:cNvPr id="5" name="object 5">
            <a:extLst>
              <a:ext uri="{FF2B5EF4-FFF2-40B4-BE49-F238E27FC236}">
                <a16:creationId xmlns:a16="http://schemas.microsoft.com/office/drawing/2014/main" id="{4D91C202-E861-4F5D-A024-B219F33B004A}"/>
              </a:ext>
            </a:extLst>
          </p:cNvPr>
          <p:cNvSpPr txBox="1"/>
          <p:nvPr/>
        </p:nvSpPr>
        <p:spPr>
          <a:xfrm>
            <a:off x="972396" y="2070842"/>
            <a:ext cx="10237785" cy="411651"/>
          </a:xfrm>
          <a:prstGeom prst="rect">
            <a:avLst/>
          </a:prstGeom>
          <a:noFill/>
        </p:spPr>
        <p:txBody>
          <a:bodyPr vert="horz" wrap="square" lIns="0" tIns="41910" rIns="0" bIns="0" rtlCol="0">
            <a:spAutoFit/>
          </a:bodyPr>
          <a:lstStyle/>
          <a:p>
            <a:pPr marL="154305" marR="150495" indent="635" algn="ctr">
              <a:lnSpc>
                <a:spcPct val="100000"/>
              </a:lnSpc>
              <a:spcBef>
                <a:spcPts val="330"/>
              </a:spcBef>
            </a:pPr>
            <a:r>
              <a:rPr sz="2400" spc="-5" dirty="0">
                <a:latin typeface="Lub Dub Heavy" panose="020B0903030403020204" pitchFamily="34" charset="0"/>
                <a:cs typeface="Arial Narrow"/>
              </a:rPr>
              <a:t>When </a:t>
            </a:r>
            <a:r>
              <a:rPr lang="en-US" sz="2400" spc="-5" dirty="0">
                <a:latin typeface="Lub Dub Heavy" panose="020B0903030403020204" pitchFamily="34" charset="0"/>
                <a:cs typeface="Arial Narrow"/>
              </a:rPr>
              <a:t>c</a:t>
            </a:r>
            <a:r>
              <a:rPr sz="2400" spc="-5" dirty="0">
                <a:latin typeface="Lub Dub Heavy" panose="020B0903030403020204" pitchFamily="34" charset="0"/>
                <a:cs typeface="Arial Narrow"/>
              </a:rPr>
              <a:t>ould T</a:t>
            </a:r>
            <a:r>
              <a:rPr lang="en-US" sz="2400" spc="-5" dirty="0">
                <a:latin typeface="Lub Dub Heavy" panose="020B0903030403020204" pitchFamily="34" charset="0"/>
                <a:cs typeface="Arial Narrow"/>
              </a:rPr>
              <a:t>E</a:t>
            </a:r>
            <a:r>
              <a:rPr sz="2400" spc="-5" dirty="0">
                <a:latin typeface="Lub Dub Heavy" panose="020B0903030403020204" pitchFamily="34" charset="0"/>
                <a:cs typeface="Arial Narrow"/>
              </a:rPr>
              <a:t>E or T</a:t>
            </a:r>
            <a:r>
              <a:rPr lang="en-US" sz="2400" spc="-5" dirty="0">
                <a:latin typeface="Lub Dub Heavy" panose="020B0903030403020204" pitchFamily="34" charset="0"/>
                <a:cs typeface="Arial Narrow"/>
              </a:rPr>
              <a:t>T</a:t>
            </a:r>
            <a:r>
              <a:rPr sz="2400" spc="-5" dirty="0">
                <a:latin typeface="Lub Dub Heavy" panose="020B0903030403020204" pitchFamily="34" charset="0"/>
                <a:cs typeface="Arial Narrow"/>
              </a:rPr>
              <a:t>E be</a:t>
            </a:r>
            <a:r>
              <a:rPr sz="2400" spc="-35" dirty="0">
                <a:latin typeface="Lub Dub Heavy" panose="020B0903030403020204" pitchFamily="34" charset="0"/>
                <a:cs typeface="Arial Narrow"/>
              </a:rPr>
              <a:t> </a:t>
            </a:r>
            <a:r>
              <a:rPr sz="2400" spc="-5" dirty="0">
                <a:latin typeface="Lub Dub Heavy" panose="020B0903030403020204" pitchFamily="34" charset="0"/>
                <a:cs typeface="Arial Narrow"/>
              </a:rPr>
              <a:t>used</a:t>
            </a:r>
            <a:r>
              <a:rPr sz="2400" spc="-40" dirty="0">
                <a:latin typeface="Lub Dub Heavy" panose="020B0903030403020204" pitchFamily="34" charset="0"/>
                <a:cs typeface="Arial Narrow"/>
              </a:rPr>
              <a:t> </a:t>
            </a:r>
            <a:r>
              <a:rPr sz="2400" spc="-5" dirty="0">
                <a:latin typeface="Lub Dub Heavy" panose="020B0903030403020204" pitchFamily="34" charset="0"/>
                <a:cs typeface="Arial Narrow"/>
              </a:rPr>
              <a:t>as  an initial</a:t>
            </a:r>
            <a:r>
              <a:rPr sz="2400" spc="-70" dirty="0">
                <a:latin typeface="Lub Dub Heavy" panose="020B0903030403020204" pitchFamily="34" charset="0"/>
                <a:cs typeface="Arial Narrow"/>
              </a:rPr>
              <a:t> </a:t>
            </a:r>
            <a:r>
              <a:rPr sz="2400" spc="-5" dirty="0">
                <a:latin typeface="Lub Dub Heavy" panose="020B0903030403020204" pitchFamily="34" charset="0"/>
                <a:cs typeface="Arial Narrow"/>
              </a:rPr>
              <a:t>test?</a:t>
            </a:r>
            <a:endParaRPr sz="2400" dirty="0">
              <a:latin typeface="Lub Dub Heavy" panose="020B0903030403020204" pitchFamily="34" charset="0"/>
              <a:cs typeface="Arial Narrow"/>
            </a:endParaRPr>
          </a:p>
        </p:txBody>
      </p:sp>
      <p:grpSp>
        <p:nvGrpSpPr>
          <p:cNvPr id="11" name="Group 10">
            <a:extLst>
              <a:ext uri="{FF2B5EF4-FFF2-40B4-BE49-F238E27FC236}">
                <a16:creationId xmlns:a16="http://schemas.microsoft.com/office/drawing/2014/main" id="{5C6A3C20-FF17-4F48-A6D6-A5131C6111DF}"/>
              </a:ext>
              <a:ext uri="{C183D7F6-B498-43B3-948B-1728B52AA6E4}">
                <adec:decorative xmlns:adec="http://schemas.microsoft.com/office/drawing/2017/decorative" val="1"/>
              </a:ext>
            </a:extLst>
          </p:cNvPr>
          <p:cNvGrpSpPr/>
          <p:nvPr/>
        </p:nvGrpSpPr>
        <p:grpSpPr>
          <a:xfrm>
            <a:off x="1566720" y="2598761"/>
            <a:ext cx="9047190" cy="2919387"/>
            <a:chOff x="3783138" y="1932441"/>
            <a:chExt cx="5658567" cy="3321847"/>
          </a:xfrm>
        </p:grpSpPr>
        <p:sp>
          <p:nvSpPr>
            <p:cNvPr id="18" name="Rectangle 17">
              <a:extLst>
                <a:ext uri="{FF2B5EF4-FFF2-40B4-BE49-F238E27FC236}">
                  <a16:creationId xmlns:a16="http://schemas.microsoft.com/office/drawing/2014/main" id="{E9BE3EED-E2E0-4F55-8B87-03476852759F}"/>
                </a:ext>
                <a:ext uri="{C183D7F6-B498-43B3-948B-1728B52AA6E4}">
                  <adec:decorative xmlns:adec="http://schemas.microsoft.com/office/drawing/2017/decorative" val="1"/>
                </a:ext>
              </a:extLst>
            </p:cNvPr>
            <p:cNvSpPr/>
            <p:nvPr/>
          </p:nvSpPr>
          <p:spPr>
            <a:xfrm>
              <a:off x="6589131" y="2221988"/>
              <a:ext cx="2829893" cy="30109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Lub Dub Medium" panose="020B0603030403020204" pitchFamily="34" charset="0"/>
              </a:endParaRPr>
            </a:p>
          </p:txBody>
        </p:sp>
        <p:sp>
          <p:nvSpPr>
            <p:cNvPr id="8" name="Rectangle 7">
              <a:extLst>
                <a:ext uri="{FF2B5EF4-FFF2-40B4-BE49-F238E27FC236}">
                  <a16:creationId xmlns:a16="http://schemas.microsoft.com/office/drawing/2014/main" id="{05CB012C-37D1-489C-9AAD-FA4728396897}"/>
                </a:ext>
                <a:ext uri="{C183D7F6-B498-43B3-948B-1728B52AA6E4}">
                  <adec:decorative xmlns:adec="http://schemas.microsoft.com/office/drawing/2017/decorative" val="1"/>
                </a:ext>
              </a:extLst>
            </p:cNvPr>
            <p:cNvSpPr/>
            <p:nvPr/>
          </p:nvSpPr>
          <p:spPr>
            <a:xfrm>
              <a:off x="3783138" y="2298934"/>
              <a:ext cx="2829893" cy="2955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Lub Dub Medium" panose="020B0603030403020204" pitchFamily="34" charset="0"/>
              </a:endParaRPr>
            </a:p>
          </p:txBody>
        </p:sp>
        <p:sp>
          <p:nvSpPr>
            <p:cNvPr id="14" name="Rectangle 13">
              <a:extLst>
                <a:ext uri="{FF2B5EF4-FFF2-40B4-BE49-F238E27FC236}">
                  <a16:creationId xmlns:a16="http://schemas.microsoft.com/office/drawing/2014/main" id="{267B444A-16E9-442E-A72E-3F489F2C97A8}"/>
                </a:ext>
                <a:ext uri="{C183D7F6-B498-43B3-948B-1728B52AA6E4}">
                  <adec:decorative xmlns:adec="http://schemas.microsoft.com/office/drawing/2017/decorative" val="1"/>
                </a:ext>
              </a:extLst>
            </p:cNvPr>
            <p:cNvSpPr/>
            <p:nvPr/>
          </p:nvSpPr>
          <p:spPr>
            <a:xfrm>
              <a:off x="3783138" y="1932441"/>
              <a:ext cx="2829893" cy="417012"/>
            </a:xfrm>
            <a:prstGeom prst="rect">
              <a:avLst/>
            </a:prstGeom>
            <a:solidFill>
              <a:srgbClr val="D12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b Dub Medium" panose="020B0603030403020204" pitchFamily="34" charset="0"/>
              </a:endParaRPr>
            </a:p>
          </p:txBody>
        </p:sp>
        <p:sp>
          <p:nvSpPr>
            <p:cNvPr id="15" name="Rectangle 14">
              <a:extLst>
                <a:ext uri="{FF2B5EF4-FFF2-40B4-BE49-F238E27FC236}">
                  <a16:creationId xmlns:a16="http://schemas.microsoft.com/office/drawing/2014/main" id="{D8EAF138-3DAA-4EDA-AD75-AC140C355370}"/>
                </a:ext>
                <a:ext uri="{C183D7F6-B498-43B3-948B-1728B52AA6E4}">
                  <adec:decorative xmlns:adec="http://schemas.microsoft.com/office/drawing/2017/decorative" val="1"/>
                </a:ext>
              </a:extLst>
            </p:cNvPr>
            <p:cNvSpPr/>
            <p:nvPr/>
          </p:nvSpPr>
          <p:spPr>
            <a:xfrm>
              <a:off x="6613030" y="1932441"/>
              <a:ext cx="2828675" cy="417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b Dub Medium" panose="020B0603030403020204" pitchFamily="34" charset="0"/>
              </a:endParaRPr>
            </a:p>
          </p:txBody>
        </p:sp>
      </p:grpSp>
      <p:sp>
        <p:nvSpPr>
          <p:cNvPr id="4" name="Rectangle 3">
            <a:extLst>
              <a:ext uri="{FF2B5EF4-FFF2-40B4-BE49-F238E27FC236}">
                <a16:creationId xmlns:a16="http://schemas.microsoft.com/office/drawing/2014/main" id="{F3E13497-4B7F-4C52-B645-17141C0EBE57}"/>
              </a:ext>
            </a:extLst>
          </p:cNvPr>
          <p:cNvSpPr/>
          <p:nvPr/>
        </p:nvSpPr>
        <p:spPr>
          <a:xfrm>
            <a:off x="2298571" y="2598281"/>
            <a:ext cx="2823850" cy="369332"/>
          </a:xfrm>
          <a:prstGeom prst="rect">
            <a:avLst/>
          </a:prstGeom>
        </p:spPr>
        <p:txBody>
          <a:bodyPr wrap="square">
            <a:spAutoFit/>
          </a:bodyPr>
          <a:lstStyle/>
          <a:p>
            <a:pPr algn="ctr"/>
            <a:r>
              <a:rPr lang="en-US" dirty="0">
                <a:solidFill>
                  <a:schemeClr val="lt1"/>
                </a:solidFill>
                <a:latin typeface="Lub Dub Bold" panose="020B0803030403020204" pitchFamily="34" charset="0"/>
              </a:rPr>
              <a:t>TEE as Initial Test</a:t>
            </a:r>
          </a:p>
        </p:txBody>
      </p:sp>
      <p:sp>
        <p:nvSpPr>
          <p:cNvPr id="22" name="TextBox 21">
            <a:extLst>
              <a:ext uri="{FF2B5EF4-FFF2-40B4-BE49-F238E27FC236}">
                <a16:creationId xmlns:a16="http://schemas.microsoft.com/office/drawing/2014/main" id="{CFDE175F-14AC-454C-ABCA-99708CB61C3F}"/>
              </a:ext>
            </a:extLst>
          </p:cNvPr>
          <p:cNvSpPr txBox="1"/>
          <p:nvPr/>
        </p:nvSpPr>
        <p:spPr>
          <a:xfrm>
            <a:off x="1728386" y="3056044"/>
            <a:ext cx="4088984" cy="2339102"/>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with a high pretest probability of cardiac embolic source in whom a negative TTE would be likely to be falsely negative</a:t>
            </a:r>
          </a:p>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with suspected left atrial or LAA thrombus or other atrial pathology</a:t>
            </a:r>
          </a:p>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with a mechanical heart valve or native valve abnormalities</a:t>
            </a:r>
          </a:p>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with suspected aortic pathology</a:t>
            </a:r>
          </a:p>
        </p:txBody>
      </p:sp>
      <p:sp>
        <p:nvSpPr>
          <p:cNvPr id="7" name="Rectangle 6">
            <a:extLst>
              <a:ext uri="{FF2B5EF4-FFF2-40B4-BE49-F238E27FC236}">
                <a16:creationId xmlns:a16="http://schemas.microsoft.com/office/drawing/2014/main" id="{9700DBA4-FD23-49CC-B84A-6A6860F85516}"/>
              </a:ext>
            </a:extLst>
          </p:cNvPr>
          <p:cNvSpPr/>
          <p:nvPr/>
        </p:nvSpPr>
        <p:spPr>
          <a:xfrm>
            <a:off x="7278633" y="2607726"/>
            <a:ext cx="2122697" cy="369332"/>
          </a:xfrm>
          <a:prstGeom prst="rect">
            <a:avLst/>
          </a:prstGeom>
        </p:spPr>
        <p:txBody>
          <a:bodyPr wrap="none">
            <a:spAutoFit/>
          </a:bodyPr>
          <a:lstStyle/>
          <a:p>
            <a:pPr algn="ctr"/>
            <a:r>
              <a:rPr lang="en-US" dirty="0">
                <a:solidFill>
                  <a:schemeClr val="bg1"/>
                </a:solidFill>
                <a:latin typeface="Lub Dub Bold" panose="020B0803030403020204" pitchFamily="34" charset="0"/>
              </a:rPr>
              <a:t>TTE as Initial Test</a:t>
            </a:r>
          </a:p>
        </p:txBody>
      </p:sp>
      <p:sp>
        <p:nvSpPr>
          <p:cNvPr id="16" name="TextBox 15">
            <a:extLst>
              <a:ext uri="{FF2B5EF4-FFF2-40B4-BE49-F238E27FC236}">
                <a16:creationId xmlns:a16="http://schemas.microsoft.com/office/drawing/2014/main" id="{EA1C8137-532F-4445-988D-C7EC03B3AE9E}"/>
              </a:ext>
            </a:extLst>
          </p:cNvPr>
          <p:cNvSpPr txBox="1"/>
          <p:nvPr/>
        </p:nvSpPr>
        <p:spPr>
          <a:xfrm>
            <a:off x="6319816" y="3056044"/>
            <a:ext cx="4006768" cy="1272143"/>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with a high suspicion of left ventricular thrombus*</a:t>
            </a:r>
          </a:p>
          <a:p>
            <a:pPr marL="285750" indent="-285750">
              <a:spcBef>
                <a:spcPts val="800"/>
              </a:spcBef>
              <a:buFont typeface="Arial" panose="020B0604020202020204" pitchFamily="34" charset="0"/>
              <a:buChar char="•"/>
            </a:pPr>
            <a:r>
              <a:rPr lang="en-US" sz="1400" dirty="0">
                <a:latin typeface="Lub Dub Medium" panose="020B0603030403020204" pitchFamily="34" charset="0"/>
              </a:rPr>
              <a:t>Patients in whom TEE is contraindicated (e.g., esophageal stricture, unstable hemodynamic status) or who refuse TEE</a:t>
            </a:r>
          </a:p>
        </p:txBody>
      </p:sp>
      <p:sp>
        <p:nvSpPr>
          <p:cNvPr id="9" name="TextBox 8">
            <a:extLst>
              <a:ext uri="{FF2B5EF4-FFF2-40B4-BE49-F238E27FC236}">
                <a16:creationId xmlns:a16="http://schemas.microsoft.com/office/drawing/2014/main" id="{CCAC611B-DF05-46CB-B62C-9334281BA06B}"/>
              </a:ext>
            </a:extLst>
          </p:cNvPr>
          <p:cNvSpPr txBox="1"/>
          <p:nvPr/>
        </p:nvSpPr>
        <p:spPr>
          <a:xfrm>
            <a:off x="6416567" y="4605435"/>
            <a:ext cx="3813267" cy="769441"/>
          </a:xfrm>
          <a:prstGeom prst="rect">
            <a:avLst/>
          </a:prstGeom>
          <a:noFill/>
        </p:spPr>
        <p:txBody>
          <a:bodyPr wrap="square" rtlCol="0">
            <a:spAutoFit/>
          </a:bodyPr>
          <a:lstStyle/>
          <a:p>
            <a:r>
              <a:rPr lang="en-US" sz="1100" b="0" i="1" u="none" strike="noStrike" baseline="0" dirty="0">
                <a:solidFill>
                  <a:srgbClr val="000000"/>
                </a:solidFill>
                <a:latin typeface="Lub Dub Medium" panose="020B0603030403020204" pitchFamily="34" charset="0"/>
              </a:rPr>
              <a:t>* Both contrast echocardiography with use of a </a:t>
            </a:r>
            <a:r>
              <a:rPr lang="en-US" sz="1100" b="0" i="1" u="none" strike="noStrike" baseline="0" dirty="0" err="1">
                <a:solidFill>
                  <a:srgbClr val="000000"/>
                </a:solidFill>
                <a:latin typeface="Lub Dub Medium" panose="020B0603030403020204" pitchFamily="34" charset="0"/>
              </a:rPr>
              <a:t>definity</a:t>
            </a:r>
            <a:r>
              <a:rPr lang="en-US" sz="1100" b="0" i="1" u="none" strike="noStrike" baseline="0" dirty="0">
                <a:solidFill>
                  <a:srgbClr val="000000"/>
                </a:solidFill>
                <a:latin typeface="Lub Dub Medium" panose="020B0603030403020204" pitchFamily="34" charset="0"/>
              </a:rPr>
              <a:t> contrast agent and cardiac MRI are superior for detecting left ventricular thrombus, compared with standard TTE.</a:t>
            </a:r>
            <a:endParaRPr lang="en-US" sz="1100" i="1" dirty="0"/>
          </a:p>
        </p:txBody>
      </p:sp>
      <p:sp>
        <p:nvSpPr>
          <p:cNvPr id="17" name="object 34">
            <a:extLst>
              <a:ext uri="{FF2B5EF4-FFF2-40B4-BE49-F238E27FC236}">
                <a16:creationId xmlns:a16="http://schemas.microsoft.com/office/drawing/2014/main" id="{DFE4DBB7-478E-4F53-8DB5-E6ECC92C8098}"/>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15342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D866-FDCB-4B3F-92E5-B3788E232EF1}"/>
              </a:ext>
            </a:extLst>
          </p:cNvPr>
          <p:cNvSpPr>
            <a:spLocks noGrp="1"/>
          </p:cNvSpPr>
          <p:nvPr>
            <p:ph type="title"/>
          </p:nvPr>
        </p:nvSpPr>
        <p:spPr/>
        <p:txBody>
          <a:bodyPr>
            <a:normAutofit/>
          </a:bodyPr>
          <a:lstStyle/>
          <a:p>
            <a:r>
              <a:rPr lang="en-US" sz="2800" cap="all" spc="-5" dirty="0">
                <a:latin typeface="Lub Dub Bold" panose="020B0803030403020204" pitchFamily="34" charset="0"/>
                <a:ea typeface="+mj-ea"/>
                <a:cs typeface="+mj-cs"/>
              </a:rPr>
              <a:t>ADDITIONAL WORKUP:  </a:t>
            </a:r>
            <a:r>
              <a:rPr lang="en-US" sz="2800" i="1" spc="-5" dirty="0">
                <a:latin typeface="Lub Dub Medium" panose="020B0603030403020204" pitchFamily="34" charset="0"/>
                <a:ea typeface="+mj-ea"/>
                <a:cs typeface="+mj-cs"/>
              </a:rPr>
              <a:t>Cardiac Monitoring</a:t>
            </a:r>
            <a:endParaRPr lang="en-US" dirty="0"/>
          </a:p>
        </p:txBody>
      </p:sp>
      <p:sp>
        <p:nvSpPr>
          <p:cNvPr id="8" name="TextBox 7">
            <a:extLst>
              <a:ext uri="{FF2B5EF4-FFF2-40B4-BE49-F238E27FC236}">
                <a16:creationId xmlns:a16="http://schemas.microsoft.com/office/drawing/2014/main" id="{C9129A50-C288-40B7-8F1A-8E6A1289E872}"/>
              </a:ext>
            </a:extLst>
          </p:cNvPr>
          <p:cNvSpPr txBox="1"/>
          <p:nvPr/>
        </p:nvSpPr>
        <p:spPr>
          <a:xfrm>
            <a:off x="838200" y="877555"/>
            <a:ext cx="6096000" cy="461665"/>
          </a:xfrm>
          <a:prstGeom prst="rect">
            <a:avLst/>
          </a:prstGeom>
          <a:noFill/>
        </p:spPr>
        <p:txBody>
          <a:bodyPr wrap="square">
            <a:spAutoFit/>
          </a:bodyPr>
          <a:lstStyle/>
          <a:p>
            <a:r>
              <a:rPr kumimoji="0" lang="en-US" sz="2400" b="0" i="1" u="none" strike="noStrike" kern="1200" cap="none" spc="-5" normalizeH="0" baseline="0" noProof="0" dirty="0">
                <a:ln>
                  <a:noFill/>
                </a:ln>
                <a:solidFill>
                  <a:srgbClr val="C10E20"/>
                </a:solidFill>
                <a:effectLst/>
                <a:uLnTx/>
                <a:uFillTx/>
                <a:latin typeface="Lub Dub Bold" panose="020B0803030403020204" pitchFamily="34" charset="0"/>
                <a:ea typeface="+mj-ea"/>
                <a:cs typeface="+mj-cs"/>
              </a:rPr>
              <a:t>Conventional Monitoring</a:t>
            </a:r>
            <a:r>
              <a:rPr kumimoji="0" lang="en-US" sz="2400" b="0" i="1" u="none" strike="noStrike" kern="1200" cap="none" spc="-65" normalizeH="0" baseline="0" noProof="0" dirty="0">
                <a:ln>
                  <a:noFill/>
                </a:ln>
                <a:solidFill>
                  <a:srgbClr val="C10E20"/>
                </a:solidFill>
                <a:effectLst/>
                <a:uLnTx/>
                <a:uFillTx/>
                <a:latin typeface="Lub Dub Bold" panose="020B0803030403020204" pitchFamily="34" charset="0"/>
                <a:ea typeface="+mj-ea"/>
                <a:cs typeface="+mj-cs"/>
              </a:rPr>
              <a:t> </a:t>
            </a:r>
            <a:r>
              <a:rPr kumimoji="0" lang="en-US" sz="2400" b="0" i="1" u="none" strike="noStrike" kern="1200" cap="none" spc="-5" normalizeH="0" baseline="0" noProof="0" dirty="0">
                <a:ln>
                  <a:noFill/>
                </a:ln>
                <a:solidFill>
                  <a:srgbClr val="C10E20"/>
                </a:solidFill>
                <a:effectLst/>
                <a:uLnTx/>
                <a:uFillTx/>
                <a:latin typeface="Lub Dub Bold" panose="020B0803030403020204" pitchFamily="34" charset="0"/>
                <a:ea typeface="+mj-ea"/>
                <a:cs typeface="+mj-cs"/>
              </a:rPr>
              <a:t>Strategies</a:t>
            </a:r>
            <a:endParaRPr lang="en-US" dirty="0"/>
          </a:p>
        </p:txBody>
      </p:sp>
      <p:graphicFrame>
        <p:nvGraphicFramePr>
          <p:cNvPr id="10" name="Table 9">
            <a:extLst>
              <a:ext uri="{FF2B5EF4-FFF2-40B4-BE49-F238E27FC236}">
                <a16:creationId xmlns:a16="http://schemas.microsoft.com/office/drawing/2014/main" id="{44907DB9-F045-4B63-8A75-DEA8ECCBCB78}"/>
              </a:ext>
            </a:extLst>
          </p:cNvPr>
          <p:cNvGraphicFramePr>
            <a:graphicFrameLocks noGrp="1"/>
          </p:cNvGraphicFramePr>
          <p:nvPr>
            <p:extLst>
              <p:ext uri="{D42A27DB-BD31-4B8C-83A1-F6EECF244321}">
                <p14:modId xmlns:p14="http://schemas.microsoft.com/office/powerpoint/2010/main" val="1308682825"/>
              </p:ext>
            </p:extLst>
          </p:nvPr>
        </p:nvGraphicFramePr>
        <p:xfrm>
          <a:off x="838199" y="1423019"/>
          <a:ext cx="8020051" cy="4451088"/>
        </p:xfrm>
        <a:graphic>
          <a:graphicData uri="http://schemas.openxmlformats.org/drawingml/2006/table">
            <a:tbl>
              <a:tblPr firstRow="1" bandRow="1">
                <a:tableStyleId>{5C22544A-7EE6-4342-B048-85BDC9FD1C3A}</a:tableStyleId>
              </a:tblPr>
              <a:tblGrid>
                <a:gridCol w="1781176">
                  <a:extLst>
                    <a:ext uri="{9D8B030D-6E8A-4147-A177-3AD203B41FA5}">
                      <a16:colId xmlns:a16="http://schemas.microsoft.com/office/drawing/2014/main" val="1631301367"/>
                    </a:ext>
                  </a:extLst>
                </a:gridCol>
                <a:gridCol w="1095375">
                  <a:extLst>
                    <a:ext uri="{9D8B030D-6E8A-4147-A177-3AD203B41FA5}">
                      <a16:colId xmlns:a16="http://schemas.microsoft.com/office/drawing/2014/main" val="3671414231"/>
                    </a:ext>
                  </a:extLst>
                </a:gridCol>
                <a:gridCol w="1857375">
                  <a:extLst>
                    <a:ext uri="{9D8B030D-6E8A-4147-A177-3AD203B41FA5}">
                      <a16:colId xmlns:a16="http://schemas.microsoft.com/office/drawing/2014/main" val="3016074748"/>
                    </a:ext>
                  </a:extLst>
                </a:gridCol>
                <a:gridCol w="1190625">
                  <a:extLst>
                    <a:ext uri="{9D8B030D-6E8A-4147-A177-3AD203B41FA5}">
                      <a16:colId xmlns:a16="http://schemas.microsoft.com/office/drawing/2014/main" val="4011197439"/>
                    </a:ext>
                  </a:extLst>
                </a:gridCol>
                <a:gridCol w="2095500">
                  <a:extLst>
                    <a:ext uri="{9D8B030D-6E8A-4147-A177-3AD203B41FA5}">
                      <a16:colId xmlns:a16="http://schemas.microsoft.com/office/drawing/2014/main" val="2889216524"/>
                    </a:ext>
                  </a:extLst>
                </a:gridCol>
              </a:tblGrid>
              <a:tr h="247595">
                <a:tc>
                  <a:txBody>
                    <a:bodyPr/>
                    <a:lstStyle/>
                    <a:p>
                      <a:pPr algn="ctr"/>
                      <a:r>
                        <a:rPr lang="en-US" sz="1400" b="0" dirty="0">
                          <a:latin typeface="Lub Dub Bold" panose="020B0803030403020204" pitchFamily="34" charset="0"/>
                        </a:rPr>
                        <a:t>TYPE OF MONITORING</a:t>
                      </a:r>
                    </a:p>
                  </a:txBody>
                  <a:tcPr anchor="ctr">
                    <a:solidFill>
                      <a:srgbClr val="C10E20"/>
                    </a:solidFill>
                  </a:tcPr>
                </a:tc>
                <a:tc>
                  <a:txBody>
                    <a:bodyPr/>
                    <a:lstStyle/>
                    <a:p>
                      <a:pPr algn="ctr"/>
                      <a:r>
                        <a:rPr lang="en-US" sz="1400" b="0" dirty="0">
                          <a:latin typeface="Lub Dub Bold" panose="020B0803030403020204" pitchFamily="34" charset="0"/>
                        </a:rPr>
                        <a:t>SETTING</a:t>
                      </a:r>
                    </a:p>
                  </a:txBody>
                  <a:tcPr anchor="ctr">
                    <a:solidFill>
                      <a:srgbClr val="C10E20"/>
                    </a:solidFill>
                  </a:tcPr>
                </a:tc>
                <a:tc>
                  <a:txBody>
                    <a:bodyPr/>
                    <a:lstStyle/>
                    <a:p>
                      <a:pPr algn="ctr"/>
                      <a:r>
                        <a:rPr lang="en-US" sz="1400" b="0" dirty="0">
                          <a:latin typeface="Lub Dub Bold" panose="020B0803030403020204" pitchFamily="34" charset="0"/>
                        </a:rPr>
                        <a:t>INVASIVE VS. NONINVASIVE</a:t>
                      </a:r>
                    </a:p>
                  </a:txBody>
                  <a:tcPr anchor="ctr">
                    <a:solidFill>
                      <a:srgbClr val="C10E20"/>
                    </a:solidFill>
                  </a:tcPr>
                </a:tc>
                <a:tc>
                  <a:txBody>
                    <a:bodyPr/>
                    <a:lstStyle/>
                    <a:p>
                      <a:pPr algn="ctr"/>
                      <a:r>
                        <a:rPr lang="en-US" sz="1400" b="0" dirty="0">
                          <a:latin typeface="Lub Dub Bold" panose="020B0803030403020204" pitchFamily="34" charset="0"/>
                        </a:rPr>
                        <a:t>DURATION</a:t>
                      </a:r>
                    </a:p>
                  </a:txBody>
                  <a:tcPr anchor="ctr">
                    <a:solidFill>
                      <a:srgbClr val="C10E20"/>
                    </a:solidFill>
                  </a:tcPr>
                </a:tc>
                <a:tc>
                  <a:txBody>
                    <a:bodyPr/>
                    <a:lstStyle/>
                    <a:p>
                      <a:pPr algn="ctr"/>
                      <a:r>
                        <a:rPr lang="en-US" sz="1400" b="0" dirty="0">
                          <a:latin typeface="Lub Dub Bold" panose="020B0803030403020204" pitchFamily="34" charset="0"/>
                        </a:rPr>
                        <a:t>RATE OF DETECTION OF ATRIAL FIBRILLATION, %</a:t>
                      </a:r>
                    </a:p>
                  </a:txBody>
                  <a:tcPr anchor="ctr">
                    <a:solidFill>
                      <a:srgbClr val="C10E20"/>
                    </a:solidFill>
                  </a:tcPr>
                </a:tc>
                <a:extLst>
                  <a:ext uri="{0D108BD9-81ED-4DB2-BD59-A6C34878D82A}">
                    <a16:rowId xmlns:a16="http://schemas.microsoft.com/office/drawing/2014/main" val="2165869811"/>
                  </a:ext>
                </a:extLst>
              </a:tr>
              <a:tr h="724152">
                <a:tc>
                  <a:txBody>
                    <a:bodyPr/>
                    <a:lstStyle/>
                    <a:p>
                      <a:r>
                        <a:rPr lang="en-US" sz="1200" dirty="0">
                          <a:solidFill>
                            <a:schemeClr val="bg1"/>
                          </a:solidFill>
                          <a:latin typeface="Lub Dub Medium" panose="020B0603030403020204" pitchFamily="34" charset="0"/>
                        </a:rPr>
                        <a:t>Admission ECG</a:t>
                      </a:r>
                    </a:p>
                  </a:txBody>
                  <a:tcPr anchor="ctr">
                    <a:solidFill>
                      <a:schemeClr val="accent3"/>
                    </a:solidFill>
                  </a:tcPr>
                </a:tc>
                <a:tc>
                  <a:txBody>
                    <a:bodyPr/>
                    <a:lstStyle/>
                    <a:p>
                      <a:pPr algn="ctr"/>
                      <a:r>
                        <a:rPr lang="en-US" sz="1200" dirty="0">
                          <a:latin typeface="Lub Dub Medium" panose="020B0603030403020204" pitchFamily="34" charset="0"/>
                        </a:rPr>
                        <a:t>Inpatient</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Noninvasive</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N/A</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2.7</a:t>
                      </a:r>
                    </a:p>
                  </a:txBody>
                  <a:tcPr anchor="ctr">
                    <a:solidFill>
                      <a:schemeClr val="accent3">
                        <a:lumMod val="20000"/>
                        <a:lumOff val="80000"/>
                      </a:schemeClr>
                    </a:solidFill>
                  </a:tcPr>
                </a:tc>
                <a:extLst>
                  <a:ext uri="{0D108BD9-81ED-4DB2-BD59-A6C34878D82A}">
                    <a16:rowId xmlns:a16="http://schemas.microsoft.com/office/drawing/2014/main" val="3093644415"/>
                  </a:ext>
                </a:extLst>
              </a:tr>
              <a:tr h="724152">
                <a:tc>
                  <a:txBody>
                    <a:bodyPr/>
                    <a:lstStyle/>
                    <a:p>
                      <a:r>
                        <a:rPr lang="en-US" sz="1200" dirty="0">
                          <a:solidFill>
                            <a:schemeClr val="bg1"/>
                          </a:solidFill>
                          <a:latin typeface="Lub Dub Medium" panose="020B0603030403020204" pitchFamily="34" charset="0"/>
                        </a:rPr>
                        <a:t>Inpatient continuous telemetry</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Inpatient</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Noninvasive</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3-5 d</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5.5-7.6</a:t>
                      </a:r>
                    </a:p>
                  </a:txBody>
                  <a:tcPr anchor="ctr">
                    <a:solidFill>
                      <a:schemeClr val="accent3">
                        <a:lumMod val="20000"/>
                        <a:lumOff val="80000"/>
                      </a:schemeClr>
                    </a:solidFill>
                  </a:tcPr>
                </a:tc>
                <a:extLst>
                  <a:ext uri="{0D108BD9-81ED-4DB2-BD59-A6C34878D82A}">
                    <a16:rowId xmlns:a16="http://schemas.microsoft.com/office/drawing/2014/main" val="2368872735"/>
                  </a:ext>
                </a:extLst>
              </a:tr>
              <a:tr h="241384">
                <a:tc rowSpan="3">
                  <a:txBody>
                    <a:bodyPr/>
                    <a:lstStyle/>
                    <a:p>
                      <a:r>
                        <a:rPr lang="en-US" sz="1200" dirty="0">
                          <a:solidFill>
                            <a:schemeClr val="bg1"/>
                          </a:solidFill>
                          <a:latin typeface="Lub Dub Medium" panose="020B0603030403020204" pitchFamily="34" charset="0"/>
                        </a:rPr>
                        <a:t>Holter monitor</a:t>
                      </a:r>
                    </a:p>
                  </a:txBody>
                  <a:tcPr anchor="ctr">
                    <a:solidFill>
                      <a:schemeClr val="accent3"/>
                    </a:solidFill>
                  </a:tcPr>
                </a:tc>
                <a:tc rowSpan="3">
                  <a:txBody>
                    <a:bodyPr/>
                    <a:lstStyle/>
                    <a:p>
                      <a:pPr algn="ctr"/>
                      <a:r>
                        <a:rPr lang="en-US" sz="1200" dirty="0">
                          <a:latin typeface="Lub Dub Medium" panose="020B0603030403020204" pitchFamily="34" charset="0"/>
                        </a:rPr>
                        <a:t>Outpatient</a:t>
                      </a:r>
                    </a:p>
                  </a:txBody>
                  <a:tcPr anchor="ctr">
                    <a:solidFill>
                      <a:schemeClr val="accent3">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Noninvasive</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24 h</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3.2-4.8</a:t>
                      </a:r>
                    </a:p>
                  </a:txBody>
                  <a:tcPr anchor="ctr">
                    <a:solidFill>
                      <a:schemeClr val="accent3">
                        <a:lumMod val="20000"/>
                        <a:lumOff val="80000"/>
                      </a:schemeClr>
                    </a:solidFill>
                  </a:tcPr>
                </a:tc>
                <a:extLst>
                  <a:ext uri="{0D108BD9-81ED-4DB2-BD59-A6C34878D82A}">
                    <a16:rowId xmlns:a16="http://schemas.microsoft.com/office/drawing/2014/main" val="1315735804"/>
                  </a:ext>
                </a:extLst>
              </a:tr>
              <a:tr h="2413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200" dirty="0">
                          <a:latin typeface="Lub Dub Medium" panose="020B0603030403020204" pitchFamily="34" charset="0"/>
                        </a:rPr>
                        <a:t>48 h</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6.4</a:t>
                      </a:r>
                    </a:p>
                  </a:txBody>
                  <a:tcPr anchor="ctr">
                    <a:solidFill>
                      <a:schemeClr val="accent3">
                        <a:lumMod val="20000"/>
                        <a:lumOff val="80000"/>
                      </a:schemeClr>
                    </a:solidFill>
                  </a:tcPr>
                </a:tc>
                <a:extLst>
                  <a:ext uri="{0D108BD9-81ED-4DB2-BD59-A6C34878D82A}">
                    <a16:rowId xmlns:a16="http://schemas.microsoft.com/office/drawing/2014/main" val="2136810556"/>
                  </a:ext>
                </a:extLst>
              </a:tr>
              <a:tr h="2413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200" dirty="0">
                          <a:latin typeface="Lub Dub Medium" panose="020B0603030403020204" pitchFamily="34" charset="0"/>
                        </a:rPr>
                        <a:t>7 d</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12.5</a:t>
                      </a:r>
                    </a:p>
                  </a:txBody>
                  <a:tcPr anchor="ctr">
                    <a:solidFill>
                      <a:schemeClr val="accent3">
                        <a:lumMod val="20000"/>
                        <a:lumOff val="80000"/>
                      </a:schemeClr>
                    </a:solidFill>
                  </a:tcPr>
                </a:tc>
                <a:extLst>
                  <a:ext uri="{0D108BD9-81ED-4DB2-BD59-A6C34878D82A}">
                    <a16:rowId xmlns:a16="http://schemas.microsoft.com/office/drawing/2014/main" val="2801624661"/>
                  </a:ext>
                </a:extLst>
              </a:tr>
              <a:tr h="724152">
                <a:tc>
                  <a:txBody>
                    <a:bodyPr/>
                    <a:lstStyle/>
                    <a:p>
                      <a:r>
                        <a:rPr lang="en-US" sz="1200" dirty="0">
                          <a:solidFill>
                            <a:schemeClr val="bg1"/>
                          </a:solidFill>
                          <a:latin typeface="Lub Dub Medium" panose="020B0603030403020204" pitchFamily="34" charset="0"/>
                        </a:rPr>
                        <a:t>Mobile continuous outpatient telemetry</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Outpatient</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Noninvasive</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21-30 d</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16-25</a:t>
                      </a:r>
                    </a:p>
                  </a:txBody>
                  <a:tcPr anchor="ctr">
                    <a:solidFill>
                      <a:schemeClr val="accent3">
                        <a:lumMod val="20000"/>
                        <a:lumOff val="80000"/>
                      </a:schemeClr>
                    </a:solidFill>
                  </a:tcPr>
                </a:tc>
                <a:extLst>
                  <a:ext uri="{0D108BD9-81ED-4DB2-BD59-A6C34878D82A}">
                    <a16:rowId xmlns:a16="http://schemas.microsoft.com/office/drawing/2014/main" val="1870662719"/>
                  </a:ext>
                </a:extLst>
              </a:tr>
              <a:tr h="362076">
                <a:tc rowSpan="2">
                  <a:txBody>
                    <a:bodyPr/>
                    <a:lstStyle/>
                    <a:p>
                      <a:r>
                        <a:rPr lang="en-US" sz="1200" dirty="0">
                          <a:solidFill>
                            <a:schemeClr val="bg1"/>
                          </a:solidFill>
                          <a:latin typeface="Lub Dub Medium" panose="020B0603030403020204" pitchFamily="34" charset="0"/>
                        </a:rPr>
                        <a:t>Implantable loop recorders</a:t>
                      </a:r>
                    </a:p>
                  </a:txBody>
                  <a:tcPr anchor="ctr">
                    <a:solidFill>
                      <a:schemeClr val="accent3"/>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Outpatient</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Lub Dub Medium" panose="020B0603030403020204" pitchFamily="34" charset="0"/>
                        </a:rPr>
                        <a:t>Invasive</a:t>
                      </a:r>
                    </a:p>
                    <a:p>
                      <a:pPr algn="ctr"/>
                      <a:endParaRPr lang="en-US" sz="1200" dirty="0">
                        <a:latin typeface="Lub Dub Medium" panose="020B0603030403020204" pitchFamily="34" charset="0"/>
                      </a:endParaRP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6 mo</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9</a:t>
                      </a:r>
                    </a:p>
                  </a:txBody>
                  <a:tcPr anchor="ctr">
                    <a:solidFill>
                      <a:schemeClr val="accent3">
                        <a:lumMod val="20000"/>
                        <a:lumOff val="80000"/>
                      </a:schemeClr>
                    </a:solidFill>
                  </a:tcPr>
                </a:tc>
                <a:extLst>
                  <a:ext uri="{0D108BD9-81ED-4DB2-BD59-A6C34878D82A}">
                    <a16:rowId xmlns:a16="http://schemas.microsoft.com/office/drawing/2014/main" val="260603452"/>
                  </a:ext>
                </a:extLst>
              </a:tr>
              <a:tr h="3620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200" dirty="0">
                          <a:latin typeface="Lub Dub Medium" panose="020B0603030403020204" pitchFamily="34" charset="0"/>
                        </a:rPr>
                        <a:t>36 mo</a:t>
                      </a:r>
                    </a:p>
                  </a:txBody>
                  <a:tcPr anchor="ctr">
                    <a:solidFill>
                      <a:schemeClr val="accent3">
                        <a:lumMod val="20000"/>
                        <a:lumOff val="80000"/>
                      </a:schemeClr>
                    </a:solidFill>
                  </a:tcPr>
                </a:tc>
                <a:tc>
                  <a:txBody>
                    <a:bodyPr/>
                    <a:lstStyle/>
                    <a:p>
                      <a:pPr algn="ctr"/>
                      <a:r>
                        <a:rPr lang="en-US" sz="1200" dirty="0">
                          <a:latin typeface="Lub Dub Medium" panose="020B0603030403020204" pitchFamily="34" charset="0"/>
                        </a:rPr>
                        <a:t>30</a:t>
                      </a:r>
                    </a:p>
                  </a:txBody>
                  <a:tcPr anchor="ctr">
                    <a:solidFill>
                      <a:schemeClr val="accent3">
                        <a:lumMod val="20000"/>
                        <a:lumOff val="80000"/>
                      </a:schemeClr>
                    </a:solidFill>
                  </a:tcPr>
                </a:tc>
                <a:extLst>
                  <a:ext uri="{0D108BD9-81ED-4DB2-BD59-A6C34878D82A}">
                    <a16:rowId xmlns:a16="http://schemas.microsoft.com/office/drawing/2014/main" val="4201155667"/>
                  </a:ext>
                </a:extLst>
              </a:tr>
            </a:tbl>
          </a:graphicData>
        </a:graphic>
      </p:graphicFrame>
      <p:sp>
        <p:nvSpPr>
          <p:cNvPr id="9" name="object 5">
            <a:extLst>
              <a:ext uri="{FF2B5EF4-FFF2-40B4-BE49-F238E27FC236}">
                <a16:creationId xmlns:a16="http://schemas.microsoft.com/office/drawing/2014/main" id="{B1B0D748-2B50-4597-925E-EFC2EA0824E6}"/>
              </a:ext>
            </a:extLst>
          </p:cNvPr>
          <p:cNvSpPr txBox="1"/>
          <p:nvPr/>
        </p:nvSpPr>
        <p:spPr>
          <a:xfrm>
            <a:off x="9010650" y="2406011"/>
            <a:ext cx="2947830" cy="1888337"/>
          </a:xfrm>
          <a:prstGeom prst="rect">
            <a:avLst/>
          </a:prstGeom>
          <a:noFill/>
        </p:spPr>
        <p:txBody>
          <a:bodyPr vert="horz" wrap="square" lIns="0" tIns="41275" rIns="0" bIns="0" rtlCol="0">
            <a:spAutoFit/>
          </a:bodyPr>
          <a:lstStyle/>
          <a:p>
            <a:pPr marL="164465" marR="158750" indent="635" algn="ctr">
              <a:lnSpc>
                <a:spcPct val="100000"/>
              </a:lnSpc>
              <a:spcBef>
                <a:spcPts val="325"/>
              </a:spcBef>
            </a:pPr>
            <a:r>
              <a:rPr sz="2000" spc="-20" dirty="0">
                <a:solidFill>
                  <a:srgbClr val="C10E20"/>
                </a:solidFill>
                <a:latin typeface="Lub Dub Heavy" panose="020B0903030403020204" pitchFamily="34" charset="0"/>
                <a:cs typeface="Arial Narrow"/>
              </a:rPr>
              <a:t>Type</a:t>
            </a:r>
            <a:r>
              <a:rPr lang="en-US" sz="2000" spc="-20" dirty="0">
                <a:solidFill>
                  <a:srgbClr val="C10E20"/>
                </a:solidFill>
                <a:latin typeface="Lub Dub Heavy" panose="020B0903030403020204" pitchFamily="34" charset="0"/>
                <a:cs typeface="Arial Narrow"/>
              </a:rPr>
              <a:t>s</a:t>
            </a:r>
            <a:r>
              <a:rPr sz="2000" spc="-20" dirty="0">
                <a:solidFill>
                  <a:srgbClr val="C10E20"/>
                </a:solidFill>
                <a:latin typeface="Lub Dub Heavy" panose="020B0903030403020204" pitchFamily="34" charset="0"/>
                <a:cs typeface="Arial Narrow"/>
              </a:rPr>
              <a:t> </a:t>
            </a:r>
            <a:r>
              <a:rPr sz="2000" dirty="0">
                <a:solidFill>
                  <a:srgbClr val="C10E20"/>
                </a:solidFill>
                <a:latin typeface="Lub Dub Heavy" panose="020B0903030403020204" pitchFamily="34" charset="0"/>
                <a:cs typeface="Arial Narrow"/>
              </a:rPr>
              <a:t>of monitoring and  detection of </a:t>
            </a:r>
            <a:r>
              <a:rPr sz="2000" spc="-5" dirty="0">
                <a:solidFill>
                  <a:srgbClr val="C10E20"/>
                </a:solidFill>
                <a:latin typeface="Lub Dub Heavy" panose="020B0903030403020204" pitchFamily="34" charset="0"/>
                <a:cs typeface="Arial Narrow"/>
              </a:rPr>
              <a:t>paroxysmal</a:t>
            </a:r>
            <a:r>
              <a:rPr sz="2000" spc="-55" dirty="0">
                <a:solidFill>
                  <a:srgbClr val="C10E20"/>
                </a:solidFill>
                <a:latin typeface="Lub Dub Heavy" panose="020B0903030403020204" pitchFamily="34" charset="0"/>
                <a:cs typeface="Arial Narrow"/>
              </a:rPr>
              <a:t> </a:t>
            </a:r>
            <a:r>
              <a:rPr sz="2000" dirty="0">
                <a:solidFill>
                  <a:srgbClr val="C10E20"/>
                </a:solidFill>
                <a:latin typeface="Lub Dub Heavy" panose="020B0903030403020204" pitchFamily="34" charset="0"/>
                <a:cs typeface="Arial Narrow"/>
              </a:rPr>
              <a:t>atrial fibrillation in patients with </a:t>
            </a:r>
            <a:r>
              <a:rPr sz="2000" spc="-5" dirty="0">
                <a:solidFill>
                  <a:srgbClr val="C10E20"/>
                </a:solidFill>
                <a:latin typeface="Lub Dub Heavy" panose="020B0903030403020204" pitchFamily="34" charset="0"/>
                <a:cs typeface="Arial Narrow"/>
              </a:rPr>
              <a:t>cryptogenic</a:t>
            </a:r>
            <a:r>
              <a:rPr sz="2000" spc="-55" dirty="0">
                <a:solidFill>
                  <a:srgbClr val="C10E20"/>
                </a:solidFill>
                <a:latin typeface="Lub Dub Heavy" panose="020B0903030403020204" pitchFamily="34" charset="0"/>
                <a:cs typeface="Arial Narrow"/>
              </a:rPr>
              <a:t> </a:t>
            </a:r>
            <a:r>
              <a:rPr sz="2000" dirty="0">
                <a:solidFill>
                  <a:srgbClr val="C10E20"/>
                </a:solidFill>
                <a:latin typeface="Lub Dub Heavy" panose="020B0903030403020204" pitchFamily="34" charset="0"/>
                <a:cs typeface="Arial Narrow"/>
              </a:rPr>
              <a:t>stroke</a:t>
            </a:r>
          </a:p>
        </p:txBody>
      </p:sp>
      <p:sp>
        <p:nvSpPr>
          <p:cNvPr id="11" name="object 34">
            <a:extLst>
              <a:ext uri="{FF2B5EF4-FFF2-40B4-BE49-F238E27FC236}">
                <a16:creationId xmlns:a16="http://schemas.microsoft.com/office/drawing/2014/main" id="{25DEE684-A7E5-47E2-B0E7-5624479CFB43}"/>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Bold" panose="020B0803030403020204" pitchFamily="34" charset="0"/>
                <a:cs typeface="Arial"/>
              </a:rPr>
              <a:t>Adapted from: </a:t>
            </a:r>
            <a:r>
              <a:rPr lang="da-DK" sz="800" dirty="0">
                <a:solidFill>
                  <a:schemeClr val="tx1">
                    <a:lumMod val="50000"/>
                    <a:lumOff val="50000"/>
                  </a:schemeClr>
                </a:solidFill>
                <a:latin typeface="Lub Dub Medium" panose="020B0603030403020204" pitchFamily="34" charset="0"/>
                <a:cs typeface="Arial"/>
              </a:rPr>
              <a:t>Yaghi S, Elkind M. Neurology Clinical Practice. Cryptogenic stroke: A diagnostic challenge. AAN 2014.</a:t>
            </a:r>
          </a:p>
        </p:txBody>
      </p:sp>
    </p:spTree>
    <p:extLst>
      <p:ext uri="{BB962C8B-B14F-4D97-AF65-F5344CB8AC3E}">
        <p14:creationId xmlns:p14="http://schemas.microsoft.com/office/powerpoint/2010/main" val="249299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B556-8F38-49A8-995E-723AF23033A8}"/>
              </a:ext>
            </a:extLst>
          </p:cNvPr>
          <p:cNvSpPr>
            <a:spLocks noGrp="1"/>
          </p:cNvSpPr>
          <p:nvPr>
            <p:ph type="title"/>
          </p:nvPr>
        </p:nvSpPr>
        <p:spPr/>
        <p:txBody>
          <a:bodyPr>
            <a:normAutofit/>
          </a:bodyPr>
          <a:lstStyle/>
          <a:p>
            <a:r>
              <a:rPr lang="en-US" spc="-5" dirty="0"/>
              <a:t>CRYSTAL AF: </a:t>
            </a:r>
            <a:r>
              <a:rPr lang="en-US" i="1" cap="none" spc="-5" dirty="0">
                <a:latin typeface="Lub Dub Medium" panose="020B0603030403020204" pitchFamily="34" charset="0"/>
              </a:rPr>
              <a:t>Study Design and End Points</a:t>
            </a:r>
            <a:endParaRPr lang="en-US" i="1" spc="-5" dirty="0">
              <a:latin typeface="Lub Dub Medium" panose="020B0603030403020204" pitchFamily="34" charset="0"/>
            </a:endParaRPr>
          </a:p>
        </p:txBody>
      </p:sp>
      <p:sp>
        <p:nvSpPr>
          <p:cNvPr id="3" name="Content Placeholder 2">
            <a:extLst>
              <a:ext uri="{FF2B5EF4-FFF2-40B4-BE49-F238E27FC236}">
                <a16:creationId xmlns:a16="http://schemas.microsoft.com/office/drawing/2014/main" id="{216A65F7-DBC7-483B-83C0-DC61A6204095}"/>
              </a:ext>
            </a:extLst>
          </p:cNvPr>
          <p:cNvSpPr>
            <a:spLocks noGrp="1"/>
          </p:cNvSpPr>
          <p:nvPr>
            <p:ph sz="half" idx="1"/>
          </p:nvPr>
        </p:nvSpPr>
        <p:spPr>
          <a:xfrm>
            <a:off x="1896034" y="1326386"/>
            <a:ext cx="8399929" cy="1841970"/>
          </a:xfrm>
        </p:spPr>
        <p:txBody>
          <a:bodyPr>
            <a:normAutofit/>
          </a:bodyPr>
          <a:lstStyle/>
          <a:p>
            <a:pPr marL="301752" indent="-283464">
              <a:lnSpc>
                <a:spcPct val="100000"/>
              </a:lnSpc>
              <a:spcBef>
                <a:spcPts val="6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Randomized, controlled clinical trial with 441 patients</a:t>
            </a:r>
          </a:p>
          <a:p>
            <a:pPr marL="301752" indent="-283464">
              <a:lnSpc>
                <a:spcPct val="100000"/>
              </a:lnSpc>
              <a:spcBef>
                <a:spcPts val="6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Compared continuous, long-term monitoring with reveal ICM vs. conventional follow-up</a:t>
            </a:r>
          </a:p>
          <a:p>
            <a:pPr marL="301752" indent="-283464">
              <a:lnSpc>
                <a:spcPct val="100000"/>
              </a:lnSpc>
              <a:spcBef>
                <a:spcPts val="6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Assessment at scheduled and unscheduled visits</a:t>
            </a:r>
          </a:p>
          <a:p>
            <a:pPr marL="301752" indent="-283464">
              <a:lnSpc>
                <a:spcPct val="100000"/>
              </a:lnSpc>
              <a:spcBef>
                <a:spcPts val="6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ECG monitoring performed at the discretion of the site investigator</a:t>
            </a:r>
          </a:p>
          <a:p>
            <a:endParaRPr lang="en-US" dirty="0"/>
          </a:p>
        </p:txBody>
      </p:sp>
      <p:graphicFrame>
        <p:nvGraphicFramePr>
          <p:cNvPr id="5" name="object 5">
            <a:extLst>
              <a:ext uri="{FF2B5EF4-FFF2-40B4-BE49-F238E27FC236}">
                <a16:creationId xmlns:a16="http://schemas.microsoft.com/office/drawing/2014/main" id="{823A600E-445E-47EB-B7CF-9809693F063F}"/>
              </a:ext>
            </a:extLst>
          </p:cNvPr>
          <p:cNvGraphicFramePr>
            <a:graphicFrameLocks noGrp="1"/>
          </p:cNvGraphicFramePr>
          <p:nvPr>
            <p:extLst>
              <p:ext uri="{D42A27DB-BD31-4B8C-83A1-F6EECF244321}">
                <p14:modId xmlns:p14="http://schemas.microsoft.com/office/powerpoint/2010/main" val="1313303188"/>
              </p:ext>
            </p:extLst>
          </p:nvPr>
        </p:nvGraphicFramePr>
        <p:xfrm>
          <a:off x="2629687" y="3668277"/>
          <a:ext cx="6932625" cy="1953739"/>
        </p:xfrm>
        <a:graphic>
          <a:graphicData uri="http://schemas.openxmlformats.org/drawingml/2006/table">
            <a:tbl>
              <a:tblPr firstRow="1" bandRow="1">
                <a:tableStyleId>{2D5ABB26-0587-4C30-8999-92F81FD0307C}</a:tableStyleId>
              </a:tblPr>
              <a:tblGrid>
                <a:gridCol w="1586752">
                  <a:extLst>
                    <a:ext uri="{9D8B030D-6E8A-4147-A177-3AD203B41FA5}">
                      <a16:colId xmlns:a16="http://schemas.microsoft.com/office/drawing/2014/main" val="20000"/>
                    </a:ext>
                  </a:extLst>
                </a:gridCol>
                <a:gridCol w="5345873">
                  <a:extLst>
                    <a:ext uri="{9D8B030D-6E8A-4147-A177-3AD203B41FA5}">
                      <a16:colId xmlns:a16="http://schemas.microsoft.com/office/drawing/2014/main" val="20001"/>
                    </a:ext>
                  </a:extLst>
                </a:gridCol>
              </a:tblGrid>
              <a:tr h="294123">
                <a:tc gridSpan="2">
                  <a:txBody>
                    <a:bodyPr/>
                    <a:lstStyle/>
                    <a:p>
                      <a:pPr marL="85090" algn="ctr">
                        <a:lnSpc>
                          <a:spcPct val="100000"/>
                        </a:lnSpc>
                        <a:spcBef>
                          <a:spcPts val="280"/>
                        </a:spcBef>
                      </a:pPr>
                      <a:r>
                        <a:rPr lang="en-US" sz="2400" b="0" dirty="0">
                          <a:solidFill>
                            <a:srgbClr val="FFFFFF"/>
                          </a:solidFill>
                          <a:latin typeface="Lub Dub Bold" panose="020B0803030403020204" pitchFamily="34" charset="0"/>
                          <a:cs typeface="Arial Narrow"/>
                        </a:rPr>
                        <a:t>END</a:t>
                      </a:r>
                      <a:r>
                        <a:rPr lang="en-US" sz="2400" b="0" spc="-105" dirty="0">
                          <a:solidFill>
                            <a:srgbClr val="FFFFFF"/>
                          </a:solidFill>
                          <a:latin typeface="Lub Dub Bold" panose="020B0803030403020204" pitchFamily="34" charset="0"/>
                          <a:cs typeface="Arial Narrow"/>
                        </a:rPr>
                        <a:t> </a:t>
                      </a:r>
                      <a:r>
                        <a:rPr lang="en-US" sz="2400" b="0" dirty="0">
                          <a:solidFill>
                            <a:srgbClr val="FFFFFF"/>
                          </a:solidFill>
                          <a:latin typeface="Lub Dub Bold" panose="020B0803030403020204" pitchFamily="34" charset="0"/>
                          <a:cs typeface="Arial Narrow"/>
                        </a:rPr>
                        <a:t>POINT</a:t>
                      </a:r>
                      <a:endParaRPr lang="en-US" sz="2400" b="0" dirty="0">
                        <a:latin typeface="Lub Dub Bold" panose="020B08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10E20"/>
                    </a:solidFill>
                  </a:tcPr>
                </a:tc>
                <a:tc hMerge="1">
                  <a:txBody>
                    <a:bodyPr/>
                    <a:lstStyle/>
                    <a:p>
                      <a:endParaRPr sz="1800" dirty="0">
                        <a:latin typeface="Lub Dub Medium" panose="020B0603030403020204" pitchFamily="34" charset="0"/>
                        <a:cs typeface="Arial Narrow"/>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10E20"/>
                    </a:solidFill>
                  </a:tcPr>
                </a:tc>
                <a:extLst>
                  <a:ext uri="{0D108BD9-81ED-4DB2-BD59-A6C34878D82A}">
                    <a16:rowId xmlns:a16="http://schemas.microsoft.com/office/drawing/2014/main" val="10000"/>
                  </a:ext>
                </a:extLst>
              </a:tr>
              <a:tr h="440159">
                <a:tc>
                  <a:txBody>
                    <a:bodyPr/>
                    <a:lstStyle/>
                    <a:p>
                      <a:pPr marL="85090">
                        <a:lnSpc>
                          <a:spcPct val="100000"/>
                        </a:lnSpc>
                        <a:spcBef>
                          <a:spcPts val="180"/>
                        </a:spcBef>
                      </a:pPr>
                      <a:r>
                        <a:rPr sz="1400" b="0" spc="-5" dirty="0">
                          <a:latin typeface="Lub Dub Bold" panose="020B0803030403020204" pitchFamily="34" charset="0"/>
                          <a:cs typeface="Arial Narrow"/>
                        </a:rPr>
                        <a:t>Primary</a:t>
                      </a:r>
                      <a:endParaRPr sz="1400" b="0" dirty="0">
                        <a:latin typeface="Lub Dub Bold" panose="020B0803030403020204" pitchFamily="34" charset="0"/>
                        <a:cs typeface="Arial Narrow"/>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1D7"/>
                    </a:solidFill>
                  </a:tcPr>
                </a:tc>
                <a:tc>
                  <a:txBody>
                    <a:bodyPr/>
                    <a:lstStyle/>
                    <a:p>
                      <a:pPr marL="372110" indent="-287020">
                        <a:lnSpc>
                          <a:spcPct val="100000"/>
                        </a:lnSpc>
                        <a:spcBef>
                          <a:spcPts val="180"/>
                        </a:spcBef>
                        <a:buFont typeface="Arial"/>
                        <a:buChar char="•"/>
                        <a:tabLst>
                          <a:tab pos="371475" algn="l"/>
                          <a:tab pos="372110" algn="l"/>
                        </a:tabLst>
                      </a:pPr>
                      <a:r>
                        <a:rPr sz="1400" spc="-10" dirty="0">
                          <a:latin typeface="Lub Dub Medium" panose="020B0603030403020204" pitchFamily="34" charset="0"/>
                          <a:cs typeface="Arial Narrow"/>
                        </a:rPr>
                        <a:t>Time </a:t>
                      </a:r>
                      <a:r>
                        <a:rPr sz="1400" dirty="0">
                          <a:latin typeface="Lub Dub Medium" panose="020B0603030403020204" pitchFamily="34" charset="0"/>
                          <a:cs typeface="Arial Narrow"/>
                        </a:rPr>
                        <a:t>to first </a:t>
                      </a:r>
                      <a:r>
                        <a:rPr sz="1400" spc="-5" dirty="0">
                          <a:latin typeface="Lub Dub Medium" panose="020B0603030403020204" pitchFamily="34" charset="0"/>
                          <a:cs typeface="Arial Narrow"/>
                        </a:rPr>
                        <a:t>detection of </a:t>
                      </a:r>
                      <a:r>
                        <a:rPr sz="1400" dirty="0">
                          <a:latin typeface="Lub Dub Medium" panose="020B0603030403020204" pitchFamily="34" charset="0"/>
                          <a:cs typeface="Arial Narrow"/>
                        </a:rPr>
                        <a:t>AF </a:t>
                      </a:r>
                      <a:r>
                        <a:rPr sz="1400" spc="-5" dirty="0">
                          <a:latin typeface="Lub Dub Medium" panose="020B0603030403020204" pitchFamily="34" charset="0"/>
                          <a:cs typeface="Arial Narrow"/>
                        </a:rPr>
                        <a:t>at </a:t>
                      </a:r>
                      <a:r>
                        <a:rPr sz="1400" dirty="0">
                          <a:latin typeface="Lub Dub Medium" panose="020B0603030403020204" pitchFamily="34" charset="0"/>
                          <a:cs typeface="Arial Narrow"/>
                        </a:rPr>
                        <a:t>6 </a:t>
                      </a:r>
                      <a:r>
                        <a:rPr sz="1400" spc="-5" dirty="0">
                          <a:latin typeface="Lub Dub Medium" panose="020B0603030403020204" pitchFamily="34" charset="0"/>
                          <a:cs typeface="Arial Narrow"/>
                        </a:rPr>
                        <a:t>months of</a:t>
                      </a:r>
                      <a:r>
                        <a:rPr sz="1400" spc="30" dirty="0">
                          <a:latin typeface="Lub Dub Medium" panose="020B0603030403020204" pitchFamily="34" charset="0"/>
                          <a:cs typeface="Arial Narrow"/>
                        </a:rPr>
                        <a:t> </a:t>
                      </a:r>
                      <a:r>
                        <a:rPr sz="1400" spc="-5" dirty="0">
                          <a:latin typeface="Lub Dub Medium" panose="020B0603030403020204" pitchFamily="34" charset="0"/>
                          <a:cs typeface="Arial Narrow"/>
                        </a:rPr>
                        <a:t>follow-up</a:t>
                      </a:r>
                      <a:endParaRPr sz="14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1D7"/>
                    </a:solidFill>
                  </a:tcPr>
                </a:tc>
                <a:extLst>
                  <a:ext uri="{0D108BD9-81ED-4DB2-BD59-A6C34878D82A}">
                    <a16:rowId xmlns:a16="http://schemas.microsoft.com/office/drawing/2014/main" val="10001"/>
                  </a:ext>
                </a:extLst>
              </a:tr>
              <a:tr h="1056380">
                <a:tc>
                  <a:txBody>
                    <a:bodyPr/>
                    <a:lstStyle/>
                    <a:p>
                      <a:pPr marL="85090">
                        <a:lnSpc>
                          <a:spcPct val="100000"/>
                        </a:lnSpc>
                        <a:spcBef>
                          <a:spcPts val="285"/>
                        </a:spcBef>
                      </a:pPr>
                      <a:r>
                        <a:rPr sz="1400" b="0" dirty="0">
                          <a:latin typeface="Lub Dub Bold" panose="020B0803030403020204" pitchFamily="34" charset="0"/>
                          <a:cs typeface="Arial Narrow"/>
                        </a:rPr>
                        <a:t>Secondary</a:t>
                      </a: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C"/>
                    </a:solidFill>
                  </a:tcPr>
                </a:tc>
                <a:tc>
                  <a:txBody>
                    <a:bodyPr/>
                    <a:lstStyle/>
                    <a:p>
                      <a:pPr marL="372110" indent="-287020">
                        <a:lnSpc>
                          <a:spcPct val="100000"/>
                        </a:lnSpc>
                        <a:spcBef>
                          <a:spcPts val="285"/>
                        </a:spcBef>
                        <a:buFont typeface="Arial"/>
                        <a:buChar char="•"/>
                        <a:tabLst>
                          <a:tab pos="371475" algn="l"/>
                          <a:tab pos="372110" algn="l"/>
                        </a:tabLst>
                      </a:pPr>
                      <a:r>
                        <a:rPr sz="1400" spc="-10" dirty="0">
                          <a:latin typeface="Lub Dub Medium" panose="020B0603030403020204" pitchFamily="34" charset="0"/>
                          <a:cs typeface="Arial Narrow"/>
                        </a:rPr>
                        <a:t>Time </a:t>
                      </a:r>
                      <a:r>
                        <a:rPr sz="1400" dirty="0">
                          <a:latin typeface="Lub Dub Medium" panose="020B0603030403020204" pitchFamily="34" charset="0"/>
                          <a:cs typeface="Arial Narrow"/>
                        </a:rPr>
                        <a:t>to first detection </a:t>
                      </a:r>
                      <a:r>
                        <a:rPr sz="1400" spc="-5" dirty="0">
                          <a:latin typeface="Lub Dub Medium" panose="020B0603030403020204" pitchFamily="34" charset="0"/>
                          <a:cs typeface="Arial Narrow"/>
                        </a:rPr>
                        <a:t>of </a:t>
                      </a:r>
                      <a:r>
                        <a:rPr sz="1400" dirty="0">
                          <a:latin typeface="Lub Dub Medium" panose="020B0603030403020204" pitchFamily="34" charset="0"/>
                          <a:cs typeface="Arial Narrow"/>
                        </a:rPr>
                        <a:t>AF </a:t>
                      </a:r>
                      <a:r>
                        <a:rPr sz="1400" spc="-5" dirty="0">
                          <a:latin typeface="Lub Dub Medium" panose="020B0603030403020204" pitchFamily="34" charset="0"/>
                          <a:cs typeface="Arial Narrow"/>
                        </a:rPr>
                        <a:t>at 12</a:t>
                      </a:r>
                      <a:r>
                        <a:rPr sz="1400" spc="-80" dirty="0">
                          <a:latin typeface="Lub Dub Medium" panose="020B0603030403020204" pitchFamily="34" charset="0"/>
                          <a:cs typeface="Arial Narrow"/>
                        </a:rPr>
                        <a:t> </a:t>
                      </a:r>
                      <a:r>
                        <a:rPr sz="1400" dirty="0">
                          <a:latin typeface="Lub Dub Medium" panose="020B0603030403020204" pitchFamily="34" charset="0"/>
                          <a:cs typeface="Arial Narrow"/>
                        </a:rPr>
                        <a:t>months</a:t>
                      </a:r>
                    </a:p>
                    <a:p>
                      <a:pPr marL="372110" indent="-287020">
                        <a:lnSpc>
                          <a:spcPct val="100000"/>
                        </a:lnSpc>
                        <a:buFont typeface="Arial"/>
                        <a:buChar char="•"/>
                        <a:tabLst>
                          <a:tab pos="371475" algn="l"/>
                          <a:tab pos="372110" algn="l"/>
                        </a:tabLst>
                      </a:pPr>
                      <a:r>
                        <a:rPr sz="1400" spc="-5" dirty="0">
                          <a:latin typeface="Lub Dub Medium" panose="020B0603030403020204" pitchFamily="34" charset="0"/>
                          <a:cs typeface="Arial Narrow"/>
                        </a:rPr>
                        <a:t>Recurrent </a:t>
                      </a:r>
                      <a:r>
                        <a:rPr sz="1400" dirty="0">
                          <a:latin typeface="Lub Dub Medium" panose="020B0603030403020204" pitchFamily="34" charset="0"/>
                          <a:cs typeface="Arial Narrow"/>
                        </a:rPr>
                        <a:t>stroke </a:t>
                      </a:r>
                      <a:r>
                        <a:rPr sz="1400" spc="-5" dirty="0">
                          <a:latin typeface="Lub Dub Medium" panose="020B0603030403020204" pitchFamily="34" charset="0"/>
                          <a:cs typeface="Arial Narrow"/>
                        </a:rPr>
                        <a:t>or</a:t>
                      </a:r>
                      <a:r>
                        <a:rPr sz="1400" spc="-70" dirty="0">
                          <a:latin typeface="Lub Dub Medium" panose="020B0603030403020204" pitchFamily="34" charset="0"/>
                          <a:cs typeface="Arial Narrow"/>
                        </a:rPr>
                        <a:t> </a:t>
                      </a:r>
                      <a:r>
                        <a:rPr sz="1400" dirty="0">
                          <a:latin typeface="Lub Dub Medium" panose="020B0603030403020204" pitchFamily="34" charset="0"/>
                          <a:cs typeface="Arial Narrow"/>
                        </a:rPr>
                        <a:t>TIA</a:t>
                      </a:r>
                    </a:p>
                    <a:p>
                      <a:pPr marL="372110" indent="-287020">
                        <a:lnSpc>
                          <a:spcPct val="100000"/>
                        </a:lnSpc>
                        <a:buFont typeface="Arial"/>
                        <a:buChar char="•"/>
                        <a:tabLst>
                          <a:tab pos="371475" algn="l"/>
                          <a:tab pos="372110" algn="l"/>
                        </a:tabLst>
                      </a:pPr>
                      <a:r>
                        <a:rPr sz="1400" spc="-5" dirty="0">
                          <a:latin typeface="Lub Dub Medium" panose="020B0603030403020204" pitchFamily="34" charset="0"/>
                          <a:cs typeface="Arial Narrow"/>
                        </a:rPr>
                        <a:t>Change in </a:t>
                      </a:r>
                      <a:r>
                        <a:rPr sz="1400" dirty="0">
                          <a:latin typeface="Lub Dub Medium" panose="020B0603030403020204" pitchFamily="34" charset="0"/>
                          <a:cs typeface="Arial Narrow"/>
                        </a:rPr>
                        <a:t>use </a:t>
                      </a:r>
                      <a:r>
                        <a:rPr sz="1400" spc="-5" dirty="0">
                          <a:latin typeface="Lub Dub Medium" panose="020B0603030403020204" pitchFamily="34" charset="0"/>
                          <a:cs typeface="Arial Narrow"/>
                        </a:rPr>
                        <a:t>of </a:t>
                      </a:r>
                      <a:r>
                        <a:rPr sz="1400" dirty="0">
                          <a:latin typeface="Lub Dub Medium" panose="020B0603030403020204" pitchFamily="34" charset="0"/>
                          <a:cs typeface="Arial Narrow"/>
                        </a:rPr>
                        <a:t>oral </a:t>
                      </a:r>
                      <a:r>
                        <a:rPr sz="1400" spc="-5" dirty="0">
                          <a:latin typeface="Lub Dub Medium" panose="020B0603030403020204" pitchFamily="34" charset="0"/>
                          <a:cs typeface="Arial Narrow"/>
                        </a:rPr>
                        <a:t>anticoagulant</a:t>
                      </a:r>
                      <a:r>
                        <a:rPr sz="1400" spc="20" dirty="0">
                          <a:latin typeface="Lub Dub Medium" panose="020B0603030403020204" pitchFamily="34" charset="0"/>
                          <a:cs typeface="Arial Narrow"/>
                        </a:rPr>
                        <a:t> </a:t>
                      </a:r>
                      <a:r>
                        <a:rPr sz="1400" spc="-5" dirty="0">
                          <a:latin typeface="Lub Dub Medium" panose="020B0603030403020204" pitchFamily="34" charset="0"/>
                          <a:cs typeface="Arial Narrow"/>
                        </a:rPr>
                        <a:t>drugs</a:t>
                      </a:r>
                      <a:endParaRPr sz="14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C"/>
                    </a:solidFill>
                  </a:tcPr>
                </a:tc>
                <a:extLst>
                  <a:ext uri="{0D108BD9-81ED-4DB2-BD59-A6C34878D82A}">
                    <a16:rowId xmlns:a16="http://schemas.microsoft.com/office/drawing/2014/main" val="10002"/>
                  </a:ext>
                </a:extLst>
              </a:tr>
            </a:tbl>
          </a:graphicData>
        </a:graphic>
      </p:graphicFrame>
      <p:sp>
        <p:nvSpPr>
          <p:cNvPr id="7" name="object 34">
            <a:extLst>
              <a:ext uri="{FF2B5EF4-FFF2-40B4-BE49-F238E27FC236}">
                <a16:creationId xmlns:a16="http://schemas.microsoft.com/office/drawing/2014/main" id="{17D280DC-3765-467B-B3BE-FB44E1F2CB18}"/>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Sanna T et al. (2014) </a:t>
            </a:r>
            <a:r>
              <a:rPr lang="da-DK" sz="800" i="1" dirty="0">
                <a:solidFill>
                  <a:schemeClr val="tx1">
                    <a:lumMod val="50000"/>
                    <a:lumOff val="50000"/>
                  </a:schemeClr>
                </a:solidFill>
                <a:latin typeface="Lub Dub Medium" panose="020B0603030403020204" pitchFamily="34" charset="0"/>
                <a:cs typeface="Arial"/>
              </a:rPr>
              <a:t>N Engl J Med</a:t>
            </a:r>
            <a:r>
              <a:rPr lang="da-DK" sz="800" dirty="0">
                <a:solidFill>
                  <a:schemeClr val="tx1">
                    <a:lumMod val="50000"/>
                    <a:lumOff val="50000"/>
                  </a:schemeClr>
                </a:solidFill>
                <a:latin typeface="Lub Dub Medium" panose="020B0603030403020204" pitchFamily="34" charset="0"/>
                <a:cs typeface="Arial"/>
              </a:rPr>
              <a:t>.</a:t>
            </a:r>
          </a:p>
        </p:txBody>
      </p:sp>
    </p:spTree>
    <p:extLst>
      <p:ext uri="{BB962C8B-B14F-4D97-AF65-F5344CB8AC3E}">
        <p14:creationId xmlns:p14="http://schemas.microsoft.com/office/powerpoint/2010/main" val="25994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A361-C6B4-43C0-8929-CCD8B249ADE6}"/>
              </a:ext>
            </a:extLst>
          </p:cNvPr>
          <p:cNvSpPr>
            <a:spLocks noGrp="1"/>
          </p:cNvSpPr>
          <p:nvPr>
            <p:ph type="title"/>
          </p:nvPr>
        </p:nvSpPr>
        <p:spPr/>
        <p:txBody>
          <a:bodyPr>
            <a:normAutofit/>
          </a:bodyPr>
          <a:lstStyle/>
          <a:p>
            <a:r>
              <a:rPr lang="en-US" spc="-5" dirty="0"/>
              <a:t>CRYSTAL AF: </a:t>
            </a:r>
            <a:r>
              <a:rPr lang="en-US" i="1" cap="none" spc="-5" dirty="0">
                <a:latin typeface="Lub Dub Medium" panose="020B0603030403020204" pitchFamily="34" charset="0"/>
              </a:rPr>
              <a:t>Patients</a:t>
            </a:r>
          </a:p>
        </p:txBody>
      </p:sp>
      <p:sp>
        <p:nvSpPr>
          <p:cNvPr id="3" name="Content Placeholder 2">
            <a:extLst>
              <a:ext uri="{FF2B5EF4-FFF2-40B4-BE49-F238E27FC236}">
                <a16:creationId xmlns:a16="http://schemas.microsoft.com/office/drawing/2014/main" id="{A7C945D9-C753-4C0D-A663-1DFF45C6A1B6}"/>
              </a:ext>
            </a:extLst>
          </p:cNvPr>
          <p:cNvSpPr>
            <a:spLocks noGrp="1"/>
          </p:cNvSpPr>
          <p:nvPr>
            <p:ph sz="half" idx="1"/>
          </p:nvPr>
        </p:nvSpPr>
        <p:spPr>
          <a:xfrm>
            <a:off x="838199" y="1138498"/>
            <a:ext cx="7206968" cy="4520725"/>
          </a:xfrm>
        </p:spPr>
        <p:txBody>
          <a:bodyPr>
            <a:noAutofit/>
          </a:bodyPr>
          <a:lstStyle/>
          <a:p>
            <a:pPr marL="301752" indent="-283464">
              <a:lnSpc>
                <a:spcPct val="100000"/>
              </a:lnSpc>
              <a:spcBef>
                <a:spcPts val="600"/>
              </a:spcBef>
              <a:buClr>
                <a:srgbClr val="C10E20"/>
              </a:buClr>
              <a:buFont typeface="Arial"/>
              <a:buChar char="•"/>
              <a:tabLst>
                <a:tab pos="322580" algn="l"/>
              </a:tabLst>
            </a:pPr>
            <a:r>
              <a:rPr lang="en-US" sz="2000" cap="none" spc="-5" dirty="0">
                <a:solidFill>
                  <a:schemeClr val="tx1"/>
                </a:solidFill>
                <a:latin typeface="Lub Dub Medium" panose="020B0603030403020204" pitchFamily="34" charset="0"/>
              </a:rPr>
              <a:t>Age ≥40 years (mean age 61.5)</a:t>
            </a:r>
          </a:p>
          <a:p>
            <a:pPr marL="301752" indent="-283464">
              <a:lnSpc>
                <a:spcPct val="100000"/>
              </a:lnSpc>
              <a:spcBef>
                <a:spcPts val="600"/>
              </a:spcBef>
              <a:buClr>
                <a:srgbClr val="C10E20"/>
              </a:buClr>
              <a:buFont typeface="Arial"/>
              <a:buChar char="•"/>
              <a:tabLst>
                <a:tab pos="322580" algn="l"/>
              </a:tabLst>
            </a:pPr>
            <a:r>
              <a:rPr lang="en-US" sz="2000" cap="none" spc="-5" dirty="0">
                <a:solidFill>
                  <a:schemeClr val="tx1"/>
                </a:solidFill>
                <a:latin typeface="Lub Dub Medium" panose="020B0603030403020204" pitchFamily="34" charset="0"/>
              </a:rPr>
              <a:t>Diagnosis of stroke or TIA occurring within previous 90 days</a:t>
            </a:r>
          </a:p>
          <a:p>
            <a:pPr marL="301752" marR="283845" indent="-283464">
              <a:lnSpc>
                <a:spcPct val="100000"/>
              </a:lnSpc>
              <a:spcBef>
                <a:spcPts val="600"/>
              </a:spcBef>
              <a:buClr>
                <a:srgbClr val="C10E20"/>
              </a:buClr>
              <a:buFont typeface="Arial"/>
              <a:buChar char="•"/>
              <a:tabLst>
                <a:tab pos="322580" algn="l"/>
              </a:tabLst>
            </a:pPr>
            <a:r>
              <a:rPr lang="en-US" sz="2000" cap="none" spc="-5" dirty="0">
                <a:solidFill>
                  <a:schemeClr val="tx1"/>
                </a:solidFill>
                <a:latin typeface="Lub Dub Medium" panose="020B0603030403020204" pitchFamily="34" charset="0"/>
              </a:rPr>
              <a:t>Stroke was classified as cryptogenic after extensive testing:</a:t>
            </a:r>
          </a:p>
          <a:p>
            <a:pPr marL="640588" lvl="3" indent="-285750">
              <a:lnSpc>
                <a:spcPct val="100000"/>
              </a:lnSpc>
              <a:spcBef>
                <a:spcPts val="600"/>
              </a:spcBef>
              <a:buFont typeface="Lub Dub Medium" panose="020B0603030403020204" pitchFamily="34" charset="0"/>
              <a:buChar char="–"/>
              <a:tabLst>
                <a:tab pos="579755" algn="l"/>
              </a:tabLst>
            </a:pPr>
            <a:r>
              <a:rPr lang="en-US" sz="1600" i="1" spc="-5" dirty="0">
                <a:solidFill>
                  <a:schemeClr val="tx1"/>
                </a:solidFill>
                <a:latin typeface="Lub Dub Medium" panose="020B0603030403020204" pitchFamily="34" charset="0"/>
                <a:cs typeface="Arial Narrow"/>
              </a:rPr>
              <a:t>12-lead</a:t>
            </a:r>
            <a:r>
              <a:rPr lang="en-US" sz="1600" i="1" spc="-85" dirty="0">
                <a:solidFill>
                  <a:schemeClr val="tx1"/>
                </a:solidFill>
                <a:latin typeface="Lub Dub Medium" panose="020B0603030403020204" pitchFamily="34" charset="0"/>
                <a:cs typeface="Arial Narrow"/>
              </a:rPr>
              <a:t> </a:t>
            </a:r>
            <a:r>
              <a:rPr lang="en-US" sz="1600" i="1" dirty="0">
                <a:solidFill>
                  <a:schemeClr val="tx1"/>
                </a:solidFill>
                <a:latin typeface="Lub Dub Medium" panose="020B0603030403020204" pitchFamily="34" charset="0"/>
                <a:cs typeface="Arial Narrow"/>
              </a:rPr>
              <a:t>ECG</a:t>
            </a:r>
          </a:p>
          <a:p>
            <a:pPr marL="640588" lvl="3" indent="-285750">
              <a:lnSpc>
                <a:spcPct val="100000"/>
              </a:lnSpc>
              <a:spcBef>
                <a:spcPts val="600"/>
              </a:spcBef>
              <a:buFont typeface="Lub Dub Medium" panose="020B0603030403020204" pitchFamily="34" charset="0"/>
              <a:buChar char="–"/>
              <a:tabLst>
                <a:tab pos="579755" algn="l"/>
              </a:tabLst>
            </a:pPr>
            <a:r>
              <a:rPr lang="en-US" sz="1600" i="1" dirty="0">
                <a:solidFill>
                  <a:schemeClr val="tx1"/>
                </a:solidFill>
                <a:latin typeface="Lub Dub Medium" panose="020B0603030403020204" pitchFamily="34" charset="0"/>
                <a:cs typeface="Arial Narrow"/>
              </a:rPr>
              <a:t>≥24 </a:t>
            </a:r>
            <a:r>
              <a:rPr lang="en-US" sz="1600" i="1" spc="-5" dirty="0">
                <a:solidFill>
                  <a:schemeClr val="tx1"/>
                </a:solidFill>
                <a:latin typeface="Lub Dub Medium" panose="020B0603030403020204" pitchFamily="34" charset="0"/>
                <a:cs typeface="Arial Narrow"/>
              </a:rPr>
              <a:t>hours of </a:t>
            </a:r>
            <a:r>
              <a:rPr lang="en-US" sz="1600" i="1" dirty="0">
                <a:solidFill>
                  <a:schemeClr val="tx1"/>
                </a:solidFill>
                <a:latin typeface="Lub Dub Medium" panose="020B0603030403020204" pitchFamily="34" charset="0"/>
                <a:cs typeface="Arial Narrow"/>
              </a:rPr>
              <a:t>ECG</a:t>
            </a:r>
            <a:r>
              <a:rPr lang="en-US" sz="1600" i="1" spc="-15" dirty="0">
                <a:solidFill>
                  <a:schemeClr val="tx1"/>
                </a:solidFill>
                <a:latin typeface="Lub Dub Medium" panose="020B0603030403020204" pitchFamily="34" charset="0"/>
                <a:cs typeface="Arial Narrow"/>
              </a:rPr>
              <a:t> </a:t>
            </a:r>
            <a:r>
              <a:rPr lang="en-US" sz="1600" i="1" spc="-5" dirty="0">
                <a:solidFill>
                  <a:schemeClr val="tx1"/>
                </a:solidFill>
                <a:latin typeface="Lub Dub Medium" panose="020B0603030403020204" pitchFamily="34" charset="0"/>
                <a:cs typeface="Arial Narrow"/>
              </a:rPr>
              <a:t>monitoring</a:t>
            </a:r>
            <a:endParaRPr lang="en-US" sz="1600" i="1" dirty="0">
              <a:solidFill>
                <a:schemeClr val="tx1"/>
              </a:solidFill>
              <a:latin typeface="Lub Dub Medium" panose="020B0603030403020204" pitchFamily="34" charset="0"/>
              <a:cs typeface="Arial Narrow"/>
            </a:endParaRPr>
          </a:p>
          <a:p>
            <a:pPr marL="640588" lvl="3" indent="-285750">
              <a:lnSpc>
                <a:spcPct val="100000"/>
              </a:lnSpc>
              <a:spcBef>
                <a:spcPts val="600"/>
              </a:spcBef>
              <a:buFont typeface="Lub Dub Medium" panose="020B0603030403020204" pitchFamily="34" charset="0"/>
              <a:buChar char="–"/>
              <a:tabLst>
                <a:tab pos="579755" algn="l"/>
              </a:tabLst>
            </a:pPr>
            <a:r>
              <a:rPr lang="en-US" sz="1600" i="1" dirty="0">
                <a:solidFill>
                  <a:schemeClr val="tx1"/>
                </a:solidFill>
                <a:latin typeface="Lub Dub Medium" panose="020B0603030403020204" pitchFamily="34" charset="0"/>
                <a:cs typeface="Arial Narrow"/>
              </a:rPr>
              <a:t>TEE</a:t>
            </a:r>
          </a:p>
          <a:p>
            <a:pPr marL="640588" marR="152400" lvl="3" indent="-285750">
              <a:lnSpc>
                <a:spcPct val="100000"/>
              </a:lnSpc>
              <a:spcBef>
                <a:spcPts val="600"/>
              </a:spcBef>
              <a:buFont typeface="Lub Dub Medium" panose="020B0603030403020204" pitchFamily="34" charset="0"/>
              <a:buChar char="–"/>
              <a:tabLst>
                <a:tab pos="579755" algn="l"/>
              </a:tabLst>
            </a:pPr>
            <a:r>
              <a:rPr lang="en-US" sz="1600" i="1" spc="-5" dirty="0">
                <a:solidFill>
                  <a:schemeClr val="tx1"/>
                </a:solidFill>
                <a:latin typeface="Lub Dub Medium" panose="020B0603030403020204" pitchFamily="34" charset="0"/>
                <a:cs typeface="Arial Narrow"/>
              </a:rPr>
              <a:t>Screening </a:t>
            </a:r>
            <a:r>
              <a:rPr lang="en-US" sz="1600" i="1" dirty="0">
                <a:solidFill>
                  <a:schemeClr val="tx1"/>
                </a:solidFill>
                <a:latin typeface="Lub Dub Medium" panose="020B0603030403020204" pitchFamily="34" charset="0"/>
                <a:cs typeface="Arial Narrow"/>
              </a:rPr>
              <a:t>for </a:t>
            </a:r>
            <a:r>
              <a:rPr lang="en-US" sz="1600" i="1" spc="-5" dirty="0">
                <a:solidFill>
                  <a:schemeClr val="tx1"/>
                </a:solidFill>
                <a:latin typeface="Lub Dub Medium" panose="020B0603030403020204" pitchFamily="34" charset="0"/>
                <a:cs typeface="Arial Narrow"/>
              </a:rPr>
              <a:t>thrombophilic states (inpatients </a:t>
            </a:r>
            <a:r>
              <a:rPr lang="en-US" sz="1600" i="1" dirty="0">
                <a:solidFill>
                  <a:schemeClr val="tx1"/>
                </a:solidFill>
                <a:latin typeface="Lub Dub Medium" panose="020B0603030403020204" pitchFamily="34" charset="0"/>
                <a:cs typeface="Arial Narrow"/>
              </a:rPr>
              <a:t>&lt;55 </a:t>
            </a:r>
            <a:r>
              <a:rPr lang="en-US" sz="1600" i="1" spc="-5" dirty="0">
                <a:solidFill>
                  <a:schemeClr val="tx1"/>
                </a:solidFill>
                <a:latin typeface="Lub Dub Medium" panose="020B0603030403020204" pitchFamily="34" charset="0"/>
                <a:cs typeface="Arial Narrow"/>
              </a:rPr>
              <a:t>years of</a:t>
            </a:r>
            <a:r>
              <a:rPr lang="en-US" sz="1600" i="1" dirty="0">
                <a:solidFill>
                  <a:schemeClr val="tx1"/>
                </a:solidFill>
                <a:latin typeface="Lub Dub Medium" panose="020B0603030403020204" pitchFamily="34" charset="0"/>
                <a:cs typeface="Arial Narrow"/>
              </a:rPr>
              <a:t> </a:t>
            </a:r>
            <a:r>
              <a:rPr lang="en-US" sz="1600" i="1" spc="-5" dirty="0">
                <a:solidFill>
                  <a:schemeClr val="tx1"/>
                </a:solidFill>
                <a:latin typeface="Lub Dub Medium" panose="020B0603030403020204" pitchFamily="34" charset="0"/>
                <a:cs typeface="Arial Narrow"/>
              </a:rPr>
              <a:t>age)</a:t>
            </a:r>
            <a:endParaRPr lang="en-US" sz="1600" i="1" dirty="0">
              <a:solidFill>
                <a:schemeClr val="tx1"/>
              </a:solidFill>
              <a:latin typeface="Lub Dub Medium" panose="020B0603030403020204" pitchFamily="34" charset="0"/>
              <a:cs typeface="Arial Narrow"/>
            </a:endParaRPr>
          </a:p>
          <a:p>
            <a:pPr marL="640588" marR="5080" lvl="3" indent="-285750">
              <a:lnSpc>
                <a:spcPct val="100000"/>
              </a:lnSpc>
              <a:spcBef>
                <a:spcPts val="600"/>
              </a:spcBef>
              <a:buFont typeface="Lub Dub Medium" panose="020B0603030403020204" pitchFamily="34" charset="0"/>
              <a:buChar char="–"/>
              <a:tabLst>
                <a:tab pos="579755" algn="l"/>
              </a:tabLst>
            </a:pPr>
            <a:r>
              <a:rPr lang="en-US" sz="1600" i="1" spc="-5" dirty="0">
                <a:solidFill>
                  <a:schemeClr val="tx1"/>
                </a:solidFill>
                <a:latin typeface="Lub Dub Medium" panose="020B0603030403020204" pitchFamily="34" charset="0"/>
                <a:cs typeface="Arial Narrow"/>
              </a:rPr>
              <a:t>Magnetic resonance </a:t>
            </a:r>
            <a:r>
              <a:rPr lang="en-US" sz="1600" i="1" spc="-10" dirty="0">
                <a:solidFill>
                  <a:schemeClr val="tx1"/>
                </a:solidFill>
                <a:latin typeface="Lub Dub Medium" panose="020B0603030403020204" pitchFamily="34" charset="0"/>
                <a:cs typeface="Arial Narrow"/>
              </a:rPr>
              <a:t>angiography, </a:t>
            </a:r>
            <a:r>
              <a:rPr lang="en-US" sz="1600" i="1" spc="-5" dirty="0">
                <a:solidFill>
                  <a:schemeClr val="tx1"/>
                </a:solidFill>
                <a:latin typeface="Lub Dub Medium" panose="020B0603030403020204" pitchFamily="34" charset="0"/>
                <a:cs typeface="Arial Narrow"/>
              </a:rPr>
              <a:t>computerized tomography </a:t>
            </a:r>
            <a:r>
              <a:rPr lang="en-US" sz="1600" i="1" spc="-10" dirty="0">
                <a:solidFill>
                  <a:schemeClr val="tx1"/>
                </a:solidFill>
                <a:latin typeface="Lub Dub Medium" panose="020B0603030403020204" pitchFamily="34" charset="0"/>
                <a:cs typeface="Arial Narrow"/>
              </a:rPr>
              <a:t>angiography </a:t>
            </a:r>
            <a:r>
              <a:rPr lang="en-US" sz="1600" i="1" spc="-5" dirty="0">
                <a:solidFill>
                  <a:schemeClr val="tx1"/>
                </a:solidFill>
                <a:latin typeface="Lub Dub Medium" panose="020B0603030403020204" pitchFamily="34" charset="0"/>
                <a:cs typeface="Arial Narrow"/>
              </a:rPr>
              <a:t>or catheter angiography of head </a:t>
            </a:r>
            <a:r>
              <a:rPr lang="en-US" sz="1600" i="1" dirty="0">
                <a:solidFill>
                  <a:schemeClr val="tx1"/>
                </a:solidFill>
                <a:latin typeface="Lub Dub Medium" panose="020B0603030403020204" pitchFamily="34" charset="0"/>
                <a:cs typeface="Arial Narrow"/>
              </a:rPr>
              <a:t>and </a:t>
            </a:r>
            <a:r>
              <a:rPr lang="en-US" sz="1600" i="1" spc="-5" dirty="0">
                <a:solidFill>
                  <a:schemeClr val="tx1"/>
                </a:solidFill>
                <a:latin typeface="Lub Dub Medium" panose="020B0603030403020204" pitchFamily="34" charset="0"/>
                <a:cs typeface="Arial Narrow"/>
              </a:rPr>
              <a:t>neck</a:t>
            </a:r>
          </a:p>
          <a:p>
            <a:pPr marL="640588" marR="5080" lvl="3" indent="-285750">
              <a:lnSpc>
                <a:spcPct val="100000"/>
              </a:lnSpc>
              <a:spcBef>
                <a:spcPts val="600"/>
              </a:spcBef>
              <a:buFont typeface="Lub Dub Medium" panose="020B0603030403020204" pitchFamily="34" charset="0"/>
              <a:buChar char="–"/>
              <a:tabLst>
                <a:tab pos="579755" algn="l"/>
              </a:tabLst>
            </a:pPr>
            <a:r>
              <a:rPr lang="en-US" sz="1600" i="1" spc="-5" dirty="0">
                <a:solidFill>
                  <a:schemeClr val="tx1"/>
                </a:solidFill>
                <a:latin typeface="Lub Dub Medium" panose="020B0603030403020204" pitchFamily="34" charset="0"/>
                <a:cs typeface="Arial Narrow"/>
              </a:rPr>
              <a:t>Ultrasonography of cervical arteries or  transcranial doppler ultrasonography of  intracranial arteries allowed in place of  </a:t>
            </a:r>
            <a:r>
              <a:rPr lang="en-US" sz="1600" i="1" dirty="0">
                <a:solidFill>
                  <a:schemeClr val="tx1"/>
                </a:solidFill>
                <a:latin typeface="Lub Dub Medium" panose="020B0603030403020204" pitchFamily="34" charset="0"/>
                <a:cs typeface="Arial Narrow"/>
              </a:rPr>
              <a:t>MRA </a:t>
            </a:r>
            <a:r>
              <a:rPr lang="en-US" sz="1600" i="1" spc="-5" dirty="0">
                <a:solidFill>
                  <a:schemeClr val="tx1"/>
                </a:solidFill>
                <a:latin typeface="Lub Dub Medium" panose="020B0603030403020204" pitchFamily="34" charset="0"/>
                <a:cs typeface="Arial Narrow"/>
              </a:rPr>
              <a:t>or </a:t>
            </a:r>
            <a:r>
              <a:rPr lang="en-US" sz="1600" i="1" spc="-30" dirty="0">
                <a:solidFill>
                  <a:schemeClr val="tx1"/>
                </a:solidFill>
                <a:latin typeface="Lub Dub Medium" panose="020B0603030403020204" pitchFamily="34" charset="0"/>
                <a:cs typeface="Arial Narrow"/>
              </a:rPr>
              <a:t>CTA </a:t>
            </a:r>
            <a:r>
              <a:rPr lang="en-US" sz="1600" i="1" dirty="0">
                <a:solidFill>
                  <a:schemeClr val="tx1"/>
                </a:solidFill>
                <a:latin typeface="Lub Dub Medium" panose="020B0603030403020204" pitchFamily="34" charset="0"/>
                <a:cs typeface="Arial Narrow"/>
              </a:rPr>
              <a:t>for </a:t>
            </a:r>
            <a:r>
              <a:rPr lang="en-US" sz="1600" i="1" spc="-5" dirty="0">
                <a:solidFill>
                  <a:schemeClr val="tx1"/>
                </a:solidFill>
                <a:latin typeface="Lub Dub Medium" panose="020B0603030403020204" pitchFamily="34" charset="0"/>
                <a:cs typeface="Arial Narrow"/>
              </a:rPr>
              <a:t>patients aged ≥55</a:t>
            </a:r>
            <a:r>
              <a:rPr lang="en-US" sz="1600" i="1" spc="-60" dirty="0">
                <a:solidFill>
                  <a:schemeClr val="tx1"/>
                </a:solidFill>
                <a:latin typeface="Lub Dub Medium" panose="020B0603030403020204" pitchFamily="34" charset="0"/>
                <a:cs typeface="Arial Narrow"/>
              </a:rPr>
              <a:t> </a:t>
            </a:r>
            <a:r>
              <a:rPr lang="en-US" sz="1600" i="1" spc="-5" dirty="0">
                <a:solidFill>
                  <a:schemeClr val="tx1"/>
                </a:solidFill>
                <a:latin typeface="Lub Dub Medium" panose="020B0603030403020204" pitchFamily="34" charset="0"/>
                <a:cs typeface="Arial Narrow"/>
              </a:rPr>
              <a:t>years</a:t>
            </a:r>
            <a:endParaRPr lang="en-US" sz="1600" i="1" dirty="0">
              <a:solidFill>
                <a:schemeClr val="tx1"/>
              </a:solidFill>
              <a:latin typeface="Lub Dub Medium" panose="020B0603030403020204" pitchFamily="34" charset="0"/>
              <a:cs typeface="Arial Narrow"/>
            </a:endParaRPr>
          </a:p>
        </p:txBody>
      </p:sp>
      <p:sp>
        <p:nvSpPr>
          <p:cNvPr id="7" name="object 5">
            <a:extLst>
              <a:ext uri="{FF2B5EF4-FFF2-40B4-BE49-F238E27FC236}">
                <a16:creationId xmlns:a16="http://schemas.microsoft.com/office/drawing/2014/main" id="{6594D994-FCC1-40B0-85B8-766D60C789A3}"/>
              </a:ext>
              <a:ext uri="{C183D7F6-B498-43B3-948B-1728B52AA6E4}">
                <adec:decorative xmlns:adec="http://schemas.microsoft.com/office/drawing/2017/decorative" val="1"/>
              </a:ext>
            </a:extLst>
          </p:cNvPr>
          <p:cNvSpPr txBox="1"/>
          <p:nvPr/>
        </p:nvSpPr>
        <p:spPr>
          <a:xfrm>
            <a:off x="8114443" y="2704761"/>
            <a:ext cx="3750807" cy="1388201"/>
          </a:xfrm>
          <a:prstGeom prst="rect">
            <a:avLst/>
          </a:prstGeom>
          <a:solidFill>
            <a:schemeClr val="bg1">
              <a:lumMod val="85000"/>
            </a:schemeClr>
          </a:solidFill>
          <a:effectLst>
            <a:outerShdw blurRad="63500" algn="ctr" rotWithShape="0">
              <a:prstClr val="black">
                <a:alpha val="40000"/>
              </a:prstClr>
            </a:outerShdw>
          </a:effectLst>
        </p:spPr>
        <p:txBody>
          <a:bodyPr vert="horz" wrap="square" lIns="0" tIns="41275" rIns="0" bIns="0" rtlCol="0">
            <a:spAutoFit/>
          </a:bodyPr>
          <a:lstStyle/>
          <a:p>
            <a:pPr marL="164465" marR="158750" indent="635" algn="ctr">
              <a:lnSpc>
                <a:spcPct val="100000"/>
              </a:lnSpc>
              <a:spcBef>
                <a:spcPts val="325"/>
              </a:spcBef>
            </a:pPr>
            <a:endParaRPr lang="en-US" sz="2000" dirty="0">
              <a:solidFill>
                <a:srgbClr val="C10E20"/>
              </a:solidFill>
              <a:latin typeface="Lub Dub Bold" panose="020B0803030403020204" pitchFamily="34" charset="0"/>
              <a:cs typeface="Arial Narrow"/>
            </a:endParaRPr>
          </a:p>
          <a:p>
            <a:pPr marL="164465" marR="158750" indent="635" algn="ctr">
              <a:lnSpc>
                <a:spcPct val="100000"/>
              </a:lnSpc>
              <a:spcBef>
                <a:spcPts val="325"/>
              </a:spcBef>
            </a:pPr>
            <a:endParaRPr lang="en-US" sz="2000" dirty="0">
              <a:solidFill>
                <a:srgbClr val="C10E20"/>
              </a:solidFill>
              <a:latin typeface="Lub Dub Bold" panose="020B0803030403020204" pitchFamily="34" charset="0"/>
              <a:cs typeface="Arial Narrow"/>
            </a:endParaRPr>
          </a:p>
          <a:p>
            <a:pPr marL="164465" marR="158750" indent="635" algn="ctr">
              <a:lnSpc>
                <a:spcPct val="100000"/>
              </a:lnSpc>
              <a:spcBef>
                <a:spcPts val="325"/>
              </a:spcBef>
            </a:pPr>
            <a:endParaRPr lang="en-US" sz="2000" dirty="0">
              <a:solidFill>
                <a:srgbClr val="C10E20"/>
              </a:solidFill>
              <a:latin typeface="Lub Dub Bold" panose="020B0803030403020204" pitchFamily="34" charset="0"/>
              <a:cs typeface="Arial Narrow"/>
            </a:endParaRPr>
          </a:p>
          <a:p>
            <a:pPr marL="164465" marR="158750" indent="635" algn="ctr">
              <a:lnSpc>
                <a:spcPct val="100000"/>
              </a:lnSpc>
              <a:spcBef>
                <a:spcPts val="325"/>
              </a:spcBef>
            </a:pPr>
            <a:endParaRPr sz="2000" dirty="0">
              <a:solidFill>
                <a:srgbClr val="C10E20"/>
              </a:solidFill>
              <a:latin typeface="Lub Dub Bold" panose="020B0803030403020204" pitchFamily="34" charset="0"/>
              <a:cs typeface="Arial Narrow"/>
            </a:endParaRPr>
          </a:p>
        </p:txBody>
      </p:sp>
      <p:sp>
        <p:nvSpPr>
          <p:cNvPr id="4" name="Rectangle 3">
            <a:extLst>
              <a:ext uri="{FF2B5EF4-FFF2-40B4-BE49-F238E27FC236}">
                <a16:creationId xmlns:a16="http://schemas.microsoft.com/office/drawing/2014/main" id="{F13A463D-A038-40FB-877D-44270C043AC7}"/>
              </a:ext>
            </a:extLst>
          </p:cNvPr>
          <p:cNvSpPr/>
          <p:nvPr/>
        </p:nvSpPr>
        <p:spPr>
          <a:xfrm>
            <a:off x="8197568" y="2812334"/>
            <a:ext cx="3635433" cy="1230752"/>
          </a:xfrm>
          <a:prstGeom prst="rect">
            <a:avLst/>
          </a:prstGeom>
        </p:spPr>
        <p:txBody>
          <a:bodyPr wrap="square">
            <a:spAutoFit/>
          </a:bodyPr>
          <a:lstStyle/>
          <a:p>
            <a:pPr marL="164465" marR="158750" indent="635" algn="ctr">
              <a:lnSpc>
                <a:spcPct val="100000"/>
              </a:lnSpc>
              <a:spcBef>
                <a:spcPts val="325"/>
              </a:spcBef>
            </a:pPr>
            <a:r>
              <a:rPr lang="en-US" spc="-20" dirty="0">
                <a:solidFill>
                  <a:srgbClr val="C10E20"/>
                </a:solidFill>
                <a:latin typeface="Lub Dub Bold" panose="020B0803030403020204" pitchFamily="34" charset="0"/>
                <a:cs typeface="Arial Narrow"/>
              </a:rPr>
              <a:t>Patients were only categorized with cryptogenic stroke after extensive diagnostic testing</a:t>
            </a:r>
            <a:endParaRPr lang="en-US" dirty="0">
              <a:solidFill>
                <a:srgbClr val="C10E20"/>
              </a:solidFill>
              <a:latin typeface="Lub Dub Bold" panose="020B0803030403020204" pitchFamily="34" charset="0"/>
              <a:cs typeface="Arial Narrow"/>
            </a:endParaRPr>
          </a:p>
        </p:txBody>
      </p:sp>
      <p:sp>
        <p:nvSpPr>
          <p:cNvPr id="9" name="object 34">
            <a:extLst>
              <a:ext uri="{FF2B5EF4-FFF2-40B4-BE49-F238E27FC236}">
                <a16:creationId xmlns:a16="http://schemas.microsoft.com/office/drawing/2014/main" id="{3A96A4F6-71CE-4615-B376-558CA3560CCD}"/>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Sanna T et al. (2014) </a:t>
            </a:r>
            <a:r>
              <a:rPr lang="da-DK" sz="800" i="1" dirty="0">
                <a:solidFill>
                  <a:schemeClr val="tx1">
                    <a:lumMod val="50000"/>
                    <a:lumOff val="50000"/>
                  </a:schemeClr>
                </a:solidFill>
                <a:latin typeface="Lub Dub Medium" panose="020B0603030403020204" pitchFamily="34" charset="0"/>
                <a:cs typeface="Arial"/>
              </a:rPr>
              <a:t>N Engl J Med</a:t>
            </a:r>
            <a:r>
              <a:rPr lang="da-DK" sz="800" dirty="0">
                <a:solidFill>
                  <a:schemeClr val="tx1">
                    <a:lumMod val="50000"/>
                    <a:lumOff val="50000"/>
                  </a:schemeClr>
                </a:solidFill>
                <a:latin typeface="Lub Dub Medium" panose="020B0603030403020204" pitchFamily="34" charset="0"/>
                <a:cs typeface="Arial"/>
              </a:rPr>
              <a:t>.</a:t>
            </a:r>
          </a:p>
        </p:txBody>
      </p:sp>
    </p:spTree>
    <p:extLst>
      <p:ext uri="{BB962C8B-B14F-4D97-AF65-F5344CB8AC3E}">
        <p14:creationId xmlns:p14="http://schemas.microsoft.com/office/powerpoint/2010/main" val="2812604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699F-7ED6-4D5A-AE34-72544939FEF6}"/>
              </a:ext>
            </a:extLst>
          </p:cNvPr>
          <p:cNvSpPr>
            <a:spLocks noGrp="1"/>
          </p:cNvSpPr>
          <p:nvPr>
            <p:ph type="title"/>
          </p:nvPr>
        </p:nvSpPr>
        <p:spPr>
          <a:xfrm>
            <a:off x="783882" y="553656"/>
            <a:ext cx="10804556" cy="692437"/>
          </a:xfrm>
        </p:spPr>
        <p:txBody>
          <a:bodyPr>
            <a:noAutofit/>
          </a:bodyPr>
          <a:lstStyle/>
          <a:p>
            <a:pPr marL="12700"/>
            <a:r>
              <a:rPr lang="en-US" spc="-5" dirty="0"/>
              <a:t>CRYSTAL AF: </a:t>
            </a:r>
            <a:br>
              <a:rPr lang="en-US" spc="-5" dirty="0"/>
            </a:br>
            <a:r>
              <a:rPr lang="en-US" i="1" cap="none" spc="-5" dirty="0">
                <a:latin typeface="Lub Dub Medium" panose="020B0603030403020204" pitchFamily="34" charset="0"/>
              </a:rPr>
              <a:t>Primary End Point Results Detection of Afib by 6 months</a:t>
            </a:r>
          </a:p>
        </p:txBody>
      </p:sp>
      <p:pic>
        <p:nvPicPr>
          <p:cNvPr id="4" name="Picture 3" descr="Chart indicating that by 6 months, atrial fibrillation had been detected in 8.9% of patients in the insertable cardiac monitor (ICM) group versus 1.4% of patients in the control group.">
            <a:extLst>
              <a:ext uri="{FF2B5EF4-FFF2-40B4-BE49-F238E27FC236}">
                <a16:creationId xmlns:a16="http://schemas.microsoft.com/office/drawing/2014/main" id="{38491A69-65C7-4B39-BA6C-52BAC8E92A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04199" y="1593162"/>
            <a:ext cx="5763921" cy="4247207"/>
          </a:xfrm>
          <a:prstGeom prst="rect">
            <a:avLst/>
          </a:prstGeom>
        </p:spPr>
      </p:pic>
      <p:sp>
        <p:nvSpPr>
          <p:cNvPr id="5" name="object 34">
            <a:extLst>
              <a:ext uri="{FF2B5EF4-FFF2-40B4-BE49-F238E27FC236}">
                <a16:creationId xmlns:a16="http://schemas.microsoft.com/office/drawing/2014/main" id="{51E11253-3CBC-41C7-9B41-1EFBD9F411F3}"/>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Sanna T et al. (2014) </a:t>
            </a:r>
            <a:r>
              <a:rPr lang="da-DK" sz="800" i="1" dirty="0">
                <a:solidFill>
                  <a:schemeClr val="tx1">
                    <a:lumMod val="50000"/>
                    <a:lumOff val="50000"/>
                  </a:schemeClr>
                </a:solidFill>
                <a:latin typeface="Lub Dub Medium" panose="020B0603030403020204" pitchFamily="34" charset="0"/>
                <a:cs typeface="Arial"/>
              </a:rPr>
              <a:t>N Engl J Med</a:t>
            </a:r>
            <a:r>
              <a:rPr lang="da-DK" sz="800" dirty="0">
                <a:solidFill>
                  <a:schemeClr val="tx1">
                    <a:lumMod val="50000"/>
                    <a:lumOff val="50000"/>
                  </a:schemeClr>
                </a:solidFill>
                <a:latin typeface="Lub Dub Medium" panose="020B0603030403020204" pitchFamily="34" charset="0"/>
                <a:cs typeface="Arial"/>
              </a:rPr>
              <a:t>.</a:t>
            </a:r>
          </a:p>
        </p:txBody>
      </p:sp>
    </p:spTree>
    <p:extLst>
      <p:ext uri="{BB962C8B-B14F-4D97-AF65-F5344CB8AC3E}">
        <p14:creationId xmlns:p14="http://schemas.microsoft.com/office/powerpoint/2010/main" val="143247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32C5-0D24-422B-ACEB-8C264257F768}"/>
              </a:ext>
            </a:extLst>
          </p:cNvPr>
          <p:cNvSpPr>
            <a:spLocks noGrp="1"/>
          </p:cNvSpPr>
          <p:nvPr>
            <p:ph type="title"/>
          </p:nvPr>
        </p:nvSpPr>
        <p:spPr>
          <a:xfrm>
            <a:off x="811040" y="580825"/>
            <a:ext cx="11076161" cy="701127"/>
          </a:xfrm>
        </p:spPr>
        <p:txBody>
          <a:bodyPr>
            <a:noAutofit/>
          </a:bodyPr>
          <a:lstStyle/>
          <a:p>
            <a:pPr marL="12700"/>
            <a:r>
              <a:rPr lang="en-US" spc="-5" dirty="0"/>
              <a:t>CRYSTAL AF: </a:t>
            </a:r>
            <a:br>
              <a:rPr lang="en-US" spc="-5" dirty="0"/>
            </a:br>
            <a:r>
              <a:rPr lang="en-US" i="1" cap="none" spc="-5" dirty="0">
                <a:latin typeface="Lub Dub Medium" panose="020B0603030403020204" pitchFamily="34" charset="0"/>
              </a:rPr>
              <a:t>Secondary End Point Results Detection of Afib by 12 months</a:t>
            </a:r>
          </a:p>
        </p:txBody>
      </p:sp>
      <p:pic>
        <p:nvPicPr>
          <p:cNvPr id="4" name="Picture 3" descr="Chart indicating that by 12 months, atrial fibrillation had been detected in 12.4% of patients in the ICM group versus 2.0% of patients in the control group.">
            <a:extLst>
              <a:ext uri="{FF2B5EF4-FFF2-40B4-BE49-F238E27FC236}">
                <a16:creationId xmlns:a16="http://schemas.microsoft.com/office/drawing/2014/main" id="{E96BC032-3D39-4117-AA9C-528D2AF9A8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67203" y="1681820"/>
            <a:ext cx="5857593" cy="4215376"/>
          </a:xfrm>
          <a:prstGeom prst="rect">
            <a:avLst/>
          </a:prstGeom>
        </p:spPr>
      </p:pic>
      <p:sp>
        <p:nvSpPr>
          <p:cNvPr id="5" name="object 34">
            <a:extLst>
              <a:ext uri="{FF2B5EF4-FFF2-40B4-BE49-F238E27FC236}">
                <a16:creationId xmlns:a16="http://schemas.microsoft.com/office/drawing/2014/main" id="{F93B5CF9-8B27-4955-B1B4-4A0DBDC948F0}"/>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Sanna T et al. (2014) </a:t>
            </a:r>
            <a:r>
              <a:rPr lang="da-DK" sz="800" i="1" dirty="0">
                <a:solidFill>
                  <a:schemeClr val="tx1">
                    <a:lumMod val="50000"/>
                    <a:lumOff val="50000"/>
                  </a:schemeClr>
                </a:solidFill>
                <a:latin typeface="Lub Dub Medium" panose="020B0603030403020204" pitchFamily="34" charset="0"/>
                <a:cs typeface="Arial"/>
              </a:rPr>
              <a:t>N Engl J Med</a:t>
            </a:r>
            <a:r>
              <a:rPr lang="da-DK" sz="800" dirty="0">
                <a:solidFill>
                  <a:schemeClr val="tx1">
                    <a:lumMod val="50000"/>
                    <a:lumOff val="50000"/>
                  </a:schemeClr>
                </a:solidFill>
                <a:latin typeface="Lub Dub Medium" panose="020B0603030403020204" pitchFamily="34" charset="0"/>
                <a:cs typeface="Arial"/>
              </a:rPr>
              <a:t>.</a:t>
            </a:r>
          </a:p>
        </p:txBody>
      </p:sp>
    </p:spTree>
    <p:extLst>
      <p:ext uri="{BB962C8B-B14F-4D97-AF65-F5344CB8AC3E}">
        <p14:creationId xmlns:p14="http://schemas.microsoft.com/office/powerpoint/2010/main" val="233725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D53A-82BA-4C65-9188-7ABD7DFAFAF5}"/>
              </a:ext>
            </a:extLst>
          </p:cNvPr>
          <p:cNvSpPr>
            <a:spLocks noGrp="1"/>
          </p:cNvSpPr>
          <p:nvPr>
            <p:ph type="title"/>
          </p:nvPr>
        </p:nvSpPr>
        <p:spPr/>
        <p:txBody>
          <a:bodyPr/>
          <a:lstStyle/>
          <a:p>
            <a:r>
              <a:rPr lang="en-US" b="0" spc="-5" dirty="0">
                <a:solidFill>
                  <a:schemeClr val="tx1"/>
                </a:solidFill>
                <a:latin typeface="Lub Dub Bold" panose="020B0803030403020204" pitchFamily="34" charset="0"/>
              </a:rPr>
              <a:t>Disability Associated With Ischemic Stroke</a:t>
            </a:r>
          </a:p>
        </p:txBody>
      </p:sp>
      <p:sp>
        <p:nvSpPr>
          <p:cNvPr id="4" name="Content Placeholder 3">
            <a:extLst>
              <a:ext uri="{FF2B5EF4-FFF2-40B4-BE49-F238E27FC236}">
                <a16:creationId xmlns:a16="http://schemas.microsoft.com/office/drawing/2014/main" id="{52E90FAA-F0F6-47A8-9D2D-C0F7CD3B69A5}"/>
              </a:ext>
            </a:extLst>
          </p:cNvPr>
          <p:cNvSpPr>
            <a:spLocks noGrp="1"/>
          </p:cNvSpPr>
          <p:nvPr>
            <p:ph idx="1"/>
          </p:nvPr>
        </p:nvSpPr>
        <p:spPr>
          <a:xfrm>
            <a:off x="1404877" y="1281869"/>
            <a:ext cx="5886691" cy="4486542"/>
          </a:xfrm>
        </p:spPr>
        <p:txBody>
          <a:bodyPr>
            <a:normAutofit/>
          </a:bodyPr>
          <a:lstStyle/>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Remaining hemiparesis</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Inability to walk without assistance/high risk for falls</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Cognitive deficits</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Depressive symptoms </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Aphasia</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Dependency on others</a:t>
            </a:r>
          </a:p>
          <a:p>
            <a:pPr marL="285750" indent="-285750">
              <a:buClr>
                <a:srgbClr val="C10E20"/>
              </a:buClr>
              <a:buFont typeface="Wingdings" panose="05000000000000000000" pitchFamily="2" charset="2"/>
              <a:buChar char="ü"/>
            </a:pPr>
            <a:r>
              <a:rPr lang="en-US" sz="2400" cap="none" dirty="0">
                <a:solidFill>
                  <a:schemeClr val="tx1"/>
                </a:solidFill>
                <a:latin typeface="Lub Dub Bold" panose="020B0803030403020204" pitchFamily="34" charset="0"/>
              </a:rPr>
              <a:t>Institutionalized </a:t>
            </a:r>
            <a:endParaRPr lang="en-US" sz="2000" cap="none" dirty="0">
              <a:solidFill>
                <a:schemeClr val="tx1"/>
              </a:solidFill>
              <a:latin typeface="Lub Dub Bold" panose="020B0803030403020204" pitchFamily="34" charset="0"/>
            </a:endParaRPr>
          </a:p>
        </p:txBody>
      </p:sp>
      <p:sp>
        <p:nvSpPr>
          <p:cNvPr id="131" name="object 34">
            <a:extLst>
              <a:ext uri="{FF2B5EF4-FFF2-40B4-BE49-F238E27FC236}">
                <a16:creationId xmlns:a16="http://schemas.microsoft.com/office/drawing/2014/main" id="{59134643-023F-4F23-B5C4-9604A6E30634}"/>
              </a:ext>
            </a:extLst>
          </p:cNvPr>
          <p:cNvSpPr txBox="1"/>
          <p:nvPr/>
        </p:nvSpPr>
        <p:spPr>
          <a:xfrm>
            <a:off x="838200" y="6384626"/>
            <a:ext cx="1994200" cy="123111"/>
          </a:xfrm>
          <a:prstGeom prst="rect">
            <a:avLst/>
          </a:prstGeom>
        </p:spPr>
        <p:txBody>
          <a:bodyPr vert="horz" wrap="square" lIns="0" tIns="0" rIns="0" bIns="0" rtlCol="0">
            <a:spAutoFit/>
          </a:bodyPr>
          <a:lstStyle/>
          <a:p>
            <a:pPr marL="12700">
              <a:lnSpc>
                <a:spcPct val="100000"/>
              </a:lnSpc>
            </a:pPr>
            <a:r>
              <a:rPr lang="en-US" sz="800" dirty="0">
                <a:solidFill>
                  <a:schemeClr val="tx1">
                    <a:lumMod val="50000"/>
                    <a:lumOff val="50000"/>
                  </a:schemeClr>
                </a:solidFill>
                <a:latin typeface="Lub Dub Medium" panose="020B0603030403020204" pitchFamily="34" charset="0"/>
                <a:cs typeface="Arial"/>
              </a:rPr>
              <a:t>Winstein (2016) </a:t>
            </a:r>
            <a:r>
              <a:rPr sz="800" i="1" spc="-5" dirty="0">
                <a:solidFill>
                  <a:schemeClr val="tx1">
                    <a:lumMod val="50000"/>
                    <a:lumOff val="50000"/>
                  </a:schemeClr>
                </a:solidFill>
                <a:latin typeface="Lub Dub Medium" panose="020B0603030403020204" pitchFamily="34" charset="0"/>
                <a:cs typeface="Arial"/>
              </a:rPr>
              <a:t>Circulation.</a:t>
            </a:r>
            <a:r>
              <a:rPr sz="800" i="1" spc="-25" dirty="0">
                <a:solidFill>
                  <a:schemeClr val="tx1">
                    <a:lumMod val="50000"/>
                    <a:lumOff val="50000"/>
                  </a:schemeClr>
                </a:solidFill>
                <a:latin typeface="Lub Dub Medium" panose="020B0603030403020204" pitchFamily="34" charset="0"/>
                <a:cs typeface="Arial"/>
              </a:rPr>
              <a:t> </a:t>
            </a:r>
            <a:endParaRPr sz="800" i="1" dirty="0">
              <a:solidFill>
                <a:schemeClr val="tx1">
                  <a:lumMod val="50000"/>
                  <a:lumOff val="50000"/>
                </a:schemeClr>
              </a:solidFill>
              <a:latin typeface="Lub Dub Medium" panose="020B0603030403020204" pitchFamily="34" charset="0"/>
              <a:cs typeface="Arial"/>
            </a:endParaRPr>
          </a:p>
        </p:txBody>
      </p:sp>
      <p:pic>
        <p:nvPicPr>
          <p:cNvPr id="6" name="Picture 5">
            <a:extLst>
              <a:ext uri="{FF2B5EF4-FFF2-40B4-BE49-F238E27FC236}">
                <a16:creationId xmlns:a16="http://schemas.microsoft.com/office/drawing/2014/main" id="{9F5BE635-2D76-4054-BD2B-45AC4B338BA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67474" y="1433512"/>
            <a:ext cx="4724401" cy="3990975"/>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8992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DAD9-382A-4F04-9D2F-259D42F26862}"/>
              </a:ext>
            </a:extLst>
          </p:cNvPr>
          <p:cNvSpPr>
            <a:spLocks noGrp="1"/>
          </p:cNvSpPr>
          <p:nvPr>
            <p:ph type="title"/>
          </p:nvPr>
        </p:nvSpPr>
        <p:spPr/>
        <p:txBody>
          <a:bodyPr/>
          <a:lstStyle/>
          <a:p>
            <a:pPr marL="12700"/>
            <a:r>
              <a:rPr lang="en-US" spc="-5" dirty="0"/>
              <a:t>EMBRACE Trial</a:t>
            </a:r>
          </a:p>
        </p:txBody>
      </p:sp>
      <p:sp>
        <p:nvSpPr>
          <p:cNvPr id="3" name="Content Placeholder 2">
            <a:extLst>
              <a:ext uri="{FF2B5EF4-FFF2-40B4-BE49-F238E27FC236}">
                <a16:creationId xmlns:a16="http://schemas.microsoft.com/office/drawing/2014/main" id="{53174817-564A-472E-BDB9-DF56A6362A99}"/>
              </a:ext>
            </a:extLst>
          </p:cNvPr>
          <p:cNvSpPr>
            <a:spLocks noGrp="1"/>
          </p:cNvSpPr>
          <p:nvPr>
            <p:ph sz="half" idx="1"/>
          </p:nvPr>
        </p:nvSpPr>
        <p:spPr>
          <a:xfrm>
            <a:off x="1788459" y="1256232"/>
            <a:ext cx="9157448" cy="4520725"/>
          </a:xfrm>
        </p:spPr>
        <p:txBody>
          <a:bodyPr/>
          <a:lstStyle/>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16 stroke centers in Canada</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572 patients without known atrial fibrillation and who had CS ischemic stroke or TIA within prior 6 months (cause undetermined after standard tests including 24-hour ECG, to undergo additional non-invasive ambulatory ECG monitoring with either a 30-day event-trigger recorder (intervention group) or a conventional 24-hour monitor (control group).  </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Age ≥55 (mean age 73)</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Comparison of standard (24 hrs) to 30-day event-triggered monitor</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Primary outcome: 30 seconds of AF detected by 90 days</a:t>
            </a:r>
          </a:p>
          <a:p>
            <a:endParaRPr lang="en-US" dirty="0">
              <a:latin typeface="Lub Dub Medium" panose="020B0603030403020204" pitchFamily="34" charset="0"/>
            </a:endParaRPr>
          </a:p>
        </p:txBody>
      </p:sp>
      <p:sp>
        <p:nvSpPr>
          <p:cNvPr id="6" name="object 34">
            <a:extLst>
              <a:ext uri="{FF2B5EF4-FFF2-40B4-BE49-F238E27FC236}">
                <a16:creationId xmlns:a16="http://schemas.microsoft.com/office/drawing/2014/main" id="{5CC2EC7A-8C4D-492E-968C-03B4E1370715}"/>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Gladstone DJ et al. (2014) N Engl J Med</a:t>
            </a:r>
          </a:p>
        </p:txBody>
      </p:sp>
    </p:spTree>
    <p:extLst>
      <p:ext uri="{BB962C8B-B14F-4D97-AF65-F5344CB8AC3E}">
        <p14:creationId xmlns:p14="http://schemas.microsoft.com/office/powerpoint/2010/main" val="28703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9C84-2F14-477B-89F6-57760AEA774F}"/>
              </a:ext>
            </a:extLst>
          </p:cNvPr>
          <p:cNvSpPr>
            <a:spLocks noGrp="1"/>
          </p:cNvSpPr>
          <p:nvPr>
            <p:ph type="title"/>
          </p:nvPr>
        </p:nvSpPr>
        <p:spPr/>
        <p:txBody>
          <a:bodyPr/>
          <a:lstStyle/>
          <a:p>
            <a:pPr marL="12700"/>
            <a:r>
              <a:rPr lang="en-US" spc="-5" dirty="0"/>
              <a:t>EMBRACE Trial </a:t>
            </a:r>
            <a:r>
              <a:rPr lang="en-US" i="1" cap="none" spc="-5" dirty="0">
                <a:latin typeface="Lub Dub Medium" panose="020B0603030403020204" pitchFamily="34" charset="0"/>
              </a:rPr>
              <a:t>- Results</a:t>
            </a:r>
          </a:p>
        </p:txBody>
      </p:sp>
      <p:graphicFrame>
        <p:nvGraphicFramePr>
          <p:cNvPr id="5" name="object 5">
            <a:extLst>
              <a:ext uri="{FF2B5EF4-FFF2-40B4-BE49-F238E27FC236}">
                <a16:creationId xmlns:a16="http://schemas.microsoft.com/office/drawing/2014/main" id="{5E3B4F70-2DF2-4D62-B3D2-8BB1328228B5}"/>
              </a:ext>
            </a:extLst>
          </p:cNvPr>
          <p:cNvGraphicFramePr>
            <a:graphicFrameLocks noGrp="1"/>
          </p:cNvGraphicFramePr>
          <p:nvPr>
            <p:extLst>
              <p:ext uri="{D42A27DB-BD31-4B8C-83A1-F6EECF244321}">
                <p14:modId xmlns:p14="http://schemas.microsoft.com/office/powerpoint/2010/main" val="4050133071"/>
              </p:ext>
            </p:extLst>
          </p:nvPr>
        </p:nvGraphicFramePr>
        <p:xfrm>
          <a:off x="2347337" y="1812136"/>
          <a:ext cx="7856776" cy="3233727"/>
        </p:xfrm>
        <a:graphic>
          <a:graphicData uri="http://schemas.openxmlformats.org/drawingml/2006/table">
            <a:tbl>
              <a:tblPr firstRow="1" bandRow="1">
                <a:tableStyleId>{2D5ABB26-0587-4C30-8999-92F81FD0307C}</a:tableStyleId>
              </a:tblPr>
              <a:tblGrid>
                <a:gridCol w="3119603">
                  <a:extLst>
                    <a:ext uri="{9D8B030D-6E8A-4147-A177-3AD203B41FA5}">
                      <a16:colId xmlns:a16="http://schemas.microsoft.com/office/drawing/2014/main" val="20000"/>
                    </a:ext>
                  </a:extLst>
                </a:gridCol>
                <a:gridCol w="1386490">
                  <a:extLst>
                    <a:ext uri="{9D8B030D-6E8A-4147-A177-3AD203B41FA5}">
                      <a16:colId xmlns:a16="http://schemas.microsoft.com/office/drawing/2014/main" val="20001"/>
                    </a:ext>
                  </a:extLst>
                </a:gridCol>
                <a:gridCol w="1801718">
                  <a:extLst>
                    <a:ext uri="{9D8B030D-6E8A-4147-A177-3AD203B41FA5}">
                      <a16:colId xmlns:a16="http://schemas.microsoft.com/office/drawing/2014/main" val="20002"/>
                    </a:ext>
                  </a:extLst>
                </a:gridCol>
                <a:gridCol w="1548965">
                  <a:extLst>
                    <a:ext uri="{9D8B030D-6E8A-4147-A177-3AD203B41FA5}">
                      <a16:colId xmlns:a16="http://schemas.microsoft.com/office/drawing/2014/main" val="20003"/>
                    </a:ext>
                  </a:extLst>
                </a:gridCol>
              </a:tblGrid>
              <a:tr h="824932">
                <a:tc>
                  <a:txBody>
                    <a:bodyPr/>
                    <a:lstStyle/>
                    <a:p>
                      <a:endParaRPr dirty="0">
                        <a:latin typeface="Lub Dub Medium" panose="020B0603030403020204" pitchFamily="34"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noFill/>
                  </a:tcPr>
                </a:tc>
                <a:tc>
                  <a:txBody>
                    <a:bodyPr/>
                    <a:lstStyle/>
                    <a:p>
                      <a:pPr marL="151765" marR="142240" indent="2540" algn="ctr">
                        <a:lnSpc>
                          <a:spcPct val="100000"/>
                        </a:lnSpc>
                        <a:spcBef>
                          <a:spcPts val="285"/>
                        </a:spcBef>
                      </a:pPr>
                      <a:r>
                        <a:rPr sz="1600" b="0" dirty="0">
                          <a:solidFill>
                            <a:srgbClr val="FFFFFF"/>
                          </a:solidFill>
                          <a:latin typeface="Lub Dub Bold" panose="020B0803030403020204" pitchFamily="34" charset="0"/>
                          <a:cs typeface="Arial Narrow"/>
                        </a:rPr>
                        <a:t>C</a:t>
                      </a:r>
                      <a:r>
                        <a:rPr sz="1600" b="0" spc="5" dirty="0">
                          <a:solidFill>
                            <a:srgbClr val="FFFFFF"/>
                          </a:solidFill>
                          <a:latin typeface="Lub Dub Bold" panose="020B0803030403020204" pitchFamily="34" charset="0"/>
                          <a:cs typeface="Arial Narrow"/>
                        </a:rPr>
                        <a:t>o</a:t>
                      </a:r>
                      <a:r>
                        <a:rPr sz="1600" b="0" dirty="0">
                          <a:solidFill>
                            <a:srgbClr val="FFFFFF"/>
                          </a:solidFill>
                          <a:latin typeface="Lub Dub Bold" panose="020B0803030403020204" pitchFamily="34" charset="0"/>
                          <a:cs typeface="Arial Narrow"/>
                        </a:rPr>
                        <a:t>ntrol  </a:t>
                      </a:r>
                      <a:r>
                        <a:rPr sz="1600" b="0" spc="-5" dirty="0">
                          <a:solidFill>
                            <a:srgbClr val="FFFFFF"/>
                          </a:solidFill>
                          <a:latin typeface="Lub Dub Bold" panose="020B0803030403020204" pitchFamily="34" charset="0"/>
                          <a:cs typeface="Arial Narrow"/>
                        </a:rPr>
                        <a:t>(24</a:t>
                      </a:r>
                      <a:r>
                        <a:rPr sz="1600" b="0" spc="-95" dirty="0">
                          <a:solidFill>
                            <a:srgbClr val="FFFFFF"/>
                          </a:solidFill>
                          <a:latin typeface="Lub Dub Bold" panose="020B0803030403020204" pitchFamily="34" charset="0"/>
                          <a:cs typeface="Arial Narrow"/>
                        </a:rPr>
                        <a:t> </a:t>
                      </a:r>
                      <a:r>
                        <a:rPr sz="1600" b="0" spc="-5" dirty="0">
                          <a:solidFill>
                            <a:srgbClr val="FFFFFF"/>
                          </a:solidFill>
                          <a:latin typeface="Lub Dub Bold" panose="020B0803030403020204" pitchFamily="34" charset="0"/>
                          <a:cs typeface="Arial Narrow"/>
                        </a:rPr>
                        <a:t>hrs)</a:t>
                      </a:r>
                      <a:endParaRPr sz="1600" b="0" dirty="0">
                        <a:latin typeface="Lub Dub Bold" panose="020B0803030403020204" pitchFamily="34" charset="0"/>
                        <a:cs typeface="Arial Narrow"/>
                      </a:endParaRP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10E20"/>
                    </a:solidFill>
                  </a:tcPr>
                </a:tc>
                <a:tc>
                  <a:txBody>
                    <a:bodyPr/>
                    <a:lstStyle/>
                    <a:p>
                      <a:pPr marL="312420" marR="302895" indent="36195" algn="ctr">
                        <a:lnSpc>
                          <a:spcPct val="100000"/>
                        </a:lnSpc>
                        <a:spcBef>
                          <a:spcPts val="285"/>
                        </a:spcBef>
                      </a:pPr>
                      <a:r>
                        <a:rPr sz="1600" b="0" spc="-5" dirty="0">
                          <a:solidFill>
                            <a:srgbClr val="FFFFFF"/>
                          </a:solidFill>
                          <a:latin typeface="Lub Dub Bold" panose="020B0803030403020204" pitchFamily="34" charset="0"/>
                          <a:cs typeface="Arial Narrow"/>
                        </a:rPr>
                        <a:t>30 Day  M</a:t>
                      </a:r>
                      <a:r>
                        <a:rPr sz="1600" b="0" dirty="0">
                          <a:solidFill>
                            <a:srgbClr val="FFFFFF"/>
                          </a:solidFill>
                          <a:latin typeface="Lub Dub Bold" panose="020B0803030403020204" pitchFamily="34" charset="0"/>
                          <a:cs typeface="Arial Narrow"/>
                        </a:rPr>
                        <a:t>onitor</a:t>
                      </a:r>
                      <a:endParaRPr sz="1600" b="0" dirty="0">
                        <a:latin typeface="Lub Dub Bold" panose="020B0803030403020204" pitchFamily="34" charset="0"/>
                        <a:cs typeface="Arial Narrow"/>
                      </a:endParaRP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10E20"/>
                    </a:solidFill>
                  </a:tcPr>
                </a:tc>
                <a:tc>
                  <a:txBody>
                    <a:bodyPr/>
                    <a:lstStyle/>
                    <a:p>
                      <a:pPr marL="635" algn="ctr">
                        <a:lnSpc>
                          <a:spcPct val="100000"/>
                        </a:lnSpc>
                        <a:spcBef>
                          <a:spcPts val="285"/>
                        </a:spcBef>
                      </a:pPr>
                      <a:r>
                        <a:rPr sz="1600" b="0" dirty="0">
                          <a:solidFill>
                            <a:srgbClr val="FFFFFF"/>
                          </a:solidFill>
                          <a:latin typeface="Lub Dub Bold" panose="020B0803030403020204" pitchFamily="34" charset="0"/>
                          <a:cs typeface="Arial Narrow"/>
                        </a:rPr>
                        <a:t>P</a:t>
                      </a:r>
                      <a:r>
                        <a:rPr lang="en-US" sz="1600" b="0" dirty="0">
                          <a:solidFill>
                            <a:srgbClr val="FFFFFF"/>
                          </a:solidFill>
                          <a:latin typeface="Lub Dub Bold" panose="020B0803030403020204" pitchFamily="34" charset="0"/>
                          <a:cs typeface="Arial Narrow"/>
                        </a:rPr>
                        <a:t>-value</a:t>
                      </a:r>
                      <a:endParaRPr sz="1600" b="0" dirty="0">
                        <a:latin typeface="Lub Dub Bold" panose="020B0803030403020204" pitchFamily="34" charset="0"/>
                        <a:cs typeface="Arial Narrow"/>
                      </a:endParaRP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10E20"/>
                    </a:solidFill>
                  </a:tcPr>
                </a:tc>
                <a:extLst>
                  <a:ext uri="{0D108BD9-81ED-4DB2-BD59-A6C34878D82A}">
                    <a16:rowId xmlns:a16="http://schemas.microsoft.com/office/drawing/2014/main" val="10000"/>
                  </a:ext>
                </a:extLst>
              </a:tr>
              <a:tr h="873770">
                <a:tc>
                  <a:txBody>
                    <a:bodyPr/>
                    <a:lstStyle/>
                    <a:p>
                      <a:pPr marL="85090">
                        <a:lnSpc>
                          <a:spcPct val="100000"/>
                        </a:lnSpc>
                        <a:spcBef>
                          <a:spcPts val="175"/>
                        </a:spcBef>
                      </a:pPr>
                      <a:r>
                        <a:rPr sz="1600" spc="-5" dirty="0">
                          <a:latin typeface="Lub Dub Bold" panose="020B0803030403020204" pitchFamily="34" charset="0"/>
                          <a:cs typeface="Arial Narrow"/>
                        </a:rPr>
                        <a:t>Primary</a:t>
                      </a:r>
                      <a:r>
                        <a:rPr sz="1600" spc="-50" dirty="0">
                          <a:latin typeface="Lub Dub Bold" panose="020B0803030403020204" pitchFamily="34" charset="0"/>
                          <a:cs typeface="Arial Narrow"/>
                        </a:rPr>
                        <a:t> </a:t>
                      </a:r>
                      <a:r>
                        <a:rPr sz="1600" spc="-5" dirty="0">
                          <a:latin typeface="Lub Dub Bold" panose="020B0803030403020204" pitchFamily="34" charset="0"/>
                          <a:cs typeface="Arial Narrow"/>
                        </a:rPr>
                        <a:t>outcome:</a:t>
                      </a:r>
                      <a:endParaRPr sz="1600" dirty="0">
                        <a:latin typeface="Lub Dub Bold" panose="020B0803030403020204" pitchFamily="34" charset="0"/>
                        <a:cs typeface="Arial Narrow"/>
                      </a:endParaRPr>
                    </a:p>
                    <a:p>
                      <a:pPr marL="85090" indent="0">
                        <a:lnSpc>
                          <a:spcPct val="100000"/>
                        </a:lnSpc>
                        <a:buFont typeface="Arial"/>
                        <a:buNone/>
                        <a:tabLst>
                          <a:tab pos="371475" algn="l"/>
                          <a:tab pos="372110" algn="l"/>
                        </a:tabLst>
                      </a:pPr>
                      <a:r>
                        <a:rPr sz="1600" spc="-5" dirty="0">
                          <a:latin typeface="Lub Dub Medium" panose="020B0603030403020204" pitchFamily="34" charset="0"/>
                          <a:cs typeface="Arial Narrow"/>
                        </a:rPr>
                        <a:t>AF </a:t>
                      </a:r>
                      <a:r>
                        <a:rPr lang="en-US" sz="1600" spc="-5" dirty="0">
                          <a:latin typeface="Lub Dub Medium" panose="020B0603030403020204" pitchFamily="34" charset="0"/>
                          <a:cs typeface="Arial Narrow"/>
                        </a:rPr>
                        <a:t>≥</a:t>
                      </a:r>
                      <a:r>
                        <a:rPr sz="1600" spc="-5" dirty="0">
                          <a:latin typeface="Lub Dub Medium" panose="020B0603030403020204" pitchFamily="34" charset="0"/>
                          <a:cs typeface="Arial Narrow"/>
                        </a:rPr>
                        <a:t>30</a:t>
                      </a:r>
                      <a:r>
                        <a:rPr sz="1600" spc="-85" dirty="0">
                          <a:latin typeface="Lub Dub Medium" panose="020B0603030403020204" pitchFamily="34" charset="0"/>
                          <a:cs typeface="Arial Narrow"/>
                        </a:rPr>
                        <a:t> </a:t>
                      </a:r>
                      <a:r>
                        <a:rPr sz="1600" spc="-5" dirty="0">
                          <a:latin typeface="Lub Dub Medium" panose="020B0603030403020204" pitchFamily="34" charset="0"/>
                          <a:cs typeface="Arial Narrow"/>
                        </a:rPr>
                        <a:t>secs</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260985">
                        <a:lnSpc>
                          <a:spcPct val="100000"/>
                        </a:lnSpc>
                        <a:spcBef>
                          <a:spcPts val="175"/>
                        </a:spcBef>
                      </a:pPr>
                      <a:r>
                        <a:rPr lang="en-US" sz="1600" spc="-5" dirty="0">
                          <a:latin typeface="Lub Dub Medium" panose="020B0603030403020204" pitchFamily="34" charset="0"/>
                          <a:cs typeface="Arial Narrow"/>
                        </a:rPr>
                        <a:t>  </a:t>
                      </a:r>
                      <a:r>
                        <a:rPr sz="1600" spc="-5" dirty="0">
                          <a:latin typeface="Lub Dub Medium" panose="020B0603030403020204" pitchFamily="34" charset="0"/>
                          <a:cs typeface="Arial Narrow"/>
                        </a:rPr>
                        <a:t>3.2%</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R="372110" algn="ctr">
                        <a:lnSpc>
                          <a:spcPct val="100000"/>
                        </a:lnSpc>
                        <a:spcBef>
                          <a:spcPts val="175"/>
                        </a:spcBef>
                      </a:pPr>
                      <a:r>
                        <a:rPr lang="en-US" sz="1600" dirty="0">
                          <a:latin typeface="Lub Dub Medium" panose="020B0603030403020204" pitchFamily="34" charset="0"/>
                          <a:cs typeface="Arial Narrow"/>
                        </a:rPr>
                        <a:t>       </a:t>
                      </a:r>
                      <a:r>
                        <a:rPr sz="1600" dirty="0">
                          <a:latin typeface="Lub Dub Medium" panose="020B0603030403020204" pitchFamily="34" charset="0"/>
                          <a:cs typeface="Arial Narrow"/>
                        </a:rPr>
                        <a:t>1</a:t>
                      </a:r>
                      <a:r>
                        <a:rPr sz="1600" spc="5" dirty="0">
                          <a:latin typeface="Lub Dub Medium" panose="020B0603030403020204" pitchFamily="34" charset="0"/>
                          <a:cs typeface="Arial Narrow"/>
                        </a:rPr>
                        <a:t>6</a:t>
                      </a:r>
                      <a:r>
                        <a:rPr sz="1600" dirty="0">
                          <a:latin typeface="Lub Dub Medium" panose="020B0603030403020204" pitchFamily="34" charset="0"/>
                          <a:cs typeface="Arial Narrow"/>
                        </a:rPr>
                        <a:t>.</a:t>
                      </a:r>
                      <a:r>
                        <a:rPr sz="1600" spc="-5" dirty="0">
                          <a:latin typeface="Lub Dub Medium" panose="020B0603030403020204" pitchFamily="34" charset="0"/>
                          <a:cs typeface="Arial Narrow"/>
                        </a:rPr>
                        <a:t>1</a:t>
                      </a:r>
                      <a:r>
                        <a:rPr sz="1600" dirty="0">
                          <a:latin typeface="Lub Dub Medium" panose="020B0603030403020204" pitchFamily="34" charset="0"/>
                          <a:cs typeface="Arial Narrow"/>
                        </a:rPr>
                        <a:t>%</a:t>
                      </a: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algn="ctr">
                        <a:lnSpc>
                          <a:spcPct val="100000"/>
                        </a:lnSpc>
                        <a:spcBef>
                          <a:spcPts val="175"/>
                        </a:spcBef>
                      </a:pPr>
                      <a:r>
                        <a:rPr sz="1600" spc="-5" dirty="0">
                          <a:latin typeface="Lub Dub Medium" panose="020B0603030403020204" pitchFamily="34" charset="0"/>
                          <a:cs typeface="Arial Narrow"/>
                        </a:rPr>
                        <a:t>&lt;0.001</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728142">
                <a:tc>
                  <a:txBody>
                    <a:bodyPr/>
                    <a:lstStyle/>
                    <a:p>
                      <a:pPr marL="85090">
                        <a:lnSpc>
                          <a:spcPct val="100000"/>
                        </a:lnSpc>
                        <a:spcBef>
                          <a:spcPts val="275"/>
                        </a:spcBef>
                      </a:pPr>
                      <a:r>
                        <a:rPr sz="1600" b="0" dirty="0">
                          <a:latin typeface="Lub Dub Bold" panose="020B0803030403020204" pitchFamily="34" charset="0"/>
                          <a:cs typeface="Arial Narrow"/>
                        </a:rPr>
                        <a:t>Secondary</a:t>
                      </a:r>
                      <a:r>
                        <a:rPr sz="1600" b="0" spc="-105" dirty="0">
                          <a:latin typeface="Lub Dub Bold" panose="020B0803030403020204" pitchFamily="34" charset="0"/>
                          <a:cs typeface="Arial Narrow"/>
                        </a:rPr>
                        <a:t> </a:t>
                      </a:r>
                      <a:r>
                        <a:rPr sz="1600" b="0" spc="-5" dirty="0">
                          <a:latin typeface="Lub Dub Bold" panose="020B0803030403020204" pitchFamily="34" charset="0"/>
                          <a:cs typeface="Arial Narrow"/>
                        </a:rPr>
                        <a:t>outcome:</a:t>
                      </a:r>
                      <a:endParaRPr sz="1600" b="0" dirty="0">
                        <a:latin typeface="Lub Dub Bold" panose="020B0803030403020204" pitchFamily="34" charset="0"/>
                        <a:cs typeface="Arial Narrow"/>
                      </a:endParaRPr>
                    </a:p>
                    <a:p>
                      <a:pPr marL="85090" indent="0">
                        <a:lnSpc>
                          <a:spcPct val="100000"/>
                        </a:lnSpc>
                        <a:buFont typeface="Arial"/>
                        <a:buNone/>
                        <a:tabLst>
                          <a:tab pos="371475" algn="l"/>
                          <a:tab pos="372110" algn="l"/>
                        </a:tabLst>
                      </a:pPr>
                      <a:r>
                        <a:rPr sz="1600" spc="-5" dirty="0">
                          <a:latin typeface="Lub Dub Medium" panose="020B0603030403020204" pitchFamily="34" charset="0"/>
                          <a:cs typeface="Arial Narrow"/>
                        </a:rPr>
                        <a:t>AF </a:t>
                      </a:r>
                      <a:r>
                        <a:rPr lang="en-US" sz="1600" spc="-5" dirty="0">
                          <a:latin typeface="Lub Dub Medium" panose="020B0603030403020204" pitchFamily="34" charset="0"/>
                          <a:cs typeface="Arial Narrow"/>
                        </a:rPr>
                        <a:t>≥</a:t>
                      </a:r>
                      <a:r>
                        <a:rPr sz="1600" spc="-5" dirty="0">
                          <a:latin typeface="Lub Dub Medium" panose="020B0603030403020204" pitchFamily="34" charset="0"/>
                          <a:cs typeface="Arial Narrow"/>
                        </a:rPr>
                        <a:t>2.5</a:t>
                      </a:r>
                      <a:r>
                        <a:rPr sz="1600" spc="-90" dirty="0">
                          <a:latin typeface="Lub Dub Medium" panose="020B0603030403020204" pitchFamily="34" charset="0"/>
                          <a:cs typeface="Arial Narrow"/>
                        </a:rPr>
                        <a:t> </a:t>
                      </a:r>
                      <a:r>
                        <a:rPr sz="1600" spc="-10" dirty="0">
                          <a:latin typeface="Lub Dub Medium" panose="020B0603030403020204" pitchFamily="34" charset="0"/>
                          <a:cs typeface="Arial Narrow"/>
                        </a:rPr>
                        <a:t>min</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260985">
                        <a:lnSpc>
                          <a:spcPct val="100000"/>
                        </a:lnSpc>
                        <a:spcBef>
                          <a:spcPts val="275"/>
                        </a:spcBef>
                      </a:pPr>
                      <a:r>
                        <a:rPr lang="en-US" sz="1600" spc="-5" dirty="0">
                          <a:latin typeface="Lub Dub Medium" panose="020B0603030403020204" pitchFamily="34" charset="0"/>
                          <a:cs typeface="Arial Narrow"/>
                        </a:rPr>
                        <a:t>  </a:t>
                      </a:r>
                      <a:r>
                        <a:rPr sz="1600" spc="-5" dirty="0">
                          <a:latin typeface="Lub Dub Medium" panose="020B0603030403020204" pitchFamily="34" charset="0"/>
                          <a:cs typeface="Arial Narrow"/>
                        </a:rPr>
                        <a:t>2.5%</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R="418465" algn="ctr">
                        <a:lnSpc>
                          <a:spcPct val="100000"/>
                        </a:lnSpc>
                        <a:spcBef>
                          <a:spcPts val="275"/>
                        </a:spcBef>
                      </a:pPr>
                      <a:r>
                        <a:rPr lang="en-US" sz="1600" dirty="0">
                          <a:latin typeface="Lub Dub Medium" panose="020B0603030403020204" pitchFamily="34" charset="0"/>
                          <a:cs typeface="Arial Narrow"/>
                        </a:rPr>
                        <a:t>       </a:t>
                      </a:r>
                      <a:r>
                        <a:rPr sz="1600" dirty="0">
                          <a:latin typeface="Lub Dub Medium" panose="020B0603030403020204" pitchFamily="34" charset="0"/>
                          <a:cs typeface="Arial Narrow"/>
                        </a:rPr>
                        <a:t>9.9%</a:t>
                      </a: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gn="ctr">
                        <a:lnSpc>
                          <a:spcPct val="100000"/>
                        </a:lnSpc>
                        <a:spcBef>
                          <a:spcPts val="275"/>
                        </a:spcBef>
                      </a:pPr>
                      <a:r>
                        <a:rPr sz="1600" spc="-5" dirty="0">
                          <a:latin typeface="Lub Dub Medium" panose="020B0603030403020204" pitchFamily="34" charset="0"/>
                          <a:cs typeface="Arial Narrow"/>
                        </a:rPr>
                        <a:t>&lt;0.001</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806883">
                <a:tc>
                  <a:txBody>
                    <a:bodyPr/>
                    <a:lstStyle/>
                    <a:p>
                      <a:pPr marL="85090">
                        <a:lnSpc>
                          <a:spcPct val="100000"/>
                        </a:lnSpc>
                        <a:spcBef>
                          <a:spcPts val="275"/>
                        </a:spcBef>
                      </a:pPr>
                      <a:r>
                        <a:rPr sz="1600" spc="-5" dirty="0">
                          <a:latin typeface="Lub Dub Bold" panose="020B0803030403020204" pitchFamily="34" charset="0"/>
                          <a:cs typeface="Arial Narrow"/>
                        </a:rPr>
                        <a:t>Change from</a:t>
                      </a:r>
                      <a:r>
                        <a:rPr sz="1600" spc="-55" dirty="0">
                          <a:latin typeface="Lub Dub Bold" panose="020B0803030403020204" pitchFamily="34" charset="0"/>
                          <a:cs typeface="Arial Narrow"/>
                        </a:rPr>
                        <a:t> </a:t>
                      </a:r>
                      <a:r>
                        <a:rPr sz="1600" spc="-5" dirty="0">
                          <a:latin typeface="Lub Dub Bold" panose="020B0803030403020204" pitchFamily="34" charset="0"/>
                          <a:cs typeface="Arial Narrow"/>
                        </a:rPr>
                        <a:t>antiplatelet</a:t>
                      </a:r>
                      <a:endParaRPr sz="1600" dirty="0">
                        <a:latin typeface="Lub Dub Bold" panose="020B0803030403020204" pitchFamily="34" charset="0"/>
                        <a:cs typeface="Arial Narrow"/>
                      </a:endParaRPr>
                    </a:p>
                    <a:p>
                      <a:pPr marL="85090">
                        <a:lnSpc>
                          <a:spcPct val="100000"/>
                        </a:lnSpc>
                      </a:pPr>
                      <a:r>
                        <a:rPr sz="1600" spc="-5" dirty="0">
                          <a:latin typeface="Lub Dub Bold" panose="020B0803030403020204" pitchFamily="34" charset="0"/>
                          <a:cs typeface="Arial Narrow"/>
                        </a:rPr>
                        <a:t>to anticoagulant</a:t>
                      </a:r>
                      <a:r>
                        <a:rPr sz="1600" spc="-75" dirty="0">
                          <a:latin typeface="Lub Dub Bold" panose="020B0803030403020204" pitchFamily="34" charset="0"/>
                          <a:cs typeface="Arial Narrow"/>
                        </a:rPr>
                        <a:t> </a:t>
                      </a:r>
                      <a:r>
                        <a:rPr sz="1600" spc="-5" dirty="0">
                          <a:latin typeface="Lub Dub Bold" panose="020B0803030403020204" pitchFamily="34" charset="0"/>
                          <a:cs typeface="Arial Narrow"/>
                        </a:rPr>
                        <a:t>therapy</a:t>
                      </a:r>
                      <a:endParaRPr sz="1600" dirty="0">
                        <a:latin typeface="Lub Dub Bold" panose="020B08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260985">
                        <a:lnSpc>
                          <a:spcPct val="100000"/>
                        </a:lnSpc>
                        <a:spcBef>
                          <a:spcPts val="275"/>
                        </a:spcBef>
                      </a:pPr>
                      <a:r>
                        <a:rPr lang="en-US" sz="1600" spc="-5" dirty="0">
                          <a:latin typeface="Lub Dub Medium" panose="020B0603030403020204" pitchFamily="34" charset="0"/>
                          <a:cs typeface="Arial Narrow"/>
                        </a:rPr>
                        <a:t>  </a:t>
                      </a:r>
                      <a:r>
                        <a:rPr sz="1600" spc="-5" dirty="0">
                          <a:latin typeface="Lub Dub Medium" panose="020B0603030403020204" pitchFamily="34" charset="0"/>
                          <a:cs typeface="Arial Narrow"/>
                        </a:rPr>
                        <a:t>4.7%</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R="372110" algn="ctr">
                        <a:lnSpc>
                          <a:spcPct val="100000"/>
                        </a:lnSpc>
                        <a:spcBef>
                          <a:spcPts val="275"/>
                        </a:spcBef>
                      </a:pPr>
                      <a:r>
                        <a:rPr lang="en-US" sz="1600" dirty="0">
                          <a:latin typeface="Lub Dub Medium" panose="020B0603030403020204" pitchFamily="34" charset="0"/>
                          <a:cs typeface="Arial Narrow"/>
                        </a:rPr>
                        <a:t>      </a:t>
                      </a:r>
                      <a:r>
                        <a:rPr sz="1600" dirty="0">
                          <a:latin typeface="Lub Dub Medium" panose="020B0603030403020204" pitchFamily="34" charset="0"/>
                          <a:cs typeface="Arial Narrow"/>
                        </a:rPr>
                        <a:t>1</a:t>
                      </a:r>
                      <a:r>
                        <a:rPr sz="1600" spc="5" dirty="0">
                          <a:latin typeface="Lub Dub Medium" panose="020B0603030403020204" pitchFamily="34" charset="0"/>
                          <a:cs typeface="Arial Narrow"/>
                        </a:rPr>
                        <a:t>3</a:t>
                      </a:r>
                      <a:r>
                        <a:rPr sz="1600" dirty="0">
                          <a:latin typeface="Lub Dub Medium" panose="020B0603030403020204" pitchFamily="34" charset="0"/>
                          <a:cs typeface="Arial Narrow"/>
                        </a:rPr>
                        <a:t>.</a:t>
                      </a:r>
                      <a:r>
                        <a:rPr sz="1600" spc="-5" dirty="0">
                          <a:latin typeface="Lub Dub Medium" panose="020B0603030403020204" pitchFamily="34" charset="0"/>
                          <a:cs typeface="Arial Narrow"/>
                        </a:rPr>
                        <a:t>6</a:t>
                      </a:r>
                      <a:r>
                        <a:rPr sz="1600" dirty="0">
                          <a:latin typeface="Lub Dub Medium" panose="020B0603030403020204" pitchFamily="34" charset="0"/>
                          <a:cs typeface="Arial Narrow"/>
                        </a:rPr>
                        <a:t>%</a:t>
                      </a: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algn="ctr">
                        <a:lnSpc>
                          <a:spcPct val="100000"/>
                        </a:lnSpc>
                        <a:spcBef>
                          <a:spcPts val="275"/>
                        </a:spcBef>
                      </a:pPr>
                      <a:r>
                        <a:rPr sz="1600" spc="-5" dirty="0">
                          <a:latin typeface="Lub Dub Medium" panose="020B0603030403020204" pitchFamily="34" charset="0"/>
                          <a:cs typeface="Arial Narrow"/>
                        </a:rPr>
                        <a:t>&lt;0.001</a:t>
                      </a:r>
                      <a:endParaRPr sz="1600" dirty="0">
                        <a:latin typeface="Lub Dub Medium" panose="020B0603030403020204" pitchFamily="34" charset="0"/>
                        <a:cs typeface="Arial Narrow"/>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bl>
          </a:graphicData>
        </a:graphic>
      </p:graphicFrame>
      <p:sp>
        <p:nvSpPr>
          <p:cNvPr id="7" name="object 34">
            <a:extLst>
              <a:ext uri="{FF2B5EF4-FFF2-40B4-BE49-F238E27FC236}">
                <a16:creationId xmlns:a16="http://schemas.microsoft.com/office/drawing/2014/main" id="{E861C72F-32A8-463A-A815-BC2088B7EE8C}"/>
              </a:ext>
            </a:extLst>
          </p:cNvPr>
          <p:cNvSpPr txBox="1"/>
          <p:nvPr/>
        </p:nvSpPr>
        <p:spPr>
          <a:xfrm>
            <a:off x="838200" y="6371350"/>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Gladstone DJ et al. (2014) </a:t>
            </a:r>
            <a:r>
              <a:rPr lang="da-DK" sz="800" i="1" dirty="0">
                <a:solidFill>
                  <a:schemeClr val="tx1">
                    <a:lumMod val="50000"/>
                    <a:lumOff val="50000"/>
                  </a:schemeClr>
                </a:solidFill>
                <a:latin typeface="Lub Dub Medium" panose="020B0603030403020204" pitchFamily="34" charset="0"/>
                <a:cs typeface="Arial"/>
              </a:rPr>
              <a:t>N Engl J Med.</a:t>
            </a:r>
          </a:p>
        </p:txBody>
      </p:sp>
    </p:spTree>
    <p:extLst>
      <p:ext uri="{BB962C8B-B14F-4D97-AF65-F5344CB8AC3E}">
        <p14:creationId xmlns:p14="http://schemas.microsoft.com/office/powerpoint/2010/main" val="18423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D951-07D3-46E0-BB84-13FDE319E938}"/>
              </a:ext>
            </a:extLst>
          </p:cNvPr>
          <p:cNvSpPr>
            <a:spLocks noGrp="1"/>
          </p:cNvSpPr>
          <p:nvPr>
            <p:ph type="title"/>
          </p:nvPr>
        </p:nvSpPr>
        <p:spPr/>
        <p:txBody>
          <a:bodyPr/>
          <a:lstStyle/>
          <a:p>
            <a:pPr marL="12700"/>
            <a:r>
              <a:rPr lang="en-US" spc="-5" dirty="0"/>
              <a:t>EMBRACE Trial</a:t>
            </a:r>
          </a:p>
        </p:txBody>
      </p:sp>
      <p:sp>
        <p:nvSpPr>
          <p:cNvPr id="3" name="Content Placeholder 2">
            <a:extLst>
              <a:ext uri="{FF2B5EF4-FFF2-40B4-BE49-F238E27FC236}">
                <a16:creationId xmlns:a16="http://schemas.microsoft.com/office/drawing/2014/main" id="{E012AA1B-FED5-45BC-89CD-4AFEF56C4578}"/>
              </a:ext>
            </a:extLst>
          </p:cNvPr>
          <p:cNvSpPr>
            <a:spLocks noGrp="1"/>
          </p:cNvSpPr>
          <p:nvPr>
            <p:ph sz="half" idx="1"/>
          </p:nvPr>
        </p:nvSpPr>
        <p:spPr>
          <a:xfrm>
            <a:off x="4318745" y="1389178"/>
            <a:ext cx="4059403" cy="712417"/>
          </a:xfrm>
        </p:spPr>
        <p:txBody>
          <a:bodyPr>
            <a:normAutofit/>
          </a:bodyPr>
          <a:lstStyle/>
          <a:p>
            <a:pPr algn="ctr"/>
            <a:r>
              <a:rPr lang="en-US" cap="none" dirty="0">
                <a:solidFill>
                  <a:srgbClr val="C10E20"/>
                </a:solidFill>
                <a:latin typeface="Lub Dub Bold" panose="020B0803030403020204" pitchFamily="34" charset="0"/>
              </a:rPr>
              <a:t>Detection of AF in</a:t>
            </a:r>
            <a:r>
              <a:rPr lang="en-US" dirty="0">
                <a:solidFill>
                  <a:srgbClr val="C10E20"/>
                </a:solidFill>
                <a:latin typeface="Lub Dub Bold" panose="020B0803030403020204" pitchFamily="34" charset="0"/>
              </a:rPr>
              <a:t> EMBRACE</a:t>
            </a:r>
          </a:p>
          <a:p>
            <a:pPr algn="ctr"/>
            <a:endParaRPr lang="en-US" dirty="0">
              <a:latin typeface="Lub Dub Bold" panose="020B0803030403020204" pitchFamily="34" charset="0"/>
            </a:endParaRPr>
          </a:p>
        </p:txBody>
      </p:sp>
      <p:sp>
        <p:nvSpPr>
          <p:cNvPr id="5" name="object 7" descr="Table indicating that 30-day ECG monitoring was superior to 24-hour ECG monitoring for the detection of at least one episode of atrial fibrillation lasting 30 seconds or longer. Prolonged monitoring was also superior for the detection of continuous atrial fibrillation lasting at least 2.5 minutes.">
            <a:extLst>
              <a:ext uri="{FF2B5EF4-FFF2-40B4-BE49-F238E27FC236}">
                <a16:creationId xmlns:a16="http://schemas.microsoft.com/office/drawing/2014/main" id="{7631F91A-722B-4E2F-9B10-4E6D0F6D6C9E}"/>
              </a:ext>
            </a:extLst>
          </p:cNvPr>
          <p:cNvSpPr/>
          <p:nvPr/>
        </p:nvSpPr>
        <p:spPr>
          <a:xfrm>
            <a:off x="1680195" y="1780832"/>
            <a:ext cx="9336504" cy="3602369"/>
          </a:xfrm>
          <a:prstGeom prst="rect">
            <a:avLst/>
          </a:prstGeom>
          <a:blipFill>
            <a:blip r:embed="rId3" cstate="print"/>
            <a:stretch>
              <a:fillRect/>
            </a:stretch>
          </a:blipFill>
        </p:spPr>
        <p:txBody>
          <a:bodyPr wrap="square" lIns="0" tIns="0" rIns="0" bIns="0" rtlCol="0"/>
          <a:lstStyle/>
          <a:p>
            <a:endParaRPr dirty="0"/>
          </a:p>
        </p:txBody>
      </p:sp>
      <p:sp>
        <p:nvSpPr>
          <p:cNvPr id="4" name="Content Placeholder 3">
            <a:extLst>
              <a:ext uri="{FF2B5EF4-FFF2-40B4-BE49-F238E27FC236}">
                <a16:creationId xmlns:a16="http://schemas.microsoft.com/office/drawing/2014/main" id="{16019849-936B-434D-BAC0-7894ADE5E0D7}"/>
              </a:ext>
            </a:extLst>
          </p:cNvPr>
          <p:cNvSpPr>
            <a:spLocks noGrp="1"/>
          </p:cNvSpPr>
          <p:nvPr>
            <p:ph sz="half" idx="2"/>
          </p:nvPr>
        </p:nvSpPr>
        <p:spPr>
          <a:xfrm>
            <a:off x="4059266" y="5743381"/>
            <a:ext cx="4578362" cy="570353"/>
          </a:xfrm>
        </p:spPr>
        <p:txBody>
          <a:bodyPr>
            <a:noAutofit/>
          </a:bodyPr>
          <a:lstStyle/>
          <a:p>
            <a:pPr algn="ctr">
              <a:lnSpc>
                <a:spcPct val="0"/>
              </a:lnSpc>
              <a:spcBef>
                <a:spcPts val="0"/>
              </a:spcBef>
            </a:pPr>
            <a:r>
              <a:rPr lang="en-US" sz="1600" dirty="0">
                <a:solidFill>
                  <a:srgbClr val="C10E20"/>
                </a:solidFill>
                <a:latin typeface="Lub Dub Bold" panose="020B0803030403020204" pitchFamily="34" charset="0"/>
              </a:rPr>
              <a:t>Number needed to screen: 8</a:t>
            </a:r>
            <a:endParaRPr lang="en-US" sz="1600" dirty="0">
              <a:latin typeface="Lub Dub Bold" panose="020B0803030403020204" pitchFamily="34" charset="0"/>
            </a:endParaRPr>
          </a:p>
        </p:txBody>
      </p:sp>
      <p:sp>
        <p:nvSpPr>
          <p:cNvPr id="7" name="object 10">
            <a:extLst>
              <a:ext uri="{FF2B5EF4-FFF2-40B4-BE49-F238E27FC236}">
                <a16:creationId xmlns:a16="http://schemas.microsoft.com/office/drawing/2014/main" id="{88830E1E-5134-4A23-BB0C-0A37FD5CCF6C}"/>
              </a:ext>
              <a:ext uri="{C183D7F6-B498-43B3-948B-1728B52AA6E4}">
                <adec:decorative xmlns:adec="http://schemas.microsoft.com/office/drawing/2017/decorative" val="1"/>
              </a:ext>
            </a:extLst>
          </p:cNvPr>
          <p:cNvSpPr/>
          <p:nvPr/>
        </p:nvSpPr>
        <p:spPr>
          <a:xfrm>
            <a:off x="9658625" y="2801693"/>
            <a:ext cx="1018241" cy="2409867"/>
          </a:xfrm>
          <a:custGeom>
            <a:avLst/>
            <a:gdLst/>
            <a:ahLst/>
            <a:cxnLst/>
            <a:rect l="l" t="t" r="r" b="b"/>
            <a:pathLst>
              <a:path w="952500" h="2052954">
                <a:moveTo>
                  <a:pt x="0" y="2052827"/>
                </a:moveTo>
                <a:lnTo>
                  <a:pt x="952500" y="2052827"/>
                </a:lnTo>
                <a:lnTo>
                  <a:pt x="952500" y="0"/>
                </a:lnTo>
                <a:lnTo>
                  <a:pt x="0" y="0"/>
                </a:lnTo>
                <a:lnTo>
                  <a:pt x="0" y="2052827"/>
                </a:lnTo>
                <a:close/>
              </a:path>
            </a:pathLst>
          </a:custGeom>
          <a:ln w="28956">
            <a:solidFill>
              <a:schemeClr val="accent1"/>
            </a:solidFill>
          </a:ln>
        </p:spPr>
        <p:txBody>
          <a:bodyPr wrap="square" lIns="0" tIns="0" rIns="0" bIns="0" rtlCol="0"/>
          <a:lstStyle/>
          <a:p>
            <a:endParaRPr dirty="0"/>
          </a:p>
        </p:txBody>
      </p:sp>
      <p:sp>
        <p:nvSpPr>
          <p:cNvPr id="8" name="object 34">
            <a:extLst>
              <a:ext uri="{FF2B5EF4-FFF2-40B4-BE49-F238E27FC236}">
                <a16:creationId xmlns:a16="http://schemas.microsoft.com/office/drawing/2014/main" id="{3B4E59E3-0A54-4500-974E-30295D29A746}"/>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Gladstone DJ et al. (2014) </a:t>
            </a:r>
            <a:r>
              <a:rPr lang="da-DK" sz="800" i="1" dirty="0">
                <a:solidFill>
                  <a:schemeClr val="tx1">
                    <a:lumMod val="50000"/>
                    <a:lumOff val="50000"/>
                  </a:schemeClr>
                </a:solidFill>
                <a:latin typeface="Lub Dub Medium" panose="020B0603030403020204" pitchFamily="34" charset="0"/>
                <a:cs typeface="Arial"/>
              </a:rPr>
              <a:t>N Engl J Med</a:t>
            </a:r>
          </a:p>
        </p:txBody>
      </p:sp>
    </p:spTree>
    <p:extLst>
      <p:ext uri="{BB962C8B-B14F-4D97-AF65-F5344CB8AC3E}">
        <p14:creationId xmlns:p14="http://schemas.microsoft.com/office/powerpoint/2010/main" val="321475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2AB5-1926-4F97-BF12-A9080A4399A9}"/>
              </a:ext>
            </a:extLst>
          </p:cNvPr>
          <p:cNvSpPr>
            <a:spLocks noGrp="1"/>
          </p:cNvSpPr>
          <p:nvPr>
            <p:ph type="title"/>
          </p:nvPr>
        </p:nvSpPr>
        <p:spPr/>
        <p:txBody>
          <a:bodyPr/>
          <a:lstStyle/>
          <a:p>
            <a:pPr marL="12700"/>
            <a:r>
              <a:rPr lang="en-US" spc="-5" dirty="0"/>
              <a:t>EMBRACE Trial</a:t>
            </a:r>
          </a:p>
        </p:txBody>
      </p:sp>
      <p:sp>
        <p:nvSpPr>
          <p:cNvPr id="3" name="Content Placeholder 2">
            <a:extLst>
              <a:ext uri="{FF2B5EF4-FFF2-40B4-BE49-F238E27FC236}">
                <a16:creationId xmlns:a16="http://schemas.microsoft.com/office/drawing/2014/main" id="{46FD89EC-3D73-47F7-8396-9345C693829F}"/>
              </a:ext>
            </a:extLst>
          </p:cNvPr>
          <p:cNvSpPr>
            <a:spLocks noGrp="1"/>
          </p:cNvSpPr>
          <p:nvPr>
            <p:ph sz="half" idx="1"/>
          </p:nvPr>
        </p:nvSpPr>
        <p:spPr>
          <a:xfrm>
            <a:off x="1162050" y="1659849"/>
            <a:ext cx="3667125" cy="4520725"/>
          </a:xfrm>
        </p:spPr>
        <p:txBody>
          <a:bodyPr/>
          <a:lstStyle/>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82% in intervention group completed ≥3 weeks of monitoring</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75% of AF captured after first 2 weeks</a:t>
            </a:r>
          </a:p>
          <a:p>
            <a:pPr marL="301752" indent="-283464">
              <a:lnSpc>
                <a:spcPct val="100000"/>
              </a:lnSpc>
              <a:spcBef>
                <a:spcPts val="1800"/>
              </a:spcBef>
              <a:buClr>
                <a:srgbClr val="C10E20"/>
              </a:buClr>
              <a:buFont typeface="Arial"/>
              <a:buChar char="•"/>
              <a:tabLst>
                <a:tab pos="322580" algn="l"/>
              </a:tabLst>
            </a:pPr>
            <a:r>
              <a:rPr lang="en-US" sz="1900" cap="none" spc="-5" dirty="0">
                <a:solidFill>
                  <a:schemeClr val="tx1"/>
                </a:solidFill>
                <a:latin typeface="Lub Dub Medium" panose="020B0603030403020204" pitchFamily="34" charset="0"/>
              </a:rPr>
              <a:t>By 90 days, anticoagulant therapy was prescribed for 18.6% of intervention group, compared to 11.1% of control</a:t>
            </a:r>
          </a:p>
          <a:p>
            <a:endParaRPr lang="en-US" dirty="0">
              <a:latin typeface="Lub Dub Medium" panose="020B0603030403020204" pitchFamily="34" charset="0"/>
            </a:endParaRPr>
          </a:p>
        </p:txBody>
      </p:sp>
      <p:pic>
        <p:nvPicPr>
          <p:cNvPr id="7" name="Picture 6" descr="Graph displaying percentage of patients with Atrial Fibrilation detected by duration of ECG monitoring.   24 Hours is 2.2% of patients; 1 Week is 7.4% of patients, 2 weeks is 11.6% of patients, 3 weeks is 12.3% of patients, 4 weeks is 14.8% of patients.">
            <a:extLst>
              <a:ext uri="{FF2B5EF4-FFF2-40B4-BE49-F238E27FC236}">
                <a16:creationId xmlns:a16="http://schemas.microsoft.com/office/drawing/2014/main" id="{92F7C862-E23A-4C28-91FF-F8C0445FA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1177" y="1716724"/>
            <a:ext cx="5279437" cy="3186223"/>
          </a:xfrm>
          <a:prstGeom prst="rect">
            <a:avLst/>
          </a:prstGeom>
          <a:ln>
            <a:noFill/>
          </a:ln>
        </p:spPr>
      </p:pic>
      <p:sp>
        <p:nvSpPr>
          <p:cNvPr id="6" name="object 34">
            <a:extLst>
              <a:ext uri="{FF2B5EF4-FFF2-40B4-BE49-F238E27FC236}">
                <a16:creationId xmlns:a16="http://schemas.microsoft.com/office/drawing/2014/main" id="{0AB31B3B-94C8-4BD5-84E6-E5686715661C}"/>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Gladstone DJ et al. (2014) </a:t>
            </a:r>
            <a:r>
              <a:rPr lang="da-DK" sz="800" i="1" dirty="0">
                <a:solidFill>
                  <a:schemeClr val="tx1">
                    <a:lumMod val="50000"/>
                    <a:lumOff val="50000"/>
                  </a:schemeClr>
                </a:solidFill>
                <a:latin typeface="Lub Dub Medium" panose="020B0603030403020204" pitchFamily="34" charset="0"/>
                <a:cs typeface="Arial"/>
              </a:rPr>
              <a:t>N Engl J Med.</a:t>
            </a:r>
          </a:p>
        </p:txBody>
      </p:sp>
    </p:spTree>
    <p:extLst>
      <p:ext uri="{BB962C8B-B14F-4D97-AF65-F5344CB8AC3E}">
        <p14:creationId xmlns:p14="http://schemas.microsoft.com/office/powerpoint/2010/main" val="416150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DD32-FE10-4379-989A-8559BFF136D3}"/>
              </a:ext>
            </a:extLst>
          </p:cNvPr>
          <p:cNvSpPr>
            <a:spLocks noGrp="1"/>
          </p:cNvSpPr>
          <p:nvPr>
            <p:ph type="title"/>
          </p:nvPr>
        </p:nvSpPr>
        <p:spPr/>
        <p:txBody>
          <a:bodyPr>
            <a:normAutofit fontScale="90000"/>
          </a:bodyPr>
          <a:lstStyle/>
          <a:p>
            <a:r>
              <a:rPr lang="en-US" spc="-5" dirty="0"/>
              <a:t>EMBRACE vs CRYSTAL AF: </a:t>
            </a:r>
            <a:r>
              <a:rPr lang="en-US" i="1" cap="none" spc="-5" dirty="0">
                <a:latin typeface="Lub Dub Medium" panose="020B0603030403020204" pitchFamily="34" charset="0"/>
              </a:rPr>
              <a:t>Different Studies, Different Results</a:t>
            </a:r>
            <a:endParaRPr lang="en-US" dirty="0"/>
          </a:p>
        </p:txBody>
      </p:sp>
      <p:sp>
        <p:nvSpPr>
          <p:cNvPr id="5" name="Rectangle 4">
            <a:extLst>
              <a:ext uri="{FF2B5EF4-FFF2-40B4-BE49-F238E27FC236}">
                <a16:creationId xmlns:a16="http://schemas.microsoft.com/office/drawing/2014/main" id="{D45AF306-B881-49D0-A1DC-AE7C69FFA7E5}"/>
              </a:ext>
              <a:ext uri="{C183D7F6-B498-43B3-948B-1728B52AA6E4}">
                <adec:decorative xmlns:adec="http://schemas.microsoft.com/office/drawing/2017/decorative" val="1"/>
              </a:ext>
            </a:extLst>
          </p:cNvPr>
          <p:cNvSpPr/>
          <p:nvPr/>
        </p:nvSpPr>
        <p:spPr>
          <a:xfrm>
            <a:off x="978634" y="1314318"/>
            <a:ext cx="5184060" cy="350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B7655F3-1036-4100-9E90-D5B55FDA5797}"/>
              </a:ext>
              <a:ext uri="{C183D7F6-B498-43B3-948B-1728B52AA6E4}">
                <adec:decorative xmlns:adec="http://schemas.microsoft.com/office/drawing/2017/decorative" val="1"/>
              </a:ext>
            </a:extLst>
          </p:cNvPr>
          <p:cNvSpPr/>
          <p:nvPr/>
        </p:nvSpPr>
        <p:spPr>
          <a:xfrm>
            <a:off x="6264018" y="1314318"/>
            <a:ext cx="5184060" cy="3502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725DD1B4-1476-44DF-96A7-4EB21012B18B}"/>
              </a:ext>
            </a:extLst>
          </p:cNvPr>
          <p:cNvSpPr>
            <a:spLocks noGrp="1"/>
          </p:cNvSpPr>
          <p:nvPr>
            <p:ph sz="half" idx="1"/>
          </p:nvPr>
        </p:nvSpPr>
        <p:spPr>
          <a:xfrm>
            <a:off x="1022910" y="1367055"/>
            <a:ext cx="5257800" cy="4520725"/>
          </a:xfrm>
        </p:spPr>
        <p:txBody>
          <a:bodyPr>
            <a:noAutofit/>
          </a:bodyPr>
          <a:lstStyle/>
          <a:p>
            <a:pPr>
              <a:spcBef>
                <a:spcPts val="600"/>
              </a:spcBef>
            </a:pPr>
            <a:r>
              <a:rPr lang="en-US" spc="-25" dirty="0">
                <a:solidFill>
                  <a:srgbClr val="C10E20"/>
                </a:solidFill>
                <a:latin typeface="Lub Dub Bold" panose="020B0803030403020204" pitchFamily="34" charset="0"/>
                <a:cs typeface="Arial Narrow"/>
              </a:rPr>
              <a:t>CRYSTAL</a:t>
            </a:r>
            <a:r>
              <a:rPr lang="en-US" spc="-80" dirty="0">
                <a:solidFill>
                  <a:srgbClr val="C10E20"/>
                </a:solidFill>
                <a:latin typeface="Lub Dub Bold" panose="020B0803030403020204" pitchFamily="34" charset="0"/>
                <a:cs typeface="Arial Narrow"/>
              </a:rPr>
              <a:t> </a:t>
            </a:r>
            <a:r>
              <a:rPr lang="en-US" spc="-5" dirty="0">
                <a:solidFill>
                  <a:srgbClr val="C10E20"/>
                </a:solidFill>
                <a:latin typeface="Lub Dub Bold" panose="020B0803030403020204" pitchFamily="34" charset="0"/>
                <a:cs typeface="Arial Narrow"/>
              </a:rPr>
              <a:t>AF</a:t>
            </a:r>
            <a:r>
              <a:rPr lang="en-US" spc="-7" baseline="25462" dirty="0">
                <a:solidFill>
                  <a:srgbClr val="C10E20"/>
                </a:solidFill>
                <a:latin typeface="Lub Dub Bold" panose="020B0803030403020204" pitchFamily="34" charset="0"/>
                <a:cs typeface="Arial Narrow"/>
              </a:rPr>
              <a:t>1</a:t>
            </a:r>
            <a:r>
              <a:rPr lang="en-US" spc="195" baseline="25462" dirty="0">
                <a:solidFill>
                  <a:srgbClr val="C10E20"/>
                </a:solidFill>
                <a:latin typeface="Lub Dub Bold" panose="020B0803030403020204" pitchFamily="34" charset="0"/>
                <a:cs typeface="Arial Narrow"/>
              </a:rPr>
              <a:t> </a:t>
            </a:r>
            <a:r>
              <a:rPr lang="en-US" dirty="0">
                <a:solidFill>
                  <a:srgbClr val="C10E20"/>
                </a:solidFill>
                <a:latin typeface="Lub Dub Bold" panose="020B0803030403020204" pitchFamily="34" charset="0"/>
                <a:cs typeface="Arial Narrow"/>
              </a:rPr>
              <a:t>:</a:t>
            </a:r>
          </a:p>
          <a:p>
            <a:pPr marL="403225" indent="-285750">
              <a:spcBef>
                <a:spcPts val="1200"/>
              </a:spcBef>
              <a:buClr>
                <a:srgbClr val="C10E20"/>
              </a:buClr>
              <a:buFont typeface="Arial" panose="020B0604020202020204" pitchFamily="34" charset="0"/>
              <a:buChar char="•"/>
            </a:pPr>
            <a:r>
              <a:rPr lang="en-US" sz="1600" cap="none" spc="-5" dirty="0">
                <a:solidFill>
                  <a:schemeClr val="tx1"/>
                </a:solidFill>
                <a:latin typeface="Lub Dub Bold" panose="020B0803030403020204" pitchFamily="34" charset="0"/>
                <a:cs typeface="Arial Narrow"/>
              </a:rPr>
              <a:t>Inclusion</a:t>
            </a:r>
            <a:r>
              <a:rPr lang="en-US" sz="1600" cap="none" spc="-15" dirty="0">
                <a:solidFill>
                  <a:schemeClr val="tx1"/>
                </a:solidFill>
                <a:latin typeface="Lub Dub Bold" panose="020B0803030403020204" pitchFamily="34" charset="0"/>
                <a:cs typeface="Arial Narrow"/>
              </a:rPr>
              <a:t> </a:t>
            </a:r>
            <a:r>
              <a:rPr lang="en-US" sz="1600" cap="none" spc="-5" dirty="0">
                <a:solidFill>
                  <a:schemeClr val="tx1"/>
                </a:solidFill>
                <a:latin typeface="Lub Dub Bold" panose="020B0803030403020204" pitchFamily="34" charset="0"/>
                <a:cs typeface="Arial Narrow"/>
              </a:rPr>
              <a:t>criteria</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cap="none" spc="-5" dirty="0">
                <a:solidFill>
                  <a:schemeClr val="tx1"/>
                </a:solidFill>
                <a:latin typeface="Lub Dub Medium" panose="020B0603030403020204" pitchFamily="34" charset="0"/>
                <a:cs typeface="Arial Narrow"/>
              </a:rPr>
              <a:t>Age ≥40</a:t>
            </a:r>
            <a:r>
              <a:rPr lang="en-US" sz="1400" cap="none" spc="-80" dirty="0">
                <a:solidFill>
                  <a:schemeClr val="tx1"/>
                </a:solidFill>
                <a:latin typeface="Lub Dub Medium" panose="020B0603030403020204" pitchFamily="34" charset="0"/>
                <a:cs typeface="Arial Narrow"/>
              </a:rPr>
              <a:t> </a:t>
            </a:r>
            <a:r>
              <a:rPr lang="en-US" sz="1400" cap="none" spc="-5" dirty="0">
                <a:solidFill>
                  <a:schemeClr val="tx1"/>
                </a:solidFill>
                <a:latin typeface="Lub Dub Medium" panose="020B0603030403020204" pitchFamily="34" charset="0"/>
                <a:cs typeface="Arial Narrow"/>
              </a:rPr>
              <a:t>years</a:t>
            </a:r>
            <a:endParaRPr lang="en-US" sz="1400" cap="none" dirty="0">
              <a:solidFill>
                <a:schemeClr val="tx1"/>
              </a:solidFill>
              <a:latin typeface="Lub Dub Medium" panose="020B0603030403020204" pitchFamily="34" charset="0"/>
              <a:cs typeface="Arial Narrow"/>
            </a:endParaRP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cap="none" spc="-5" dirty="0">
                <a:solidFill>
                  <a:schemeClr val="tx1"/>
                </a:solidFill>
                <a:latin typeface="Lub Dub Medium" panose="020B0603030403020204" pitchFamily="34" charset="0"/>
                <a:cs typeface="Arial Narrow"/>
              </a:rPr>
              <a:t>Ischemic stroke or TIA</a:t>
            </a:r>
            <a:r>
              <a:rPr lang="en-US" sz="1400" cap="none" spc="-125" dirty="0">
                <a:solidFill>
                  <a:schemeClr val="tx1"/>
                </a:solidFill>
                <a:latin typeface="Lub Dub Medium" panose="020B0603030403020204" pitchFamily="34" charset="0"/>
                <a:cs typeface="Arial Narrow"/>
              </a:rPr>
              <a:t> </a:t>
            </a:r>
            <a:r>
              <a:rPr lang="en-US" sz="1400" cap="none" spc="-5" dirty="0">
                <a:solidFill>
                  <a:schemeClr val="tx1"/>
                </a:solidFill>
                <a:latin typeface="Lub Dub Medium" panose="020B0603030403020204" pitchFamily="34" charset="0"/>
                <a:cs typeface="Arial Narrow"/>
              </a:rPr>
              <a:t>within</a:t>
            </a:r>
            <a:r>
              <a:rPr lang="en-US" sz="1400" cap="none" dirty="0">
                <a:solidFill>
                  <a:schemeClr val="tx1"/>
                </a:solidFill>
                <a:latin typeface="Lub Dub Medium" panose="020B0603030403020204" pitchFamily="34" charset="0"/>
                <a:cs typeface="Arial Narrow"/>
              </a:rPr>
              <a:t> </a:t>
            </a:r>
            <a:r>
              <a:rPr lang="en-US" sz="1400" cap="none" spc="-5" dirty="0">
                <a:solidFill>
                  <a:schemeClr val="tx1"/>
                </a:solidFill>
                <a:latin typeface="Lub Dub Medium" panose="020B0603030403020204" pitchFamily="34" charset="0"/>
                <a:cs typeface="Arial Narrow"/>
              </a:rPr>
              <a:t>previous 90</a:t>
            </a:r>
            <a:r>
              <a:rPr lang="en-US" sz="1400" cap="none" spc="-85" dirty="0">
                <a:solidFill>
                  <a:schemeClr val="tx1"/>
                </a:solidFill>
                <a:latin typeface="Lub Dub Medium" panose="020B0603030403020204" pitchFamily="34" charset="0"/>
                <a:cs typeface="Arial Narrow"/>
              </a:rPr>
              <a:t> </a:t>
            </a:r>
            <a:r>
              <a:rPr lang="en-US" sz="1400" cap="none" spc="-5" dirty="0">
                <a:solidFill>
                  <a:schemeClr val="tx1"/>
                </a:solidFill>
                <a:latin typeface="Lub Dub Medium" panose="020B0603030403020204" pitchFamily="34" charset="0"/>
                <a:cs typeface="Arial Narrow"/>
              </a:rPr>
              <a:t>days</a:t>
            </a:r>
            <a:endParaRPr lang="en-US" sz="1400" cap="none" dirty="0">
              <a:solidFill>
                <a:schemeClr val="tx1"/>
              </a:solidFill>
              <a:latin typeface="Lub Dub Medium" panose="020B0603030403020204" pitchFamily="34" charset="0"/>
              <a:cs typeface="Arial Narrow"/>
            </a:endParaRPr>
          </a:p>
          <a:p>
            <a:pPr marL="690563" marR="5080" lvl="1" indent="-285750">
              <a:lnSpc>
                <a:spcPct val="100000"/>
              </a:lnSpc>
              <a:spcBef>
                <a:spcPts val="600"/>
              </a:spcBef>
              <a:buFont typeface="Lub Dub Medium" panose="020B0603030403020204" pitchFamily="34" charset="0"/>
              <a:buChar char="–"/>
              <a:tabLst>
                <a:tab pos="299085" algn="l"/>
                <a:tab pos="299720" algn="l"/>
              </a:tabLst>
            </a:pPr>
            <a:r>
              <a:rPr lang="en-US" sz="1400" cap="none" spc="-5" dirty="0">
                <a:solidFill>
                  <a:schemeClr val="tx1"/>
                </a:solidFill>
                <a:latin typeface="Lub Dub Medium" panose="020B0603030403020204" pitchFamily="34" charset="0"/>
                <a:cs typeface="Arial Narrow"/>
              </a:rPr>
              <a:t>Stroke classified as cryptogenic </a:t>
            </a:r>
            <a:r>
              <a:rPr lang="en-US" sz="1400" cap="none" spc="-10" dirty="0">
                <a:solidFill>
                  <a:schemeClr val="tx1"/>
                </a:solidFill>
                <a:latin typeface="Lub Dub Medium" panose="020B0603030403020204" pitchFamily="34" charset="0"/>
                <a:cs typeface="Arial Narrow"/>
              </a:rPr>
              <a:t>after </a:t>
            </a:r>
            <a:r>
              <a:rPr lang="en-US" sz="1400" cap="none" spc="-5" dirty="0">
                <a:solidFill>
                  <a:schemeClr val="tx1"/>
                </a:solidFill>
                <a:latin typeface="Lub Dub Medium" panose="020B0603030403020204" pitchFamily="34" charset="0"/>
                <a:cs typeface="Arial Narrow"/>
              </a:rPr>
              <a:t>extensive</a:t>
            </a:r>
            <a:r>
              <a:rPr lang="en-US" sz="1400" cap="none" spc="-40" dirty="0">
                <a:solidFill>
                  <a:schemeClr val="tx1"/>
                </a:solidFill>
                <a:latin typeface="Lub Dub Medium" panose="020B0603030403020204" pitchFamily="34" charset="0"/>
                <a:cs typeface="Arial Narrow"/>
              </a:rPr>
              <a:t> </a:t>
            </a:r>
            <a:r>
              <a:rPr lang="en-US" sz="1400" cap="none" spc="-5" dirty="0">
                <a:solidFill>
                  <a:schemeClr val="tx1"/>
                </a:solidFill>
                <a:latin typeface="Lub Dub Medium" panose="020B0603030403020204" pitchFamily="34" charset="0"/>
                <a:cs typeface="Arial Narrow"/>
              </a:rPr>
              <a:t>workup</a:t>
            </a:r>
            <a:endParaRPr lang="en-US" sz="1600" cap="none" spc="-5" dirty="0">
              <a:solidFill>
                <a:schemeClr val="tx1"/>
              </a:solidFill>
              <a:latin typeface="Lub Dub Medium" panose="020B0603030403020204" pitchFamily="34" charset="0"/>
              <a:cs typeface="Arial Narrow"/>
            </a:endParaRPr>
          </a:p>
          <a:p>
            <a:pPr marL="403225" marR="5080" indent="-285750">
              <a:spcBef>
                <a:spcPts val="1200"/>
              </a:spcBef>
              <a:buClr>
                <a:srgbClr val="C10E20"/>
              </a:buClr>
              <a:buFont typeface="Arial" panose="020B0604020202020204" pitchFamily="34" charset="0"/>
              <a:buChar char="•"/>
              <a:tabLst>
                <a:tab pos="299085" algn="l"/>
                <a:tab pos="299720" algn="l"/>
              </a:tabLst>
            </a:pPr>
            <a:r>
              <a:rPr lang="en-US" sz="1600" cap="none" spc="-5" dirty="0">
                <a:solidFill>
                  <a:schemeClr val="tx1"/>
                </a:solidFill>
                <a:latin typeface="Lub Dub Bold" panose="020B0803030403020204" pitchFamily="34" charset="0"/>
              </a:rPr>
              <a:t>Primary end point</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Time to first detection of AF at 6 months follow-up</a:t>
            </a:r>
          </a:p>
          <a:p>
            <a:pPr marL="403225" marR="5080" indent="-285750">
              <a:spcBef>
                <a:spcPts val="1200"/>
              </a:spcBef>
              <a:buClr>
                <a:srgbClr val="C10E20"/>
              </a:buClr>
              <a:buFont typeface="Arial" panose="020B0604020202020204" pitchFamily="34" charset="0"/>
              <a:buChar char="•"/>
              <a:tabLst>
                <a:tab pos="299085" algn="l"/>
                <a:tab pos="299720" algn="l"/>
              </a:tabLst>
            </a:pPr>
            <a:r>
              <a:rPr lang="en-US" sz="1600" cap="none" spc="-5" dirty="0">
                <a:solidFill>
                  <a:schemeClr val="tx1"/>
                </a:solidFill>
                <a:latin typeface="Lub Dub Bold" panose="020B0803030403020204" pitchFamily="34" charset="0"/>
              </a:rPr>
              <a:t>Definition of AF episode</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AF lasting &gt;30 seconds*</a:t>
            </a:r>
          </a:p>
          <a:p>
            <a:pPr marL="285750" indent="-285750">
              <a:buFont typeface="Arial" panose="020B0604020202020204" pitchFamily="34" charset="0"/>
              <a:buChar char="•"/>
            </a:pPr>
            <a:endParaRPr lang="en-US" cap="none" dirty="0"/>
          </a:p>
        </p:txBody>
      </p:sp>
      <p:sp>
        <p:nvSpPr>
          <p:cNvPr id="8" name="Content Placeholder 3">
            <a:extLst>
              <a:ext uri="{FF2B5EF4-FFF2-40B4-BE49-F238E27FC236}">
                <a16:creationId xmlns:a16="http://schemas.microsoft.com/office/drawing/2014/main" id="{8261AD33-9DD0-4BA4-B74F-52B74C10EED3}"/>
              </a:ext>
            </a:extLst>
          </p:cNvPr>
          <p:cNvSpPr>
            <a:spLocks noGrp="1"/>
          </p:cNvSpPr>
          <p:nvPr>
            <p:ph sz="half" idx="2"/>
          </p:nvPr>
        </p:nvSpPr>
        <p:spPr>
          <a:xfrm>
            <a:off x="6387509" y="1367055"/>
            <a:ext cx="5060572" cy="4520725"/>
          </a:xfrm>
        </p:spPr>
        <p:txBody>
          <a:bodyPr>
            <a:noAutofit/>
          </a:bodyPr>
          <a:lstStyle/>
          <a:p>
            <a:pPr>
              <a:spcBef>
                <a:spcPts val="600"/>
              </a:spcBef>
            </a:pPr>
            <a:r>
              <a:rPr lang="en-US" dirty="0">
                <a:solidFill>
                  <a:srgbClr val="C10E20"/>
                </a:solidFill>
                <a:latin typeface="Lub Dub Bold" panose="020B0803030403020204" pitchFamily="34" charset="0"/>
                <a:cs typeface="Arial Narrow"/>
              </a:rPr>
              <a:t>EMBRACE</a:t>
            </a:r>
            <a:r>
              <a:rPr lang="en-US" baseline="25462" dirty="0">
                <a:solidFill>
                  <a:srgbClr val="C10E20"/>
                </a:solidFill>
                <a:latin typeface="Lub Dub Bold" panose="020B0803030403020204" pitchFamily="34" charset="0"/>
                <a:cs typeface="Arial Narrow"/>
              </a:rPr>
              <a:t>2</a:t>
            </a:r>
            <a:r>
              <a:rPr lang="en-US" spc="44" baseline="25462" dirty="0">
                <a:solidFill>
                  <a:srgbClr val="C10E20"/>
                </a:solidFill>
                <a:latin typeface="Lub Dub Bold" panose="020B0803030403020204" pitchFamily="34" charset="0"/>
                <a:cs typeface="Arial Narrow"/>
              </a:rPr>
              <a:t> </a:t>
            </a:r>
            <a:r>
              <a:rPr lang="en-US" dirty="0">
                <a:solidFill>
                  <a:srgbClr val="C10E20"/>
                </a:solidFill>
                <a:latin typeface="Lub Dub Bold" panose="020B0803030403020204" pitchFamily="34" charset="0"/>
                <a:cs typeface="Arial Narrow"/>
              </a:rPr>
              <a:t>:</a:t>
            </a:r>
          </a:p>
          <a:p>
            <a:pPr marL="403225" marR="5080" indent="-285750">
              <a:spcBef>
                <a:spcPts val="1200"/>
              </a:spcBef>
              <a:buClr>
                <a:srgbClr val="C10E20"/>
              </a:buClr>
              <a:buFont typeface="Arial" panose="020B0604020202020204" pitchFamily="34" charset="0"/>
              <a:buChar char="•"/>
              <a:tabLst>
                <a:tab pos="299085" algn="l"/>
                <a:tab pos="299720" algn="l"/>
              </a:tabLst>
            </a:pPr>
            <a:r>
              <a:rPr lang="en-US" sz="1600" cap="none" spc="-5" dirty="0">
                <a:solidFill>
                  <a:schemeClr val="tx1"/>
                </a:solidFill>
                <a:latin typeface="Lub Dub Bold" panose="020B0803030403020204" pitchFamily="34" charset="0"/>
              </a:rPr>
              <a:t>Inclusion criteria</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Age ≥55 years</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Ischemic stroke or TIA within previous 6 months</a:t>
            </a:r>
          </a:p>
          <a:p>
            <a:pPr marL="690563" marR="5080"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Stroke classified as cryptogenic after standard workup**</a:t>
            </a:r>
          </a:p>
          <a:p>
            <a:pPr marL="403225" marR="5080" indent="-285750">
              <a:spcBef>
                <a:spcPts val="1200"/>
              </a:spcBef>
              <a:buClr>
                <a:srgbClr val="C10E20"/>
              </a:buClr>
              <a:buFont typeface="Arial" panose="020B0604020202020204" pitchFamily="34" charset="0"/>
              <a:buChar char="•"/>
              <a:tabLst>
                <a:tab pos="299085" algn="l"/>
                <a:tab pos="299720" algn="l"/>
              </a:tabLst>
            </a:pPr>
            <a:r>
              <a:rPr lang="en-US" sz="1600" cap="none" spc="-5" dirty="0">
                <a:solidFill>
                  <a:schemeClr val="tx1"/>
                </a:solidFill>
                <a:latin typeface="Lub Dub Bold" panose="020B0803030403020204" pitchFamily="34" charset="0"/>
              </a:rPr>
              <a:t>Primary end point</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Detection of ≥1 episode of ECG documented AF within 90 days</a:t>
            </a:r>
          </a:p>
          <a:p>
            <a:pPr marL="403225" marR="5080" indent="-285750">
              <a:spcBef>
                <a:spcPts val="1200"/>
              </a:spcBef>
              <a:buClr>
                <a:srgbClr val="C10E20"/>
              </a:buClr>
              <a:buFont typeface="Arial" panose="020B0604020202020204" pitchFamily="34" charset="0"/>
              <a:buChar char="•"/>
              <a:tabLst>
                <a:tab pos="299085" algn="l"/>
                <a:tab pos="299720" algn="l"/>
              </a:tabLst>
            </a:pPr>
            <a:r>
              <a:rPr lang="en-US" sz="1600" cap="none" spc="-5" dirty="0">
                <a:solidFill>
                  <a:schemeClr val="tx1"/>
                </a:solidFill>
                <a:latin typeface="Lub Dub Bold" panose="020B0803030403020204" pitchFamily="34" charset="0"/>
              </a:rPr>
              <a:t>Definition of AF episode</a:t>
            </a:r>
          </a:p>
          <a:p>
            <a:pPr marL="690563" lvl="1" indent="-285750">
              <a:lnSpc>
                <a:spcPct val="100000"/>
              </a:lnSpc>
              <a:spcBef>
                <a:spcPts val="600"/>
              </a:spcBef>
              <a:buFont typeface="Lub Dub Medium" panose="020B0603030403020204" pitchFamily="34" charset="0"/>
              <a:buChar char="–"/>
              <a:tabLst>
                <a:tab pos="299085" algn="l"/>
                <a:tab pos="299720" algn="l"/>
              </a:tabLst>
            </a:pPr>
            <a:r>
              <a:rPr lang="en-US" sz="1400" spc="-5" dirty="0">
                <a:solidFill>
                  <a:schemeClr val="tx1"/>
                </a:solidFill>
                <a:latin typeface="Lub Dub Medium" panose="020B0603030403020204" pitchFamily="34" charset="0"/>
              </a:rPr>
              <a:t>AF lasting &gt;30 seconds</a:t>
            </a:r>
          </a:p>
          <a:p>
            <a:endParaRPr lang="en-US" dirty="0">
              <a:latin typeface="Lub Dub Bold" panose="020B0803030403020204" pitchFamily="34" charset="0"/>
              <a:cs typeface="Arial Narrow"/>
            </a:endParaRPr>
          </a:p>
        </p:txBody>
      </p:sp>
      <p:sp>
        <p:nvSpPr>
          <p:cNvPr id="9" name="TextBox 8">
            <a:extLst>
              <a:ext uri="{FF2B5EF4-FFF2-40B4-BE49-F238E27FC236}">
                <a16:creationId xmlns:a16="http://schemas.microsoft.com/office/drawing/2014/main" id="{B23997B0-7751-4247-8374-7E1F567AC7FA}"/>
              </a:ext>
            </a:extLst>
          </p:cNvPr>
          <p:cNvSpPr txBox="1"/>
          <p:nvPr/>
        </p:nvSpPr>
        <p:spPr>
          <a:xfrm>
            <a:off x="978634" y="4981909"/>
            <a:ext cx="9419585" cy="589905"/>
          </a:xfrm>
          <a:prstGeom prst="rect">
            <a:avLst/>
          </a:prstGeom>
          <a:noFill/>
        </p:spPr>
        <p:txBody>
          <a:bodyPr wrap="square" rtlCol="0">
            <a:spAutoFit/>
          </a:bodyPr>
          <a:lstStyle/>
          <a:p>
            <a:pPr marL="12700">
              <a:lnSpc>
                <a:spcPct val="100000"/>
              </a:lnSpc>
              <a:spcBef>
                <a:spcPts val="1490"/>
              </a:spcBef>
            </a:pPr>
            <a:r>
              <a:rPr lang="en-US" sz="1200" dirty="0">
                <a:solidFill>
                  <a:srgbClr val="25121B"/>
                </a:solidFill>
                <a:latin typeface="Lub Dub Medium" panose="020B0603030403020204" pitchFamily="34" charset="0"/>
                <a:cs typeface="Arial Narrow"/>
              </a:rPr>
              <a:t>*For ICM </a:t>
            </a:r>
            <a:r>
              <a:rPr lang="en-US" sz="1200" spc="-5" dirty="0">
                <a:solidFill>
                  <a:srgbClr val="25121B"/>
                </a:solidFill>
                <a:latin typeface="Lub Dub Medium" panose="020B0603030403020204" pitchFamily="34" charset="0"/>
                <a:cs typeface="Arial Narrow"/>
              </a:rPr>
              <a:t>group, episodes must have been </a:t>
            </a:r>
            <a:r>
              <a:rPr lang="en-US" sz="1200" dirty="0">
                <a:solidFill>
                  <a:srgbClr val="25121B"/>
                </a:solidFill>
                <a:latin typeface="Lub Dub Medium" panose="020B0603030403020204" pitchFamily="34" charset="0"/>
                <a:cs typeface="Arial Narrow"/>
              </a:rPr>
              <a:t>&gt;2 </a:t>
            </a:r>
            <a:r>
              <a:rPr lang="en-US" sz="1200" spc="-5" dirty="0">
                <a:solidFill>
                  <a:srgbClr val="25121B"/>
                </a:solidFill>
                <a:latin typeface="Lub Dub Medium" panose="020B0603030403020204" pitchFamily="34" charset="0"/>
                <a:cs typeface="Arial Narrow"/>
              </a:rPr>
              <a:t>minutes </a:t>
            </a:r>
            <a:r>
              <a:rPr lang="en-US" sz="1200" dirty="0">
                <a:solidFill>
                  <a:srgbClr val="25121B"/>
                </a:solidFill>
                <a:latin typeface="Lub Dub Medium" panose="020B0603030403020204" pitchFamily="34" charset="0"/>
                <a:cs typeface="Arial Narrow"/>
              </a:rPr>
              <a:t>to be</a:t>
            </a:r>
            <a:r>
              <a:rPr lang="en-US" sz="1200" spc="100" dirty="0">
                <a:solidFill>
                  <a:srgbClr val="25121B"/>
                </a:solidFill>
                <a:latin typeface="Lub Dub Medium" panose="020B0603030403020204" pitchFamily="34" charset="0"/>
                <a:cs typeface="Arial Narrow"/>
              </a:rPr>
              <a:t> </a:t>
            </a:r>
            <a:r>
              <a:rPr lang="en-US" sz="1200" dirty="0">
                <a:solidFill>
                  <a:srgbClr val="25121B"/>
                </a:solidFill>
                <a:latin typeface="Lub Dub Medium" panose="020B0603030403020204" pitchFamily="34" charset="0"/>
                <a:cs typeface="Arial Narrow"/>
              </a:rPr>
              <a:t>detected.</a:t>
            </a:r>
            <a:endParaRPr lang="en-US" sz="1200" dirty="0">
              <a:latin typeface="Lub Dub Medium" panose="020B0603030403020204" pitchFamily="34" charset="0"/>
              <a:cs typeface="Arial Narrow"/>
            </a:endParaRPr>
          </a:p>
          <a:p>
            <a:pPr marL="12700" marR="99695">
              <a:lnSpc>
                <a:spcPct val="100000"/>
              </a:lnSpc>
              <a:spcBef>
                <a:spcPts val="955"/>
              </a:spcBef>
            </a:pPr>
            <a:r>
              <a:rPr lang="en-US" sz="1200" i="1" spc="-5" dirty="0">
                <a:solidFill>
                  <a:srgbClr val="25121B"/>
                </a:solidFill>
                <a:latin typeface="Lub Dub Medium" panose="020B0603030403020204" pitchFamily="34" charset="0"/>
                <a:cs typeface="Arial Narrow"/>
              </a:rPr>
              <a:t>Note** </a:t>
            </a:r>
            <a:r>
              <a:rPr lang="en-US" sz="1200" i="1" dirty="0">
                <a:solidFill>
                  <a:srgbClr val="25121B"/>
                </a:solidFill>
                <a:latin typeface="Lub Dub Medium" panose="020B0603030403020204" pitchFamily="34" charset="0"/>
                <a:cs typeface="Arial Narrow"/>
              </a:rPr>
              <a:t>the stroke work-up </a:t>
            </a:r>
            <a:r>
              <a:rPr lang="en-US" sz="1200" i="1" spc="-5" dirty="0">
                <a:solidFill>
                  <a:srgbClr val="25121B"/>
                </a:solidFill>
                <a:latin typeface="Lub Dub Medium" panose="020B0603030403020204" pitchFamily="34" charset="0"/>
                <a:cs typeface="Arial Narrow"/>
              </a:rPr>
              <a:t>in </a:t>
            </a:r>
            <a:r>
              <a:rPr lang="en-US" sz="1200" i="1" dirty="0">
                <a:solidFill>
                  <a:srgbClr val="25121B"/>
                </a:solidFill>
                <a:latin typeface="Lub Dub Medium" panose="020B0603030403020204" pitchFamily="34" charset="0"/>
                <a:cs typeface="Arial Narrow"/>
              </a:rPr>
              <a:t>the two </a:t>
            </a:r>
            <a:r>
              <a:rPr lang="en-US" sz="1200" i="1" spc="-5" dirty="0">
                <a:solidFill>
                  <a:srgbClr val="25121B"/>
                </a:solidFill>
                <a:latin typeface="Lub Dub Medium" panose="020B0603030403020204" pitchFamily="34" charset="0"/>
                <a:cs typeface="Arial Narrow"/>
              </a:rPr>
              <a:t>studies were different. </a:t>
            </a:r>
            <a:r>
              <a:rPr lang="en-US" sz="1200" i="1" dirty="0">
                <a:solidFill>
                  <a:srgbClr val="25121B"/>
                </a:solidFill>
                <a:latin typeface="Lub Dub Medium" panose="020B0603030403020204" pitchFamily="34" charset="0"/>
                <a:cs typeface="Arial Narrow"/>
              </a:rPr>
              <a:t>In </a:t>
            </a:r>
            <a:r>
              <a:rPr lang="en-US" sz="1200" i="1" spc="-20" dirty="0">
                <a:solidFill>
                  <a:srgbClr val="25121B"/>
                </a:solidFill>
                <a:latin typeface="Lub Dub Medium" panose="020B0603030403020204" pitchFamily="34" charset="0"/>
                <a:cs typeface="Arial Narrow"/>
              </a:rPr>
              <a:t>CRYSTAL, </a:t>
            </a:r>
            <a:r>
              <a:rPr lang="en-US" sz="1200" i="1" dirty="0">
                <a:solidFill>
                  <a:srgbClr val="25121B"/>
                </a:solidFill>
                <a:latin typeface="Lub Dub Medium" panose="020B0603030403020204" pitchFamily="34" charset="0"/>
                <a:cs typeface="Arial Narrow"/>
              </a:rPr>
              <a:t>TEE </a:t>
            </a:r>
            <a:r>
              <a:rPr lang="en-US" sz="1200" i="1" spc="-5" dirty="0">
                <a:solidFill>
                  <a:srgbClr val="25121B"/>
                </a:solidFill>
                <a:latin typeface="Lub Dub Medium" panose="020B0603030403020204" pitchFamily="34" charset="0"/>
                <a:cs typeface="Arial Narrow"/>
              </a:rPr>
              <a:t>was required. </a:t>
            </a:r>
            <a:r>
              <a:rPr lang="en-US" sz="1200" i="1" dirty="0">
                <a:solidFill>
                  <a:srgbClr val="25121B"/>
                </a:solidFill>
                <a:latin typeface="Lub Dub Medium" panose="020B0603030403020204" pitchFamily="34" charset="0"/>
                <a:cs typeface="Arial Narrow"/>
              </a:rPr>
              <a:t>EMBRACE </a:t>
            </a:r>
            <a:r>
              <a:rPr lang="en-US" sz="1200" i="1" spc="-5" dirty="0">
                <a:solidFill>
                  <a:srgbClr val="25121B"/>
                </a:solidFill>
                <a:latin typeface="Lub Dub Medium" panose="020B0603030403020204" pitchFamily="34" charset="0"/>
                <a:cs typeface="Arial Narrow"/>
              </a:rPr>
              <a:t>did not require</a:t>
            </a:r>
            <a:r>
              <a:rPr lang="en-US" sz="1200" i="1" spc="-80" dirty="0">
                <a:solidFill>
                  <a:srgbClr val="25121B"/>
                </a:solidFill>
                <a:latin typeface="Lub Dub Medium" panose="020B0603030403020204" pitchFamily="34" charset="0"/>
                <a:cs typeface="Arial Narrow"/>
              </a:rPr>
              <a:t> </a:t>
            </a:r>
            <a:r>
              <a:rPr lang="en-US" sz="1200" i="1" dirty="0">
                <a:solidFill>
                  <a:srgbClr val="25121B"/>
                </a:solidFill>
                <a:latin typeface="Lub Dub Medium" panose="020B0603030403020204" pitchFamily="34" charset="0"/>
                <a:cs typeface="Arial Narrow"/>
              </a:rPr>
              <a:t>TEE.</a:t>
            </a:r>
            <a:endParaRPr lang="en-US" sz="1200" dirty="0">
              <a:latin typeface="Lub Dub Medium" panose="020B0603030403020204" pitchFamily="34" charset="0"/>
              <a:cs typeface="Arial Narrow"/>
            </a:endParaRPr>
          </a:p>
        </p:txBody>
      </p:sp>
      <p:sp>
        <p:nvSpPr>
          <p:cNvPr id="10" name="object 34">
            <a:extLst>
              <a:ext uri="{FF2B5EF4-FFF2-40B4-BE49-F238E27FC236}">
                <a16:creationId xmlns:a16="http://schemas.microsoft.com/office/drawing/2014/main" id="{1E1DE4D3-6BC5-4CB0-B52F-42E48FF4F2C6}"/>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Sanna T et al. </a:t>
            </a:r>
            <a:r>
              <a:rPr lang="da-DK" sz="800" i="1" dirty="0">
                <a:solidFill>
                  <a:schemeClr val="tx1">
                    <a:lumMod val="50000"/>
                    <a:lumOff val="50000"/>
                  </a:schemeClr>
                </a:solidFill>
                <a:latin typeface="Lub Dub Medium" panose="020B0603030403020204" pitchFamily="34" charset="0"/>
                <a:cs typeface="Arial"/>
              </a:rPr>
              <a:t>N Engl J Med. </a:t>
            </a:r>
            <a:r>
              <a:rPr lang="da-DK" sz="800" dirty="0">
                <a:solidFill>
                  <a:schemeClr val="tx1">
                    <a:lumMod val="50000"/>
                    <a:lumOff val="50000"/>
                  </a:schemeClr>
                </a:solidFill>
                <a:latin typeface="Lub Dub Medium" panose="020B0603030403020204" pitchFamily="34" charset="0"/>
                <a:cs typeface="Arial"/>
              </a:rPr>
              <a:t>2014;370:2478-2486. 2. Gladstone DJ et al. </a:t>
            </a:r>
            <a:r>
              <a:rPr lang="da-DK" sz="800" i="1" dirty="0">
                <a:solidFill>
                  <a:schemeClr val="tx1">
                    <a:lumMod val="50000"/>
                    <a:lumOff val="50000"/>
                  </a:schemeClr>
                </a:solidFill>
                <a:latin typeface="Lub Dub Medium" panose="020B0603030403020204" pitchFamily="34" charset="0"/>
                <a:cs typeface="Arial"/>
              </a:rPr>
              <a:t>N Engl J Med. </a:t>
            </a:r>
            <a:r>
              <a:rPr lang="da-DK" sz="800" dirty="0">
                <a:solidFill>
                  <a:schemeClr val="tx1">
                    <a:lumMod val="50000"/>
                    <a:lumOff val="50000"/>
                  </a:schemeClr>
                </a:solidFill>
                <a:latin typeface="Lub Dub Medium" panose="020B0603030403020204" pitchFamily="34" charset="0"/>
                <a:cs typeface="Arial"/>
              </a:rPr>
              <a:t>2014;370:2467-2477.</a:t>
            </a:r>
          </a:p>
        </p:txBody>
      </p:sp>
    </p:spTree>
    <p:extLst>
      <p:ext uri="{BB962C8B-B14F-4D97-AF65-F5344CB8AC3E}">
        <p14:creationId xmlns:p14="http://schemas.microsoft.com/office/powerpoint/2010/main" val="244636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0257-393C-48A4-9AD3-9D8274CCF3A8}"/>
              </a:ext>
            </a:extLst>
          </p:cNvPr>
          <p:cNvSpPr>
            <a:spLocks noGrp="1"/>
          </p:cNvSpPr>
          <p:nvPr>
            <p:ph type="title"/>
          </p:nvPr>
        </p:nvSpPr>
        <p:spPr>
          <a:xfrm>
            <a:off x="771267" y="221021"/>
            <a:ext cx="10515600" cy="684414"/>
          </a:xfrm>
        </p:spPr>
        <p:txBody>
          <a:bodyPr>
            <a:noAutofit/>
          </a:bodyPr>
          <a:lstStyle/>
          <a:p>
            <a:pPr marL="12700"/>
            <a:r>
              <a:rPr lang="en-US" sz="2600" spc="-5" dirty="0"/>
              <a:t>Detection of Occult Paroxysmal Atrial Fibrillation</a:t>
            </a:r>
          </a:p>
        </p:txBody>
      </p:sp>
      <p:sp>
        <p:nvSpPr>
          <p:cNvPr id="3" name="Content Placeholder 2">
            <a:extLst>
              <a:ext uri="{FF2B5EF4-FFF2-40B4-BE49-F238E27FC236}">
                <a16:creationId xmlns:a16="http://schemas.microsoft.com/office/drawing/2014/main" id="{CFA67A1E-D89F-438F-9F9A-14FB327ED1DA}"/>
              </a:ext>
            </a:extLst>
          </p:cNvPr>
          <p:cNvSpPr>
            <a:spLocks noGrp="1"/>
          </p:cNvSpPr>
          <p:nvPr>
            <p:ph sz="half" idx="1"/>
          </p:nvPr>
        </p:nvSpPr>
        <p:spPr>
          <a:xfrm>
            <a:off x="838200" y="1168637"/>
            <a:ext cx="10331824" cy="4520725"/>
          </a:xfrm>
        </p:spPr>
        <p:txBody>
          <a:bodyPr>
            <a:noAutofit/>
          </a:bodyPr>
          <a:lstStyle/>
          <a:p>
            <a:pPr marL="12700">
              <a:lnSpc>
                <a:spcPts val="1839"/>
              </a:lnSpc>
            </a:pPr>
            <a:r>
              <a:rPr lang="en-US" cap="none" spc="-5" dirty="0">
                <a:solidFill>
                  <a:srgbClr val="C10E20"/>
                </a:solidFill>
                <a:latin typeface="Lub Dub Bold" panose="020B0803030403020204" pitchFamily="34" charset="0"/>
                <a:cs typeface="Arial Narrow"/>
              </a:rPr>
              <a:t>The 2021 AHA/ASA Guidelines for Prevention of Stroke </a:t>
            </a:r>
            <a:r>
              <a:rPr lang="en-US" cap="none" spc="-10" dirty="0">
                <a:solidFill>
                  <a:srgbClr val="C10E20"/>
                </a:solidFill>
                <a:latin typeface="Lub Dub Bold" panose="020B0803030403020204" pitchFamily="34" charset="0"/>
                <a:cs typeface="Arial Narrow"/>
              </a:rPr>
              <a:t>in </a:t>
            </a:r>
            <a:r>
              <a:rPr lang="en-US" cap="none" spc="-5" dirty="0">
                <a:solidFill>
                  <a:srgbClr val="C10E20"/>
                </a:solidFill>
                <a:latin typeface="Lub Dub Bold" panose="020B0803030403020204" pitchFamily="34" charset="0"/>
                <a:cs typeface="Arial Narrow"/>
              </a:rPr>
              <a:t>Patients</a:t>
            </a:r>
            <a:r>
              <a:rPr lang="en-US" cap="none" spc="-70" dirty="0">
                <a:solidFill>
                  <a:srgbClr val="C10E20"/>
                </a:solidFill>
                <a:latin typeface="Lub Dub Bold" panose="020B0803030403020204" pitchFamily="34" charset="0"/>
                <a:cs typeface="Arial Narrow"/>
              </a:rPr>
              <a:t> </a:t>
            </a:r>
            <a:r>
              <a:rPr lang="en-US" cap="none" spc="-10" dirty="0">
                <a:solidFill>
                  <a:srgbClr val="C10E20"/>
                </a:solidFill>
                <a:latin typeface="Lub Dub Bold" panose="020B0803030403020204" pitchFamily="34" charset="0"/>
                <a:cs typeface="Arial Narrow"/>
              </a:rPr>
              <a:t>with</a:t>
            </a:r>
            <a:r>
              <a:rPr lang="en-US" cap="none"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Ischemic 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 for detection of occult AF</a:t>
            </a:r>
            <a:r>
              <a:rPr lang="en-US" cap="none" spc="-5" baseline="30000" dirty="0">
                <a:solidFill>
                  <a:srgbClr val="C10E20"/>
                </a:solidFill>
                <a:latin typeface="Lub Dub Bold" panose="020B0803030403020204" pitchFamily="34" charset="0"/>
                <a:cs typeface="Arial Narrow"/>
              </a:rPr>
              <a:t>1</a:t>
            </a:r>
            <a:r>
              <a:rPr lang="en-US" cap="none" spc="-5" dirty="0">
                <a:solidFill>
                  <a:srgbClr val="C10E20"/>
                </a:solidFill>
                <a:latin typeface="Lub Dub Bold" panose="020B0803030403020204" pitchFamily="34" charset="0"/>
                <a:cs typeface="Arial Narrow"/>
              </a:rPr>
              <a:t>:</a:t>
            </a:r>
            <a:endParaRPr lang="en-US" cap="none" dirty="0">
              <a:solidFill>
                <a:srgbClr val="C10E20"/>
              </a:solidFill>
              <a:latin typeface="Lub Dub Bold" panose="020B0803030403020204" pitchFamily="34" charset="0"/>
              <a:cs typeface="Arial Narrow"/>
            </a:endParaRPr>
          </a:p>
          <a:p>
            <a:pPr marL="511175" indent="-285750" algn="l">
              <a:lnSpc>
                <a:spcPct val="100000"/>
              </a:lnSpc>
              <a:spcBef>
                <a:spcPts val="1200"/>
              </a:spcBef>
              <a:buFont typeface="Lub Dub Medium" panose="020B0603030403020204" pitchFamily="34" charset="0"/>
              <a:buChar char="–"/>
            </a:pPr>
            <a:r>
              <a:rPr lang="en-US" b="0" i="0" u="none" strike="noStrike" cap="none" dirty="0">
                <a:solidFill>
                  <a:schemeClr val="tx1"/>
                </a:solidFill>
                <a:latin typeface="Lub Dub Medium" panose="020B0603030403020204" pitchFamily="34" charset="0"/>
              </a:rPr>
              <a:t>In patients suspected of having a stroke or TIA, an ECG is recommended to </a:t>
            </a:r>
            <a:br>
              <a:rPr lang="en-US" b="0" i="0" u="none" strike="noStrike" cap="none" dirty="0">
                <a:solidFill>
                  <a:schemeClr val="tx1"/>
                </a:solidFill>
                <a:latin typeface="Lub Dub Medium" panose="020B0603030403020204" pitchFamily="34" charset="0"/>
              </a:rPr>
            </a:br>
            <a:r>
              <a:rPr lang="en-US" b="0" i="0" u="none" strike="noStrike" cap="none" dirty="0">
                <a:solidFill>
                  <a:schemeClr val="tx1"/>
                </a:solidFill>
                <a:latin typeface="Lub Dub Medium" panose="020B0603030403020204" pitchFamily="34" charset="0"/>
              </a:rPr>
              <a:t>screen for atrial fibrillation (AF) and atrial flutter and to assess for other </a:t>
            </a:r>
            <a:br>
              <a:rPr lang="en-US" b="0" i="0" u="none" strike="noStrike" cap="none" dirty="0">
                <a:solidFill>
                  <a:schemeClr val="tx1"/>
                </a:solidFill>
                <a:latin typeface="Lub Dub Medium" panose="020B0603030403020204" pitchFamily="34" charset="0"/>
              </a:rPr>
            </a:br>
            <a:r>
              <a:rPr lang="en-US" b="0" i="0" u="none" strike="noStrike" cap="none" dirty="0">
                <a:solidFill>
                  <a:schemeClr val="tx1"/>
                </a:solidFill>
                <a:latin typeface="Lub Dub Medium" panose="020B0603030403020204" pitchFamily="34" charset="0"/>
              </a:rPr>
              <a:t>concomitant cardiac conditions. (Class 1, LOE B-R)</a:t>
            </a:r>
          </a:p>
          <a:p>
            <a:pPr marL="511175" indent="-285750" algn="l">
              <a:spcBef>
                <a:spcPts val="1200"/>
              </a:spcBef>
              <a:buFont typeface="Lub Dub Medium" panose="020B0603030403020204" pitchFamily="34" charset="0"/>
              <a:buChar char="–"/>
            </a:pPr>
            <a:r>
              <a:rPr lang="en-US" b="0" i="0" u="none" strike="noStrike" cap="none" dirty="0">
                <a:solidFill>
                  <a:schemeClr val="tx1"/>
                </a:solidFill>
                <a:latin typeface="Lub Dub Medium" panose="020B0603030403020204" pitchFamily="34" charset="0"/>
              </a:rPr>
              <a:t>In patients with cryptogenic stroke who do not have a contraindication </a:t>
            </a:r>
            <a:br>
              <a:rPr lang="en-US" b="0" i="0" u="none" strike="noStrike" cap="none" dirty="0">
                <a:solidFill>
                  <a:schemeClr val="tx1"/>
                </a:solidFill>
                <a:latin typeface="Lub Dub Medium" panose="020B0603030403020204" pitchFamily="34" charset="0"/>
              </a:rPr>
            </a:br>
            <a:r>
              <a:rPr lang="en-US" b="0" i="0" u="none" strike="noStrike" cap="none" dirty="0">
                <a:solidFill>
                  <a:schemeClr val="tx1"/>
                </a:solidFill>
                <a:latin typeface="Lub Dub Medium" panose="020B0603030403020204" pitchFamily="34" charset="0"/>
              </a:rPr>
              <a:t>to anticoagulation, long-term rhythm monitoring with mobile cardiac </a:t>
            </a:r>
            <a:br>
              <a:rPr lang="en-US" b="0" i="0" u="none" strike="noStrike" cap="none" dirty="0">
                <a:solidFill>
                  <a:schemeClr val="tx1"/>
                </a:solidFill>
                <a:latin typeface="Lub Dub Medium" panose="020B0603030403020204" pitchFamily="34" charset="0"/>
              </a:rPr>
            </a:br>
            <a:r>
              <a:rPr lang="en-US" b="0" i="0" u="none" strike="noStrike" cap="none" dirty="0">
                <a:solidFill>
                  <a:schemeClr val="tx1"/>
                </a:solidFill>
                <a:latin typeface="Lub Dub Medium" panose="020B0603030403020204" pitchFamily="34" charset="0"/>
              </a:rPr>
              <a:t>outpatient telemetry, implantable loop recorder, or other approach </a:t>
            </a:r>
            <a:br>
              <a:rPr lang="en-US" b="0" i="0" u="none" strike="noStrike" cap="none" dirty="0">
                <a:solidFill>
                  <a:schemeClr val="tx1"/>
                </a:solidFill>
                <a:latin typeface="Lub Dub Medium" panose="020B0603030403020204" pitchFamily="34" charset="0"/>
              </a:rPr>
            </a:br>
            <a:r>
              <a:rPr lang="en-US" b="0" i="0" u="none" strike="noStrike" cap="none" dirty="0">
                <a:solidFill>
                  <a:schemeClr val="tx1"/>
                </a:solidFill>
                <a:latin typeface="Lub Dub Medium" panose="020B0603030403020204" pitchFamily="34" charset="0"/>
              </a:rPr>
              <a:t>is reasonable to detect intermittent AF. (Class 2a, LOE B-R)</a:t>
            </a:r>
            <a:br>
              <a:rPr lang="en-US" b="0" i="0" u="none" strike="noStrike" cap="none" dirty="0">
                <a:solidFill>
                  <a:schemeClr val="tx1"/>
                </a:solidFill>
                <a:latin typeface="Lub Dub Medium" panose="020B0603030403020204" pitchFamily="34" charset="0"/>
              </a:rPr>
            </a:br>
            <a:endParaRPr lang="en-US" b="0" i="0" u="none" strike="noStrike" cap="none" dirty="0">
              <a:solidFill>
                <a:schemeClr val="tx1"/>
              </a:solidFill>
              <a:latin typeface="Lub Dub Medium" panose="020B0603030403020204" pitchFamily="34" charset="0"/>
            </a:endParaRPr>
          </a:p>
          <a:p>
            <a:r>
              <a:rPr lang="en-US" cap="none" spc="-5" dirty="0">
                <a:solidFill>
                  <a:srgbClr val="C10E20"/>
                </a:solidFill>
                <a:latin typeface="Lub Dub Bold" panose="020B0803030403020204" pitchFamily="34" charset="0"/>
                <a:cs typeface="Arial Narrow"/>
              </a:rPr>
              <a:t>The 2019 AHA/ACC/HRS </a:t>
            </a:r>
            <a:r>
              <a:rPr lang="en-US" cap="none" dirty="0">
                <a:solidFill>
                  <a:srgbClr val="C10E20"/>
                </a:solidFill>
                <a:latin typeface="Lub Dub Bold" panose="020B0803030403020204" pitchFamily="34" charset="0"/>
              </a:rPr>
              <a:t>Focused Update of the 2014 AHA/ACC/HRS Guideline for the Management of Patients With Atrial Fibrillation similarly recommends the following</a:t>
            </a:r>
            <a:r>
              <a:rPr lang="en-US" cap="none" baseline="30000" dirty="0">
                <a:solidFill>
                  <a:srgbClr val="C10E20"/>
                </a:solidFill>
                <a:latin typeface="Lub Dub Bold" panose="020B0803030403020204" pitchFamily="34" charset="0"/>
              </a:rPr>
              <a:t>2</a:t>
            </a:r>
            <a:r>
              <a:rPr lang="en-US" cap="none" dirty="0">
                <a:solidFill>
                  <a:srgbClr val="C10E20"/>
                </a:solidFill>
                <a:latin typeface="Lub Dub Bold" panose="020B0803030403020204" pitchFamily="34" charset="0"/>
              </a:rPr>
              <a:t>:</a:t>
            </a:r>
          </a:p>
          <a:p>
            <a:pPr marL="511175" indent="-285750">
              <a:spcBef>
                <a:spcPts val="1200"/>
              </a:spcBef>
              <a:buFont typeface="Lub Dub Medium" panose="020B0603030403020204" pitchFamily="34" charset="0"/>
              <a:buChar char="–"/>
            </a:pPr>
            <a:r>
              <a:rPr lang="en-US" cap="none" dirty="0">
                <a:solidFill>
                  <a:schemeClr val="tx1"/>
                </a:solidFill>
                <a:latin typeface="Lub Dub Medium" panose="020B0603030403020204" pitchFamily="34" charset="0"/>
              </a:rPr>
              <a:t>In patients with cryptogenic stroke (i.e., stroke of unknown cause) in whom external ambulatory monitoring is inconclusive, implantation of a cardiac monitor (loop recorder) is reasonable to optimize detection of silent AF (Class 2a; LOE B-R). </a:t>
            </a:r>
          </a:p>
          <a:p>
            <a:endParaRPr lang="en-US" sz="1600" cap="none" dirty="0">
              <a:latin typeface="Lub Dub Medium" panose="020B0603030403020204" pitchFamily="34" charset="0"/>
            </a:endParaRPr>
          </a:p>
        </p:txBody>
      </p:sp>
      <p:pic>
        <p:nvPicPr>
          <p:cNvPr id="5" name="Picture 4">
            <a:extLst>
              <a:ext uri="{FF2B5EF4-FFF2-40B4-BE49-F238E27FC236}">
                <a16:creationId xmlns:a16="http://schemas.microsoft.com/office/drawing/2014/main" id="{44092F38-6BFC-4589-A8DD-C5AB77C587F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30465" y="1984034"/>
            <a:ext cx="1657743" cy="1657743"/>
          </a:xfrm>
          <a:prstGeom prst="ellipse">
            <a:avLst/>
          </a:prstGeom>
          <a:effectLst>
            <a:outerShdw blurRad="63500" algn="ctr" rotWithShape="0">
              <a:prstClr val="black">
                <a:alpha val="40000"/>
              </a:prstClr>
            </a:outerShdw>
          </a:effectLst>
        </p:spPr>
      </p:pic>
      <p:sp>
        <p:nvSpPr>
          <p:cNvPr id="6" name="object 34">
            <a:extLst>
              <a:ext uri="{FF2B5EF4-FFF2-40B4-BE49-F238E27FC236}">
                <a16:creationId xmlns:a16="http://schemas.microsoft.com/office/drawing/2014/main" id="{142A5DB3-DDA4-4A86-8B21-2F0A8A3061C7}"/>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Kleindorfer DO et al. (2021);</a:t>
            </a:r>
            <a:r>
              <a:rPr lang="da-DK" sz="800" i="1" dirty="0">
                <a:solidFill>
                  <a:schemeClr val="tx1">
                    <a:lumMod val="50000"/>
                    <a:lumOff val="50000"/>
                  </a:schemeClr>
                </a:solidFill>
                <a:latin typeface="Lub Dub Medium" panose="020B0603030403020204" pitchFamily="34" charset="0"/>
                <a:cs typeface="Arial"/>
              </a:rPr>
              <a:t>Stroke</a:t>
            </a:r>
            <a:r>
              <a:rPr lang="da-DK" sz="800" dirty="0">
                <a:solidFill>
                  <a:schemeClr val="tx1">
                    <a:lumMod val="50000"/>
                    <a:lumOff val="50000"/>
                  </a:schemeClr>
                </a:solidFill>
                <a:latin typeface="Lub Dub Medium" panose="020B0603030403020204" pitchFamily="34" charset="0"/>
                <a:cs typeface="Arial"/>
              </a:rPr>
              <a:t>. 2, January CT et al. (2019) </a:t>
            </a:r>
            <a:r>
              <a:rPr lang="da-DK" sz="800" i="1" dirty="0">
                <a:solidFill>
                  <a:schemeClr val="tx1">
                    <a:lumMod val="50000"/>
                    <a:lumOff val="50000"/>
                  </a:schemeClr>
                </a:solidFill>
                <a:latin typeface="Lub Dub Medium" panose="020B0603030403020204" pitchFamily="34" charset="0"/>
                <a:cs typeface="Arial"/>
              </a:rPr>
              <a:t>Circulation</a:t>
            </a:r>
            <a:r>
              <a:rPr lang="da-DK" sz="800" dirty="0">
                <a:solidFill>
                  <a:schemeClr val="tx1">
                    <a:lumMod val="50000"/>
                    <a:lumOff val="50000"/>
                  </a:schemeClr>
                </a:solidFill>
                <a:latin typeface="Lub Dub Medium" panose="020B0603030403020204" pitchFamily="34" charset="0"/>
                <a:cs typeface="Arial"/>
              </a:rPr>
              <a:t>. </a:t>
            </a:r>
          </a:p>
        </p:txBody>
      </p:sp>
    </p:spTree>
    <p:extLst>
      <p:ext uri="{BB962C8B-B14F-4D97-AF65-F5344CB8AC3E}">
        <p14:creationId xmlns:p14="http://schemas.microsoft.com/office/powerpoint/2010/main" val="350286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1A0-BED5-4DC9-8DE6-C3F87F23A2A3}"/>
              </a:ext>
            </a:extLst>
          </p:cNvPr>
          <p:cNvSpPr>
            <a:spLocks noGrp="1"/>
          </p:cNvSpPr>
          <p:nvPr>
            <p:ph type="title"/>
          </p:nvPr>
        </p:nvSpPr>
        <p:spPr/>
        <p:txBody>
          <a:bodyPr/>
          <a:lstStyle/>
          <a:p>
            <a:pPr marL="12700"/>
            <a:r>
              <a:rPr lang="en-US" spc="-5" dirty="0"/>
              <a:t>ADDITIONAL WORKUP:  </a:t>
            </a:r>
            <a:r>
              <a:rPr lang="en-US" i="1" cap="none" spc="-5" dirty="0">
                <a:latin typeface="Lub Dub Medium" panose="020B0603030403020204" pitchFamily="34" charset="0"/>
              </a:rPr>
              <a:t>Further Laboratory Testing</a:t>
            </a:r>
          </a:p>
        </p:txBody>
      </p:sp>
      <p:sp>
        <p:nvSpPr>
          <p:cNvPr id="3" name="Content Placeholder 2">
            <a:extLst>
              <a:ext uri="{FF2B5EF4-FFF2-40B4-BE49-F238E27FC236}">
                <a16:creationId xmlns:a16="http://schemas.microsoft.com/office/drawing/2014/main" id="{360B04A8-F0D5-4B58-9FD4-17B0E2A8D3E4}"/>
              </a:ext>
            </a:extLst>
          </p:cNvPr>
          <p:cNvSpPr>
            <a:spLocks noGrp="1"/>
          </p:cNvSpPr>
          <p:nvPr>
            <p:ph sz="half" idx="1"/>
          </p:nvPr>
        </p:nvSpPr>
        <p:spPr>
          <a:xfrm>
            <a:off x="838201" y="1349701"/>
            <a:ext cx="10515600" cy="840230"/>
          </a:xfrm>
        </p:spPr>
        <p:txBody>
          <a:bodyPr wrap="square">
            <a:spAutoFit/>
          </a:bodyPr>
          <a:lstStyle/>
          <a:p>
            <a:r>
              <a:rPr lang="en-US" cap="none" spc="-5" dirty="0">
                <a:solidFill>
                  <a:srgbClr val="C10E20"/>
                </a:solidFill>
                <a:latin typeface="Lub Dub Bold" panose="020B0803030403020204" pitchFamily="34" charset="0"/>
                <a:cs typeface="Arial Narrow"/>
              </a:rPr>
              <a:t>When a stroke etiology has </a:t>
            </a:r>
            <a:r>
              <a:rPr lang="en-US" cap="none" dirty="0">
                <a:solidFill>
                  <a:srgbClr val="C10E20"/>
                </a:solidFill>
                <a:latin typeface="Lub Dub Bold" panose="020B0803030403020204" pitchFamily="34" charset="0"/>
                <a:cs typeface="Arial Narrow"/>
              </a:rPr>
              <a:t>not </a:t>
            </a:r>
            <a:r>
              <a:rPr lang="en-US" cap="none" spc="-5" dirty="0">
                <a:solidFill>
                  <a:srgbClr val="C10E20"/>
                </a:solidFill>
                <a:latin typeface="Lub Dub Bold" panose="020B0803030403020204" pitchFamily="34" charset="0"/>
                <a:cs typeface="Arial Narrow"/>
              </a:rPr>
              <a:t>been identified during initial evaluation</a:t>
            </a:r>
            <a:r>
              <a:rPr lang="en-US" cap="none"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further laboratory testing may be considered based on patient-specific clinical factors (age, comorbidities) and presentation.</a:t>
            </a:r>
            <a:endParaRPr lang="en-US" cap="none" dirty="0">
              <a:solidFill>
                <a:srgbClr val="C10E20"/>
              </a:solidFill>
              <a:latin typeface="Lub Dub Bold" panose="020B0803030403020204" pitchFamily="34" charset="0"/>
            </a:endParaRPr>
          </a:p>
        </p:txBody>
      </p:sp>
      <p:sp>
        <p:nvSpPr>
          <p:cNvPr id="17" name="TextBox 16">
            <a:extLst>
              <a:ext uri="{FF2B5EF4-FFF2-40B4-BE49-F238E27FC236}">
                <a16:creationId xmlns:a16="http://schemas.microsoft.com/office/drawing/2014/main" id="{D6645026-FCB5-4526-9F6A-29E4A6B67B7F}"/>
              </a:ext>
            </a:extLst>
          </p:cNvPr>
          <p:cNvSpPr txBox="1"/>
          <p:nvPr/>
        </p:nvSpPr>
        <p:spPr>
          <a:xfrm>
            <a:off x="997810" y="2274515"/>
            <a:ext cx="7751744" cy="3262432"/>
          </a:xfrm>
          <a:prstGeom prst="rect">
            <a:avLst/>
          </a:prstGeom>
          <a:noFill/>
        </p:spPr>
        <p:txBody>
          <a:bodyPr wrap="square">
            <a:spAutoFit/>
          </a:bodyPr>
          <a:lstStyle/>
          <a:p>
            <a:pPr algn="l"/>
            <a:r>
              <a:rPr lang="en-US" sz="2000" b="1" i="0" u="none" strike="noStrike" baseline="0" dirty="0">
                <a:latin typeface="Lub Dub Bold" panose="020B0803030403020204" pitchFamily="34" charset="0"/>
              </a:rPr>
              <a:t>2021 AHA/ASA Guideline Recommendation</a:t>
            </a:r>
            <a:r>
              <a:rPr lang="en-US" sz="2000" b="1" i="0" u="none" strike="noStrike" baseline="30000" dirty="0">
                <a:latin typeface="Lub Dub Bold" panose="020B0803030403020204" pitchFamily="34" charset="0"/>
              </a:rPr>
              <a:t>1</a:t>
            </a:r>
            <a:r>
              <a:rPr lang="en-US" sz="2000" b="1" i="0" u="none" strike="noStrike" baseline="0" dirty="0">
                <a:latin typeface="Lub Dub Bold" panose="020B0803030403020204" pitchFamily="34" charset="0"/>
              </a:rPr>
              <a:t>: </a:t>
            </a:r>
          </a:p>
          <a:p>
            <a:pPr marL="511175" indent="-287338" algn="l">
              <a:buClr>
                <a:srgbClr val="C10E20"/>
              </a:buClr>
              <a:buFont typeface="Arial" panose="020B0604020202020204" pitchFamily="34" charset="0"/>
              <a:buChar char="•"/>
            </a:pPr>
            <a:r>
              <a:rPr lang="en-US" b="0" i="0" u="none" strike="noStrike" baseline="0" dirty="0">
                <a:latin typeface="Lub Dub Medium" panose="020B0603030403020204" pitchFamily="34" charset="0"/>
              </a:rPr>
              <a:t>In patients with cryptogenic stroke, tests for inherited or acquired hypercoagulable state, bloodstream or cerebral spinal fluid infections, infections that can cause central nervous system (CNS) vasculitis (</a:t>
            </a:r>
            <a:r>
              <a:rPr lang="en-US" b="0" i="0" u="none" strike="noStrike" baseline="0" dirty="0" err="1">
                <a:latin typeface="Lub Dub Medium" panose="020B0603030403020204" pitchFamily="34" charset="0"/>
              </a:rPr>
              <a:t>eg</a:t>
            </a:r>
            <a:r>
              <a:rPr lang="en-US" b="0" i="0" u="none" strike="noStrike" baseline="0" dirty="0">
                <a:latin typeface="Lub Dub Medium" panose="020B0603030403020204" pitchFamily="34" charset="0"/>
              </a:rPr>
              <a:t>, HIV and syphilis), drug use (</a:t>
            </a:r>
            <a:r>
              <a:rPr lang="en-US" b="0" i="0" u="none" strike="noStrike" baseline="0" dirty="0" err="1">
                <a:latin typeface="Lub Dub Medium" panose="020B0603030403020204" pitchFamily="34" charset="0"/>
              </a:rPr>
              <a:t>eg</a:t>
            </a:r>
            <a:r>
              <a:rPr lang="en-US" b="0" i="0" u="none" strike="noStrike" baseline="0" dirty="0">
                <a:latin typeface="Lub Dub Medium" panose="020B0603030403020204" pitchFamily="34" charset="0"/>
              </a:rPr>
              <a:t>, cocaine and amphetamines), and markers of systemic inflammation and genetic tests for inherited diseases associated with stroke are reasonable to perform as clinically indicated to identify contributors to or relevant risk factors for stroke. (Class 2a, LOE C-LD)</a:t>
            </a:r>
          </a:p>
          <a:p>
            <a:pPr algn="l"/>
            <a:endParaRPr lang="en-US" sz="2400" dirty="0">
              <a:latin typeface="Lub Dub Medium" panose="020B0603030403020204" pitchFamily="34" charset="0"/>
            </a:endParaRPr>
          </a:p>
        </p:txBody>
      </p:sp>
      <p:pic>
        <p:nvPicPr>
          <p:cNvPr id="8" name="Picture 7">
            <a:extLst>
              <a:ext uri="{FF2B5EF4-FFF2-40B4-BE49-F238E27FC236}">
                <a16:creationId xmlns:a16="http://schemas.microsoft.com/office/drawing/2014/main" id="{17C33917-0233-4088-B7FF-0181A04B16D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39836" y="2595875"/>
            <a:ext cx="1954347" cy="1954347"/>
          </a:xfrm>
          <a:prstGeom prst="ellipse">
            <a:avLst/>
          </a:prstGeom>
          <a:effectLst>
            <a:outerShdw blurRad="63500" algn="ctr" rotWithShape="0">
              <a:prstClr val="black">
                <a:alpha val="40000"/>
              </a:prstClr>
            </a:outerShdw>
          </a:effectLst>
        </p:spPr>
      </p:pic>
      <p:sp>
        <p:nvSpPr>
          <p:cNvPr id="7" name="object 34">
            <a:extLst>
              <a:ext uri="{FF2B5EF4-FFF2-40B4-BE49-F238E27FC236}">
                <a16:creationId xmlns:a16="http://schemas.microsoft.com/office/drawing/2014/main" id="{F568B0CD-E798-4B83-AE5B-C25733B9B016}"/>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Kleindorfer DO et al. (2021);Stroke.</a:t>
            </a:r>
          </a:p>
        </p:txBody>
      </p:sp>
    </p:spTree>
    <p:extLst>
      <p:ext uri="{BB962C8B-B14F-4D97-AF65-F5344CB8AC3E}">
        <p14:creationId xmlns:p14="http://schemas.microsoft.com/office/powerpoint/2010/main" val="1334609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A7F19-D587-4EB4-AD39-63325D9A60F2}"/>
              </a:ext>
            </a:extLst>
          </p:cNvPr>
          <p:cNvSpPr>
            <a:spLocks noGrp="1"/>
          </p:cNvSpPr>
          <p:nvPr>
            <p:ph type="ctrTitle"/>
          </p:nvPr>
        </p:nvSpPr>
        <p:spPr>
          <a:xfrm>
            <a:off x="1425388" y="1920789"/>
            <a:ext cx="9923929" cy="3016422"/>
          </a:xfrm>
        </p:spPr>
        <p:txBody>
          <a:bodyPr>
            <a:normAutofit fontScale="90000"/>
          </a:bodyPr>
          <a:lstStyle/>
          <a:p>
            <a:r>
              <a:rPr lang="en-US" sz="5400" b="0" dirty="0"/>
              <a:t>AHA/ASA </a:t>
            </a:r>
            <a:r>
              <a:rPr lang="en-US" sz="5400" b="0" spc="-15" dirty="0"/>
              <a:t>Treatment</a:t>
            </a:r>
            <a:r>
              <a:rPr lang="en-US" sz="5400" b="0" spc="-80" dirty="0"/>
              <a:t> </a:t>
            </a:r>
            <a:r>
              <a:rPr lang="en-US" sz="5400" b="0" dirty="0"/>
              <a:t>Recommendations for potential cryptogenic </a:t>
            </a:r>
            <a:br>
              <a:rPr lang="en-US" sz="5400" b="0" dirty="0"/>
            </a:br>
            <a:r>
              <a:rPr lang="en-US" sz="5400" b="0" dirty="0"/>
              <a:t>stroke etiologies</a:t>
            </a:r>
          </a:p>
        </p:txBody>
      </p:sp>
    </p:spTree>
    <p:extLst>
      <p:ext uri="{BB962C8B-B14F-4D97-AF65-F5344CB8AC3E}">
        <p14:creationId xmlns:p14="http://schemas.microsoft.com/office/powerpoint/2010/main" val="194074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8230-F58B-47B5-B25E-2F008036C6AA}"/>
              </a:ext>
            </a:extLst>
          </p:cNvPr>
          <p:cNvSpPr>
            <a:spLocks noGrp="1"/>
          </p:cNvSpPr>
          <p:nvPr>
            <p:ph type="title" idx="4294967295"/>
          </p:nvPr>
        </p:nvSpPr>
        <p:spPr>
          <a:xfrm>
            <a:off x="838199" y="353270"/>
            <a:ext cx="10515600" cy="474662"/>
          </a:xfrm>
        </p:spPr>
        <p:txBody>
          <a:bodyPr>
            <a:noAutofit/>
          </a:bodyPr>
          <a:lstStyle/>
          <a:p>
            <a:r>
              <a:rPr lang="en-US" b="1" dirty="0">
                <a:latin typeface="Lub Dub Bold" panose="020B0803030403020204" pitchFamily="34" charset="0"/>
                <a:cs typeface="Arial" panose="020B0604020202020204" pitchFamily="34" charset="0"/>
              </a:rPr>
              <a:t>Secondary Stroke Prevention with PFO</a:t>
            </a:r>
          </a:p>
        </p:txBody>
      </p:sp>
      <p:sp>
        <p:nvSpPr>
          <p:cNvPr id="3" name="Rectangle 2">
            <a:extLst>
              <a:ext uri="{FF2B5EF4-FFF2-40B4-BE49-F238E27FC236}">
                <a16:creationId xmlns:a16="http://schemas.microsoft.com/office/drawing/2014/main" id="{BACF51F5-EFE0-49AB-90C3-01A593F9EDB6}"/>
              </a:ext>
              <a:ext uri="{C183D7F6-B498-43B3-948B-1728B52AA6E4}">
                <adec:decorative xmlns:adec="http://schemas.microsoft.com/office/drawing/2017/decorative" val="1"/>
              </a:ext>
            </a:extLst>
          </p:cNvPr>
          <p:cNvSpPr/>
          <p:nvPr/>
        </p:nvSpPr>
        <p:spPr>
          <a:xfrm>
            <a:off x="9848335" y="5843370"/>
            <a:ext cx="2343665" cy="1014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Container">
            <a:extLst>
              <a:ext uri="{FF2B5EF4-FFF2-40B4-BE49-F238E27FC236}">
                <a16:creationId xmlns:a16="http://schemas.microsoft.com/office/drawing/2014/main" id="{C422E07C-8FA4-4A28-8F72-74081E2342A0}"/>
              </a:ext>
              <a:ext uri="{C183D7F6-B498-43B3-948B-1728B52AA6E4}">
                <adec:decorative xmlns:adec="http://schemas.microsoft.com/office/drawing/2017/decorative" val="1"/>
              </a:ext>
            </a:extLst>
          </p:cNvPr>
          <p:cNvSpPr/>
          <p:nvPr/>
        </p:nvSpPr>
        <p:spPr>
          <a:xfrm>
            <a:off x="6782213" y="3240537"/>
            <a:ext cx="4623467" cy="1106287"/>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High Risk PFO – PFO closure is reasonable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reducing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Low RoPE score, including older age and multiple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Need for anticoagulation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67" name="Rectangle Container">
            <a:extLst>
              <a:ext uri="{FF2B5EF4-FFF2-40B4-BE49-F238E27FC236}">
                <a16:creationId xmlns:a16="http://schemas.microsoft.com/office/drawing/2014/main" id="{B76A0861-4859-45D9-92D8-6C4CB01AB356}"/>
              </a:ext>
              <a:ext uri="{C183D7F6-B498-43B3-948B-1728B52AA6E4}">
                <adec:decorative xmlns:adec="http://schemas.microsoft.com/office/drawing/2017/decorative" val="1"/>
              </a:ext>
            </a:extLst>
          </p:cNvPr>
          <p:cNvSpPr/>
          <p:nvPr/>
        </p:nvSpPr>
        <p:spPr>
          <a:xfrm>
            <a:off x="6755520" y="4587177"/>
            <a:ext cx="4650160" cy="1651029"/>
          </a:xfrm>
          <a:prstGeom prst="rect">
            <a:avLst/>
          </a:prstGeom>
          <a:solidFill>
            <a:srgbClr val="F99B1D"/>
          </a:solidFill>
          <a:ln w="25400">
            <a:solidFill>
              <a:srgbClr val="F4732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Low Risk PFO – Benefit of PFO closure is not well established</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increasing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High RoPE score, including young age and no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History of DVT or prothrombotic condition</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Prior non-lacunar stroke or cortical TIA</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Failure of antiplatelet treatment</a:t>
            </a:r>
          </a:p>
          <a:p>
            <a:pPr marL="173038" marR="0" lvl="1" indent="0" algn="ctr" defTabSz="914400" rtl="0" eaLnBrk="1" fontAlgn="auto" latinLnBrk="0" hangingPunct="0">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2b)</a:t>
            </a:r>
          </a:p>
        </p:txBody>
      </p:sp>
      <p:sp>
        <p:nvSpPr>
          <p:cNvPr id="68" name="Rectangle 2">
            <a:extLst>
              <a:ext uri="{FF2B5EF4-FFF2-40B4-BE49-F238E27FC236}">
                <a16:creationId xmlns:a16="http://schemas.microsoft.com/office/drawing/2014/main" id="{BA1BF0DF-C0FC-4B81-8FC5-6CAC0FE94958}"/>
              </a:ext>
              <a:ext uri="{C183D7F6-B498-43B3-948B-1728B52AA6E4}">
                <adec:decorative xmlns:adec="http://schemas.microsoft.com/office/drawing/2017/decorative" val="1"/>
              </a:ext>
            </a:extLst>
          </p:cNvPr>
          <p:cNvSpPr/>
          <p:nvPr/>
        </p:nvSpPr>
        <p:spPr>
          <a:xfrm rot="5400000" flipH="1" flipV="1">
            <a:off x="6044200" y="4943827"/>
            <a:ext cx="443548" cy="99270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2">
            <a:extLst>
              <a:ext uri="{FF2B5EF4-FFF2-40B4-BE49-F238E27FC236}">
                <a16:creationId xmlns:a16="http://schemas.microsoft.com/office/drawing/2014/main" id="{66A5B9ED-CC41-4FD1-8F25-13C84A36E3CC}"/>
              </a:ext>
              <a:ext uri="{C183D7F6-B498-43B3-948B-1728B52AA6E4}">
                <adec:decorative xmlns:adec="http://schemas.microsoft.com/office/drawing/2017/decorative" val="1"/>
              </a:ext>
            </a:extLst>
          </p:cNvPr>
          <p:cNvSpPr/>
          <p:nvPr/>
        </p:nvSpPr>
        <p:spPr>
          <a:xfrm flipH="1">
            <a:off x="4955455" y="1666806"/>
            <a:ext cx="440310"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2">
            <a:extLst>
              <a:ext uri="{FF2B5EF4-FFF2-40B4-BE49-F238E27FC236}">
                <a16:creationId xmlns:a16="http://schemas.microsoft.com/office/drawing/2014/main" id="{EAE815AF-B62B-460E-8FFA-FAEBA15A895A}"/>
              </a:ext>
              <a:ext uri="{C183D7F6-B498-43B3-948B-1728B52AA6E4}">
                <adec:decorative xmlns:adec="http://schemas.microsoft.com/office/drawing/2017/decorative" val="1"/>
              </a:ext>
            </a:extLst>
          </p:cNvPr>
          <p:cNvSpPr/>
          <p:nvPr/>
        </p:nvSpPr>
        <p:spPr>
          <a:xfrm flipH="1">
            <a:off x="1986382" y="1666806"/>
            <a:ext cx="789848"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descr="Flowchart of guideline recommendations for  patients with patient foramen ovale who have had a prior stroke or transient ischemic attack to prevent further stroke or transient ischemic attack.">
            <a:extLst>
              <a:ext uri="{FF2B5EF4-FFF2-40B4-BE49-F238E27FC236}">
                <a16:creationId xmlns:a16="http://schemas.microsoft.com/office/drawing/2014/main" id="{31DAE1FB-6B83-4915-83F5-B8297315656C}"/>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8B53E02-D06C-47E5-BCC1-6E2329390117}"/>
              </a:ext>
            </a:extLst>
          </p:cNvPr>
          <p:cNvSpPr>
            <a:spLocks noGrp="1"/>
          </p:cNvSpPr>
          <p:nvPr>
            <p:ph type="body" sz="quarter" idx="4294967295"/>
          </p:nvPr>
        </p:nvSpPr>
        <p:spPr>
          <a:xfrm>
            <a:off x="738940" y="5653598"/>
            <a:ext cx="3789419" cy="529511"/>
          </a:xfrm>
        </p:spPr>
        <p:txBody>
          <a:bodyPr>
            <a:noAutofit/>
          </a:bodyPr>
          <a:lstStyle/>
          <a:p>
            <a:pPr marL="12700" indent="0">
              <a:lnSpc>
                <a:spcPct val="120000"/>
              </a:lnSpc>
            </a:pPr>
            <a:r>
              <a:rPr lang="en-US" sz="800" cap="none" dirty="0">
                <a:solidFill>
                  <a:schemeClr val="tx1">
                    <a:lumMod val="50000"/>
                    <a:lumOff val="50000"/>
                  </a:schemeClr>
                </a:solidFill>
                <a:latin typeface="Lub Dub Bold" panose="020B0803030403020204" pitchFamily="34" charset="0"/>
                <a:cs typeface="Arial"/>
              </a:rPr>
              <a:t>Abbreviations: </a:t>
            </a:r>
            <a:r>
              <a:rPr lang="en-US" sz="800" cap="none" dirty="0">
                <a:solidFill>
                  <a:schemeClr val="tx1">
                    <a:lumMod val="50000"/>
                    <a:lumOff val="50000"/>
                  </a:schemeClr>
                </a:solidFill>
                <a:latin typeface="Lub Dub Medium" panose="020B0603030403020204" pitchFamily="34" charset="0"/>
                <a:cs typeface="Arial"/>
              </a:rPr>
              <a:t>CT indicates computed tomography; DVT, deep vein thrombosis; LP, lumbar puncture; MRI, magnetic resonance imaging; MRV, magnetic resonance venography; PFO, patent foramen </a:t>
            </a:r>
            <a:r>
              <a:rPr lang="en-US" sz="800" cap="none" dirty="0" err="1">
                <a:solidFill>
                  <a:schemeClr val="tx1">
                    <a:lumMod val="50000"/>
                    <a:lumOff val="50000"/>
                  </a:schemeClr>
                </a:solidFill>
                <a:latin typeface="Lub Dub Medium" panose="020B0603030403020204" pitchFamily="34" charset="0"/>
                <a:cs typeface="Arial"/>
              </a:rPr>
              <a:t>ovale</a:t>
            </a:r>
            <a:r>
              <a:rPr lang="en-US" sz="800" cap="none" dirty="0">
                <a:solidFill>
                  <a:schemeClr val="tx1">
                    <a:lumMod val="50000"/>
                    <a:lumOff val="50000"/>
                  </a:schemeClr>
                </a:solidFill>
                <a:latin typeface="Lub Dub Medium" panose="020B0603030403020204" pitchFamily="34" charset="0"/>
                <a:cs typeface="Arial"/>
              </a:rPr>
              <a:t>; rope, risk of paradoxical embolism; and TIA, transient ischemic attack.</a:t>
            </a:r>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627249" y="1261364"/>
            <a:ext cx="1878190" cy="8108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Patients age 18-60 with non-lacunar stroke and PFO</a:t>
            </a:r>
          </a:p>
        </p:txBody>
      </p:sp>
      <p:sp>
        <p:nvSpPr>
          <p:cNvPr id="21" name="Rectangle Container">
            <a:extLst>
              <a:ext uri="{FF2B5EF4-FFF2-40B4-BE49-F238E27FC236}">
                <a16:creationId xmlns:a16="http://schemas.microsoft.com/office/drawing/2014/main" id="{07B777F0-CEFF-4498-A551-6FC033000C1B}"/>
              </a:ext>
              <a:ext uri="{C183D7F6-B498-43B3-948B-1728B52AA6E4}">
                <adec:decorative xmlns:adec="http://schemas.microsoft.com/office/drawing/2017/decorative" val="1"/>
              </a:ext>
            </a:extLst>
          </p:cNvPr>
          <p:cNvSpPr/>
          <p:nvPr/>
        </p:nvSpPr>
        <p:spPr>
          <a:xfrm>
            <a:off x="2776231" y="1261364"/>
            <a:ext cx="2195696" cy="8138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Evaluation for cause by combined neurology/cardiology team</a:t>
            </a:r>
          </a:p>
        </p:txBody>
      </p:sp>
      <p:sp>
        <p:nvSpPr>
          <p:cNvPr id="39" name="Rectangle Container">
            <a:extLst>
              <a:ext uri="{FF2B5EF4-FFF2-40B4-BE49-F238E27FC236}">
                <a16:creationId xmlns:a16="http://schemas.microsoft.com/office/drawing/2014/main" id="{4ED2D2AA-69AB-4AA4-8DAA-655B9BFF4D4E}"/>
              </a:ext>
              <a:ext uri="{C183D7F6-B498-43B3-948B-1728B52AA6E4}">
                <adec:decorative xmlns:adec="http://schemas.microsoft.com/office/drawing/2017/decorative" val="1"/>
              </a:ext>
            </a:extLst>
          </p:cNvPr>
          <p:cNvSpPr/>
          <p:nvPr/>
        </p:nvSpPr>
        <p:spPr>
          <a:xfrm>
            <a:off x="5395765" y="944310"/>
            <a:ext cx="6371323" cy="2157500"/>
          </a:xfrm>
          <a:prstGeom prst="rect">
            <a:avLst/>
          </a:prstGeom>
          <a:solidFill>
            <a:schemeClr val="bg1">
              <a:lumMod val="85000"/>
            </a:schemeClr>
          </a:solidFill>
          <a:ln w="25400">
            <a:solidFill>
              <a:srgbClr val="D9D9D9"/>
            </a:solidFill>
          </a:ln>
        </p:spPr>
        <p:txBody>
          <a:bodyPr spcFirstLastPara="0" lIns="91440" tIns="91440" rIns="91440" bIns="91440" numCol="2" spcCol="91440" anchor="ctr"/>
          <a:lstStyle/>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of brain confirming ischemic stroke</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or CT of intracranial and extracranial vessels with contrast</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Contrasted echocardiography or other advanced cardiac imaging</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evaluation for DVT, including lower extremity doppler and consideration of pelvic MRV</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Prolonged cardiac monitoring to screen for intermittent atrial fibrillation</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Consider toxicology screen, </a:t>
            </a:r>
            <a:b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C-reactive protein, antiphospholipid antibodies, other labs as indicated</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Low threshold for blood cultures, hypercoagulable evaluation, vasculitis workup including catheter angiogram and LP, consideration of rare causes of stroke including genetic etiologies</a:t>
            </a:r>
          </a:p>
        </p:txBody>
      </p:sp>
      <p:sp>
        <p:nvSpPr>
          <p:cNvPr id="43" name="Rectangle 2">
            <a:extLst>
              <a:ext uri="{FF2B5EF4-FFF2-40B4-BE49-F238E27FC236}">
                <a16:creationId xmlns:a16="http://schemas.microsoft.com/office/drawing/2014/main" id="{551D8B10-6689-49F4-95F8-45AAFE3C47DD}"/>
              </a:ext>
              <a:ext uri="{C183D7F6-B498-43B3-948B-1728B52AA6E4}">
                <adec:decorative xmlns:adec="http://schemas.microsoft.com/office/drawing/2017/decorative" val="1"/>
              </a:ext>
            </a:extLst>
          </p:cNvPr>
          <p:cNvSpPr/>
          <p:nvPr/>
        </p:nvSpPr>
        <p:spPr>
          <a:xfrm>
            <a:off x="1864251" y="3232701"/>
            <a:ext cx="534673" cy="6794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2">
            <a:extLst>
              <a:ext uri="{FF2B5EF4-FFF2-40B4-BE49-F238E27FC236}">
                <a16:creationId xmlns:a16="http://schemas.microsoft.com/office/drawing/2014/main" id="{7517C4D5-8FE2-4142-8ED8-C8A09B611D4A}"/>
              </a:ext>
              <a:ext uri="{C183D7F6-B498-43B3-948B-1728B52AA6E4}">
                <adec:decorative xmlns:adec="http://schemas.microsoft.com/office/drawing/2017/decorative" val="1"/>
              </a:ext>
            </a:extLst>
          </p:cNvPr>
          <p:cNvSpPr/>
          <p:nvPr/>
        </p:nvSpPr>
        <p:spPr>
          <a:xfrm flipH="1">
            <a:off x="3322015" y="3234289"/>
            <a:ext cx="774394" cy="68086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Container">
            <a:extLst>
              <a:ext uri="{FF2B5EF4-FFF2-40B4-BE49-F238E27FC236}">
                <a16:creationId xmlns:a16="http://schemas.microsoft.com/office/drawing/2014/main" id="{E631CEDB-1F1D-4513-9085-B0BA966C291A}"/>
              </a:ext>
              <a:ext uri="{C183D7F6-B498-43B3-948B-1728B52AA6E4}">
                <adec:decorative xmlns:adec="http://schemas.microsoft.com/office/drawing/2017/decorative" val="1"/>
              </a:ext>
            </a:extLst>
          </p:cNvPr>
          <p:cNvSpPr/>
          <p:nvPr/>
        </p:nvSpPr>
        <p:spPr>
          <a:xfrm>
            <a:off x="2330798" y="2642572"/>
            <a:ext cx="1248224" cy="115473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Alternative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etiology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found?</a:t>
            </a:r>
          </a:p>
        </p:txBody>
      </p:sp>
      <p:sp>
        <p:nvSpPr>
          <p:cNvPr id="46" name="Rectangle Container">
            <a:extLst>
              <a:ext uri="{FF2B5EF4-FFF2-40B4-BE49-F238E27FC236}">
                <a16:creationId xmlns:a16="http://schemas.microsoft.com/office/drawing/2014/main" id="{8F5946E5-247E-4ED7-900B-FA2A072BE0A5}"/>
              </a:ext>
              <a:ext uri="{C183D7F6-B498-43B3-948B-1728B52AA6E4}">
                <adec:decorative xmlns:adec="http://schemas.microsoft.com/office/drawing/2017/decorative" val="1"/>
              </a:ext>
            </a:extLst>
          </p:cNvPr>
          <p:cNvSpPr/>
          <p:nvPr/>
        </p:nvSpPr>
        <p:spPr>
          <a:xfrm>
            <a:off x="1629651" y="3465192"/>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47" name="Rectangle Container">
            <a:extLst>
              <a:ext uri="{FF2B5EF4-FFF2-40B4-BE49-F238E27FC236}">
                <a16:creationId xmlns:a16="http://schemas.microsoft.com/office/drawing/2014/main" id="{20F56216-765A-4EEF-B8BB-1D9FF23B24FB}"/>
              </a:ext>
              <a:ext uri="{C183D7F6-B498-43B3-948B-1728B52AA6E4}">
                <adec:decorative xmlns:adec="http://schemas.microsoft.com/office/drawing/2017/decorative" val="1"/>
              </a:ext>
            </a:extLst>
          </p:cNvPr>
          <p:cNvSpPr/>
          <p:nvPr/>
        </p:nvSpPr>
        <p:spPr>
          <a:xfrm>
            <a:off x="3837260" y="3462295"/>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48" name="Rectangle 2">
            <a:extLst>
              <a:ext uri="{FF2B5EF4-FFF2-40B4-BE49-F238E27FC236}">
                <a16:creationId xmlns:a16="http://schemas.microsoft.com/office/drawing/2014/main" id="{1E49C34E-89B8-483C-8E2C-C0825FDC6666}"/>
              </a:ext>
              <a:ext uri="{C183D7F6-B498-43B3-948B-1728B52AA6E4}">
                <adec:decorative xmlns:adec="http://schemas.microsoft.com/office/drawing/2017/decorative" val="1"/>
              </a:ext>
            </a:extLst>
          </p:cNvPr>
          <p:cNvSpPr/>
          <p:nvPr/>
        </p:nvSpPr>
        <p:spPr>
          <a:xfrm>
            <a:off x="2955038" y="2434444"/>
            <a:ext cx="2440728" cy="2311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Container">
            <a:extLst>
              <a:ext uri="{FF2B5EF4-FFF2-40B4-BE49-F238E27FC236}">
                <a16:creationId xmlns:a16="http://schemas.microsoft.com/office/drawing/2014/main" id="{9A660480-4854-493A-AC0A-48FA012B15C2}"/>
              </a:ext>
              <a:ext uri="{C183D7F6-B498-43B3-948B-1728B52AA6E4}">
                <adec:decorative xmlns:adec="http://schemas.microsoft.com/office/drawing/2017/decorative" val="1"/>
              </a:ext>
            </a:extLst>
          </p:cNvPr>
          <p:cNvSpPr/>
          <p:nvPr/>
        </p:nvSpPr>
        <p:spPr>
          <a:xfrm>
            <a:off x="987718" y="3912169"/>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Treat underlying etiology</a:t>
            </a:r>
          </a:p>
        </p:txBody>
      </p:sp>
      <p:sp>
        <p:nvSpPr>
          <p:cNvPr id="50" name="Rectangle Container">
            <a:extLst>
              <a:ext uri="{FF2B5EF4-FFF2-40B4-BE49-F238E27FC236}">
                <a16:creationId xmlns:a16="http://schemas.microsoft.com/office/drawing/2014/main" id="{8B4F3C61-0793-4B36-8EFB-00B502CFAE8D}"/>
              </a:ext>
              <a:ext uri="{C183D7F6-B498-43B3-948B-1728B52AA6E4}">
                <adec:decorative xmlns:adec="http://schemas.microsoft.com/office/drawing/2017/decorative" val="1"/>
              </a:ext>
            </a:extLst>
          </p:cNvPr>
          <p:cNvSpPr/>
          <p:nvPr/>
        </p:nvSpPr>
        <p:spPr>
          <a:xfrm>
            <a:off x="3218861" y="3912169"/>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Potential paradoxical embolism</a:t>
            </a:r>
          </a:p>
        </p:txBody>
      </p:sp>
      <p:sp>
        <p:nvSpPr>
          <p:cNvPr id="59" name="Rectangle 2">
            <a:extLst>
              <a:ext uri="{FF2B5EF4-FFF2-40B4-BE49-F238E27FC236}">
                <a16:creationId xmlns:a16="http://schemas.microsoft.com/office/drawing/2014/main" id="{372BBA41-0A46-4F64-87F8-A10614EBE526}"/>
              </a:ext>
              <a:ext uri="{C183D7F6-B498-43B3-948B-1728B52AA6E4}">
                <adec:decorative xmlns:adec="http://schemas.microsoft.com/office/drawing/2017/decorative" val="1"/>
              </a:ext>
            </a:extLst>
          </p:cNvPr>
          <p:cNvSpPr/>
          <p:nvPr/>
        </p:nvSpPr>
        <p:spPr>
          <a:xfrm rot="5400000" flipV="1">
            <a:off x="5992950" y="3685030"/>
            <a:ext cx="534673" cy="100407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Container">
            <a:extLst>
              <a:ext uri="{FF2B5EF4-FFF2-40B4-BE49-F238E27FC236}">
                <a16:creationId xmlns:a16="http://schemas.microsoft.com/office/drawing/2014/main" id="{2C71508E-FD54-425B-9695-4EF87C38037D}"/>
              </a:ext>
              <a:ext uri="{C183D7F6-B498-43B3-948B-1728B52AA6E4}">
                <adec:decorative xmlns:adec="http://schemas.microsoft.com/office/drawing/2017/decorative" val="1"/>
              </a:ext>
            </a:extLst>
          </p:cNvPr>
          <p:cNvSpPr/>
          <p:nvPr/>
        </p:nvSpPr>
        <p:spPr>
          <a:xfrm>
            <a:off x="4971926" y="4087267"/>
            <a:ext cx="1572643" cy="1458168"/>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Atrial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septal aneurysm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or large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right-to-left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shunt</a:t>
            </a:r>
          </a:p>
        </p:txBody>
      </p:sp>
      <p:sp>
        <p:nvSpPr>
          <p:cNvPr id="62" name="Rectangle Container">
            <a:extLst>
              <a:ext uri="{FF2B5EF4-FFF2-40B4-BE49-F238E27FC236}">
                <a16:creationId xmlns:a16="http://schemas.microsoft.com/office/drawing/2014/main" id="{40B1E2EA-4A80-49CD-80FE-1728202E056A}"/>
              </a:ext>
              <a:ext uri="{C183D7F6-B498-43B3-948B-1728B52AA6E4}">
                <adec:decorative xmlns:adec="http://schemas.microsoft.com/office/drawing/2017/decorative" val="1"/>
              </a:ext>
            </a:extLst>
          </p:cNvPr>
          <p:cNvSpPr/>
          <p:nvPr/>
        </p:nvSpPr>
        <p:spPr>
          <a:xfrm>
            <a:off x="6037693" y="3815273"/>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3" name="Rectangle Container">
            <a:extLst>
              <a:ext uri="{FF2B5EF4-FFF2-40B4-BE49-F238E27FC236}">
                <a16:creationId xmlns:a16="http://schemas.microsoft.com/office/drawing/2014/main" id="{83996DE9-5FD5-4BBF-B173-8FCBB02BF0FB}"/>
              </a:ext>
              <a:ext uri="{C183D7F6-B498-43B3-948B-1728B52AA6E4}">
                <adec:decorative xmlns:adec="http://schemas.microsoft.com/office/drawing/2017/decorative" val="1"/>
              </a:ext>
            </a:extLst>
          </p:cNvPr>
          <p:cNvSpPr/>
          <p:nvPr/>
        </p:nvSpPr>
        <p:spPr>
          <a:xfrm>
            <a:off x="6037693" y="5545435"/>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64" name="Rectangle 2">
            <a:extLst>
              <a:ext uri="{FF2B5EF4-FFF2-40B4-BE49-F238E27FC236}">
                <a16:creationId xmlns:a16="http://schemas.microsoft.com/office/drawing/2014/main" id="{A01C137D-78A2-446F-849A-53866C64765B}"/>
              </a:ext>
              <a:ext uri="{C183D7F6-B498-43B3-948B-1728B52AA6E4}">
                <adec:decorative xmlns:adec="http://schemas.microsoft.com/office/drawing/2017/decorative" val="1"/>
              </a:ext>
            </a:extLst>
          </p:cNvPr>
          <p:cNvSpPr/>
          <p:nvPr/>
        </p:nvSpPr>
        <p:spPr>
          <a:xfrm rot="5400000" flipH="1" flipV="1">
            <a:off x="4290503" y="4159407"/>
            <a:ext cx="443548" cy="8703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34">
            <a:extLst>
              <a:ext uri="{FF2B5EF4-FFF2-40B4-BE49-F238E27FC236}">
                <a16:creationId xmlns:a16="http://schemas.microsoft.com/office/drawing/2014/main" id="{CE116C85-FD16-4149-898B-441C9908B50F}"/>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15174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500"/>
                                        <p:tgtEl>
                                          <p:spTgt spid="6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41" grpId="0" animBg="1"/>
      <p:bldP spid="40" grpId="0" animBg="1"/>
      <p:bldP spid="20" grpId="0" animBg="1"/>
      <p:bldP spid="21" grpId="0" animBg="1"/>
      <p:bldP spid="39" grpId="0" animBg="1"/>
      <p:bldP spid="43" grpId="0" animBg="1"/>
      <p:bldP spid="44" grpId="0" animBg="1"/>
      <p:bldP spid="45" grpId="0" animBg="1"/>
      <p:bldP spid="46" grpId="0" animBg="1"/>
      <p:bldP spid="47" grpId="0" animBg="1"/>
      <p:bldP spid="48" grpId="0" animBg="1"/>
      <p:bldP spid="49" grpId="0" animBg="1"/>
      <p:bldP spid="50" grpId="0" animBg="1"/>
      <p:bldP spid="59" grpId="0" animBg="1"/>
      <p:bldP spid="61" grpId="0" animBg="1"/>
      <p:bldP spid="62" grpId="0" animBg="1"/>
      <p:bldP spid="63" grpId="0" animBg="1"/>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1C33-10AC-42E1-9650-E274D8737F07}"/>
              </a:ext>
            </a:extLst>
          </p:cNvPr>
          <p:cNvSpPr>
            <a:spLocks noGrp="1"/>
          </p:cNvSpPr>
          <p:nvPr>
            <p:ph type="title"/>
          </p:nvPr>
        </p:nvSpPr>
        <p:spPr/>
        <p:txBody>
          <a:bodyPr/>
          <a:lstStyle/>
          <a:p>
            <a:r>
              <a:rPr lang="en-US" spc="-5" dirty="0"/>
              <a:t>PFO guideline recommendations</a:t>
            </a:r>
            <a:endParaRPr lang="en-US" dirty="0"/>
          </a:p>
        </p:txBody>
      </p:sp>
      <p:sp>
        <p:nvSpPr>
          <p:cNvPr id="5" name="object 5">
            <a:extLst>
              <a:ext uri="{FF2B5EF4-FFF2-40B4-BE49-F238E27FC236}">
                <a16:creationId xmlns:a16="http://schemas.microsoft.com/office/drawing/2014/main" id="{29A711C3-8CAE-468C-BD62-CC99C66590D8}"/>
              </a:ext>
            </a:extLst>
          </p:cNvPr>
          <p:cNvSpPr txBox="1">
            <a:spLocks noGrp="1"/>
          </p:cNvSpPr>
          <p:nvPr>
            <p:ph sz="half" idx="1"/>
          </p:nvPr>
        </p:nvSpPr>
        <p:spPr>
          <a:xfrm>
            <a:off x="917198" y="1106869"/>
            <a:ext cx="10515600" cy="4848507"/>
          </a:xfrm>
          <a:prstGeom prst="rect">
            <a:avLst/>
          </a:prstGeom>
        </p:spPr>
        <p:txBody>
          <a:bodyPr vert="horz" wrap="square" lIns="0" tIns="0" rIns="0" bIns="0" rtlCol="0">
            <a:sp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marR="297815" indent="-285750">
              <a:lnSpc>
                <a:spcPct val="100000"/>
              </a:lnSpc>
              <a:spcBef>
                <a:spcPts val="760"/>
              </a:spcBef>
              <a:buClr>
                <a:srgbClr val="C10E20"/>
              </a:buClr>
              <a:buFont typeface="Arial"/>
              <a:buChar char="•"/>
              <a:tabLst>
                <a:tab pos="261620" algn="l"/>
              </a:tabLst>
            </a:pPr>
            <a:r>
              <a:rPr lang="en-US" sz="1600" b="0" i="0" u="none" strike="noStrike" cap="none" dirty="0">
                <a:solidFill>
                  <a:srgbClr val="000000"/>
                </a:solidFill>
                <a:latin typeface="Lub Dub Medium" panose="020B0603030403020204" pitchFamily="34" charset="0"/>
              </a:rPr>
              <a:t>In patients with a </a:t>
            </a:r>
            <a:r>
              <a:rPr lang="en-US" sz="1600" b="0" i="0" u="none" strike="noStrike" cap="none" dirty="0" err="1">
                <a:solidFill>
                  <a:srgbClr val="000000"/>
                </a:solidFill>
                <a:latin typeface="Lub Dub Medium" panose="020B0603030403020204" pitchFamily="34" charset="0"/>
              </a:rPr>
              <a:t>nonlacunar</a:t>
            </a:r>
            <a:r>
              <a:rPr lang="en-US" sz="1600" b="0" i="0" u="none" strike="noStrike" cap="none" dirty="0">
                <a:solidFill>
                  <a:srgbClr val="000000"/>
                </a:solidFill>
                <a:latin typeface="Lub Dub Medium" panose="020B0603030403020204" pitchFamily="34" charset="0"/>
              </a:rPr>
              <a:t> ischemic stroke of undetermined cause and a PFO, recommendations for PFO closure versus medical management should be made jointly by the patient, a cardiologist, and a neurologist, taking into account the probability of a causal role for the PFO. (Class I, Level of Evidence C-EO).</a:t>
            </a:r>
          </a:p>
          <a:p>
            <a:pPr marL="514350" indent="-285750">
              <a:buClr>
                <a:srgbClr val="C10E20"/>
              </a:buClr>
              <a:buFont typeface="Arial" panose="020B0604020202020204" pitchFamily="34" charset="0"/>
              <a:buChar char="•"/>
            </a:pPr>
            <a:r>
              <a:rPr lang="en-US" sz="1600" b="0" i="0" u="none" strike="noStrike" cap="none" dirty="0">
                <a:solidFill>
                  <a:srgbClr val="000000"/>
                </a:solidFill>
                <a:latin typeface="Lub Dub Medium" panose="020B0603030403020204" pitchFamily="34" charset="0"/>
              </a:rPr>
              <a:t>In patients 18 to 60 years of age with a </a:t>
            </a:r>
            <a:r>
              <a:rPr lang="en-US" sz="1600" b="0" i="0" u="none" strike="noStrike" cap="none" dirty="0" err="1">
                <a:solidFill>
                  <a:srgbClr val="000000"/>
                </a:solidFill>
                <a:latin typeface="Lub Dub Medium" panose="020B0603030403020204" pitchFamily="34" charset="0"/>
              </a:rPr>
              <a:t>nonlacunar</a:t>
            </a:r>
            <a:r>
              <a:rPr lang="en-US" sz="1600" b="0" i="0" u="none" strike="noStrike" cap="none" dirty="0">
                <a:solidFill>
                  <a:srgbClr val="000000"/>
                </a:solidFill>
                <a:latin typeface="Lub Dub Medium" panose="020B0603030403020204" pitchFamily="34" charset="0"/>
              </a:rPr>
              <a:t> ischemic stroke of undetermined cause despite a thorough evaluation and a PFO </a:t>
            </a:r>
            <a:r>
              <a:rPr lang="en-US" sz="1600" b="0" i="1" u="none" strike="noStrike" cap="none" dirty="0">
                <a:solidFill>
                  <a:srgbClr val="000000"/>
                </a:solidFill>
                <a:latin typeface="Lub Dub Medium" panose="020B0603030403020204" pitchFamily="34" charset="0"/>
              </a:rPr>
              <a:t>with </a:t>
            </a:r>
            <a:r>
              <a:rPr lang="en-US" sz="1600" b="0" i="0" u="none" strike="noStrike" cap="none" dirty="0">
                <a:solidFill>
                  <a:srgbClr val="000000"/>
                </a:solidFill>
                <a:latin typeface="Lub Dub Medium" panose="020B0603030403020204" pitchFamily="34" charset="0"/>
              </a:rPr>
              <a:t>high-risk anatomic features, it is reasonable to choose closure with a transcatheter device and long-term antiplatelet therapy over antiplatelet therapy alone for preventing recurrent stroke. (Class </a:t>
            </a:r>
            <a:r>
              <a:rPr lang="en-US" sz="1600" b="0" i="0" u="none" strike="noStrike" cap="none" dirty="0" err="1">
                <a:solidFill>
                  <a:srgbClr val="000000"/>
                </a:solidFill>
                <a:latin typeface="Lub Dub Medium" panose="020B0603030403020204" pitchFamily="34" charset="0"/>
              </a:rPr>
              <a:t>IIa</a:t>
            </a:r>
            <a:r>
              <a:rPr lang="en-US" sz="1600" b="0" i="0" u="none" strike="noStrike" cap="none" dirty="0">
                <a:solidFill>
                  <a:srgbClr val="000000"/>
                </a:solidFill>
                <a:latin typeface="Lub Dub Medium" panose="020B0603030403020204" pitchFamily="34" charset="0"/>
              </a:rPr>
              <a:t>, Level of Evidence B-R)</a:t>
            </a:r>
          </a:p>
          <a:p>
            <a:pPr marL="514350" indent="-285750">
              <a:buClr>
                <a:srgbClr val="C10E20"/>
              </a:buClr>
              <a:buFont typeface="Arial" panose="020B0604020202020204" pitchFamily="34" charset="0"/>
              <a:buChar char="•"/>
            </a:pPr>
            <a:r>
              <a:rPr lang="en-US" sz="1600" b="0" i="0" u="none" strike="noStrike" cap="none" dirty="0">
                <a:solidFill>
                  <a:srgbClr val="000000"/>
                </a:solidFill>
                <a:latin typeface="Lub Dub Medium" panose="020B0603030403020204" pitchFamily="34" charset="0"/>
              </a:rPr>
              <a:t>In patients 18 to 60 years of age with a </a:t>
            </a:r>
            <a:r>
              <a:rPr lang="en-US" sz="1600" b="0" i="0" u="none" strike="noStrike" cap="none" dirty="0" err="1">
                <a:solidFill>
                  <a:srgbClr val="000000"/>
                </a:solidFill>
                <a:latin typeface="Lub Dub Medium" panose="020B0603030403020204" pitchFamily="34" charset="0"/>
              </a:rPr>
              <a:t>nonlacunar</a:t>
            </a:r>
            <a:r>
              <a:rPr lang="en-US" sz="1600" b="0" i="0" u="none" strike="noStrike" cap="none" dirty="0">
                <a:solidFill>
                  <a:srgbClr val="000000"/>
                </a:solidFill>
                <a:latin typeface="Lub Dub Medium" panose="020B0603030403020204" pitchFamily="34" charset="0"/>
              </a:rPr>
              <a:t> ischemic stroke of undetermined cause despite a thorough evaluation and a PFO </a:t>
            </a:r>
            <a:r>
              <a:rPr lang="en-US" sz="1600" b="0" i="1" u="none" strike="noStrike" cap="none" dirty="0">
                <a:solidFill>
                  <a:srgbClr val="000000"/>
                </a:solidFill>
                <a:latin typeface="Lub Dub Medium" panose="020B0603030403020204" pitchFamily="34" charset="0"/>
              </a:rPr>
              <a:t>without </a:t>
            </a:r>
            <a:r>
              <a:rPr lang="en-US" sz="1600" b="0" i="0" u="none" strike="noStrike" cap="none" dirty="0">
                <a:solidFill>
                  <a:srgbClr val="000000"/>
                </a:solidFill>
                <a:latin typeface="Lub Dub Medium" panose="020B0603030403020204" pitchFamily="34" charset="0"/>
              </a:rPr>
              <a:t>high-risk anatomic features, the benefit of closure with a transcatheter device and long-term antiplatelet therapy over antiplatelet therapy alone for preventing recurrent stroke is not well established, (Class IIb, Level of Evidence C-LD)</a:t>
            </a:r>
          </a:p>
          <a:p>
            <a:pPr marL="514350" indent="-285750">
              <a:buClr>
                <a:srgbClr val="C10E20"/>
              </a:buClr>
              <a:buFont typeface="Arial" panose="020B0604020202020204" pitchFamily="34" charset="0"/>
              <a:buChar char="•"/>
            </a:pPr>
            <a:r>
              <a:rPr lang="en-US" sz="1600" b="0" i="0" u="none" strike="noStrike" cap="none" dirty="0">
                <a:solidFill>
                  <a:srgbClr val="000000"/>
                </a:solidFill>
                <a:latin typeface="Lub Dub Medium" panose="020B0603030403020204" pitchFamily="34" charset="0"/>
              </a:rPr>
              <a:t>In patients 18 to 60 years of age with a </a:t>
            </a:r>
            <a:r>
              <a:rPr lang="en-US" sz="1600" b="0" i="0" u="none" strike="noStrike" cap="none" dirty="0" err="1">
                <a:solidFill>
                  <a:srgbClr val="000000"/>
                </a:solidFill>
                <a:latin typeface="Lub Dub Medium" panose="020B0603030403020204" pitchFamily="34" charset="0"/>
              </a:rPr>
              <a:t>nonlacunar</a:t>
            </a:r>
            <a:r>
              <a:rPr lang="en-US" sz="1600" b="0" i="0" u="none" strike="noStrike" cap="none" dirty="0">
                <a:solidFill>
                  <a:srgbClr val="000000"/>
                </a:solidFill>
                <a:latin typeface="Lub Dub Medium" panose="020B0603030403020204" pitchFamily="34" charset="0"/>
              </a:rPr>
              <a:t> ischemic stroke of undetermined cause </a:t>
            </a:r>
            <a:br>
              <a:rPr lang="en-US" sz="1600" b="0" i="0" u="none" strike="noStrike" cap="none" dirty="0">
                <a:solidFill>
                  <a:srgbClr val="000000"/>
                </a:solidFill>
                <a:latin typeface="Lub Dub Medium" panose="020B0603030403020204" pitchFamily="34" charset="0"/>
              </a:rPr>
            </a:br>
            <a:r>
              <a:rPr lang="en-US" sz="1600" b="0" i="0" u="none" strike="noStrike" cap="none" dirty="0">
                <a:solidFill>
                  <a:srgbClr val="000000"/>
                </a:solidFill>
                <a:latin typeface="Lub Dub Medium" panose="020B0603030403020204" pitchFamily="34" charset="0"/>
              </a:rPr>
              <a:t>despite a thorough evaluation and a PFO, the comparative benefit of closure with a </a:t>
            </a:r>
            <a:br>
              <a:rPr lang="en-US" sz="1600" b="0" i="0" u="none" strike="noStrike" cap="none" dirty="0">
                <a:solidFill>
                  <a:srgbClr val="000000"/>
                </a:solidFill>
                <a:latin typeface="Lub Dub Medium" panose="020B0603030403020204" pitchFamily="34" charset="0"/>
              </a:rPr>
            </a:br>
            <a:r>
              <a:rPr lang="en-US" sz="1600" b="0" i="0" u="none" strike="noStrike" cap="none" dirty="0">
                <a:solidFill>
                  <a:srgbClr val="000000"/>
                </a:solidFill>
                <a:latin typeface="Lub Dub Medium" panose="020B0603030403020204" pitchFamily="34" charset="0"/>
              </a:rPr>
              <a:t>transcatheter device versus warfarin is unknown. (Class IIb, Level of Evidence C-LD)</a:t>
            </a:r>
            <a:endParaRPr lang="en-US" sz="1200" cap="none" dirty="0">
              <a:solidFill>
                <a:srgbClr val="636466"/>
              </a:solidFill>
              <a:latin typeface="Lub Dub Medium" panose="020B0603030403020204" pitchFamily="34" charset="0"/>
              <a:cs typeface="Arial Narrow"/>
            </a:endParaRPr>
          </a:p>
        </p:txBody>
      </p:sp>
      <p:sp>
        <p:nvSpPr>
          <p:cNvPr id="8" name="object 34">
            <a:extLst>
              <a:ext uri="{FF2B5EF4-FFF2-40B4-BE49-F238E27FC236}">
                <a16:creationId xmlns:a16="http://schemas.microsoft.com/office/drawing/2014/main" id="{484284CE-180F-44C5-97FA-545DC468F635}"/>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33086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800C-BEA0-4947-B088-8F438351D6B9}"/>
              </a:ext>
            </a:extLst>
          </p:cNvPr>
          <p:cNvSpPr>
            <a:spLocks noGrp="1"/>
          </p:cNvSpPr>
          <p:nvPr>
            <p:ph type="title"/>
          </p:nvPr>
        </p:nvSpPr>
        <p:spPr/>
        <p:txBody>
          <a:bodyPr>
            <a:noAutofit/>
          </a:bodyPr>
          <a:lstStyle/>
          <a:p>
            <a:r>
              <a:rPr lang="en-US" sz="2650" spc="-5" dirty="0"/>
              <a:t>Importance of Secondary</a:t>
            </a:r>
            <a:r>
              <a:rPr lang="en-US" sz="2650" spc="-30" dirty="0"/>
              <a:t> </a:t>
            </a:r>
            <a:r>
              <a:rPr lang="en-US" sz="2650" spc="-5" dirty="0"/>
              <a:t>Ischemic Stroke Prevention</a:t>
            </a:r>
            <a:endParaRPr lang="en-US" sz="2650" dirty="0"/>
          </a:p>
        </p:txBody>
      </p:sp>
      <p:sp>
        <p:nvSpPr>
          <p:cNvPr id="5" name="TextBox 4">
            <a:extLst>
              <a:ext uri="{FF2B5EF4-FFF2-40B4-BE49-F238E27FC236}">
                <a16:creationId xmlns:a16="http://schemas.microsoft.com/office/drawing/2014/main" id="{3431C4CC-9F49-4A15-A56C-1B1ABD2AB6A9}"/>
              </a:ext>
            </a:extLst>
          </p:cNvPr>
          <p:cNvSpPr txBox="1"/>
          <p:nvPr/>
        </p:nvSpPr>
        <p:spPr>
          <a:xfrm>
            <a:off x="838200" y="931835"/>
            <a:ext cx="10515600" cy="369332"/>
          </a:xfrm>
          <a:prstGeom prst="rect">
            <a:avLst/>
          </a:prstGeom>
          <a:noFill/>
        </p:spPr>
        <p:txBody>
          <a:bodyPr wrap="square" rtlCol="0">
            <a:spAutoFit/>
          </a:bodyPr>
          <a:lstStyle/>
          <a:p>
            <a:r>
              <a:rPr lang="en-US" i="1" dirty="0">
                <a:solidFill>
                  <a:srgbClr val="C00000"/>
                </a:solidFill>
                <a:latin typeface="Lub Dub Medium" panose="020B0603030403020204" pitchFamily="34" charset="0"/>
              </a:rPr>
              <a:t>Percent of Stroke Patients With Recurrent Stroke Within 5 Years After First Stroke, 1995 to 2011 </a:t>
            </a:r>
          </a:p>
        </p:txBody>
      </p:sp>
      <p:sp>
        <p:nvSpPr>
          <p:cNvPr id="3" name="Rectangle 2">
            <a:extLst>
              <a:ext uri="{FF2B5EF4-FFF2-40B4-BE49-F238E27FC236}">
                <a16:creationId xmlns:a16="http://schemas.microsoft.com/office/drawing/2014/main" id="{8A205CD3-F50B-47D1-B3B1-C37C310EE41E}"/>
              </a:ext>
              <a:ext uri="{C183D7F6-B498-43B3-948B-1728B52AA6E4}">
                <adec:decorative xmlns:adec="http://schemas.microsoft.com/office/drawing/2017/decorative" val="1"/>
              </a:ext>
            </a:extLst>
          </p:cNvPr>
          <p:cNvSpPr/>
          <p:nvPr/>
        </p:nvSpPr>
        <p:spPr>
          <a:xfrm>
            <a:off x="7908824" y="2437223"/>
            <a:ext cx="3648456" cy="221307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 showing likelihood of recurrent stroke by age, race and gender">
            <a:extLst>
              <a:ext uri="{FF2B5EF4-FFF2-40B4-BE49-F238E27FC236}">
                <a16:creationId xmlns:a16="http://schemas.microsoft.com/office/drawing/2014/main" id="{BC790AA0-0A6A-4A28-874F-87900417A52A}"/>
              </a:ext>
            </a:extLst>
          </p:cNvPr>
          <p:cNvPicPr>
            <a:picLocks noChangeAspect="1"/>
          </p:cNvPicPr>
          <p:nvPr/>
        </p:nvPicPr>
        <p:blipFill>
          <a:blip r:embed="rId3"/>
          <a:stretch>
            <a:fillRect/>
          </a:stretch>
        </p:blipFill>
        <p:spPr>
          <a:xfrm>
            <a:off x="1397876" y="1643084"/>
            <a:ext cx="6101255" cy="4283081"/>
          </a:xfrm>
          <a:prstGeom prst="rect">
            <a:avLst/>
          </a:prstGeom>
        </p:spPr>
      </p:pic>
      <p:sp>
        <p:nvSpPr>
          <p:cNvPr id="9" name="Rectangle 8">
            <a:extLst>
              <a:ext uri="{FF2B5EF4-FFF2-40B4-BE49-F238E27FC236}">
                <a16:creationId xmlns:a16="http://schemas.microsoft.com/office/drawing/2014/main" id="{4DB07F6F-314C-451C-81EC-60FA0EEA7757}"/>
              </a:ext>
            </a:extLst>
          </p:cNvPr>
          <p:cNvSpPr/>
          <p:nvPr/>
        </p:nvSpPr>
        <p:spPr>
          <a:xfrm>
            <a:off x="8000264" y="2419165"/>
            <a:ext cx="3447288" cy="2213079"/>
          </a:xfrm>
          <a:prstGeom prst="rect">
            <a:avLst/>
          </a:prstGeom>
          <a:noFill/>
          <a:ln w="38100">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rgbClr val="C10E20"/>
                </a:solidFill>
                <a:latin typeface="Lub Dub Heavy" panose="020B0903030403020204" pitchFamily="34" charset="0"/>
              </a:rPr>
              <a:t>Nearly 1 in 4 </a:t>
            </a:r>
            <a:r>
              <a:rPr lang="en-US" sz="2800" dirty="0">
                <a:latin typeface="Lub Dub Bold" panose="020B0803030403020204" pitchFamily="34" charset="0"/>
              </a:rPr>
              <a:t>strokes in the </a:t>
            </a:r>
            <a:br>
              <a:rPr lang="en-US" sz="2800" dirty="0">
                <a:latin typeface="Lub Dub Bold" panose="020B0803030403020204" pitchFamily="34" charset="0"/>
              </a:rPr>
            </a:br>
            <a:r>
              <a:rPr lang="en-US" sz="2800" dirty="0">
                <a:latin typeface="Lub Dub Bold" panose="020B0803030403020204" pitchFamily="34" charset="0"/>
              </a:rPr>
              <a:t>U.S. each year is a recurrent stroke.</a:t>
            </a:r>
          </a:p>
        </p:txBody>
      </p:sp>
      <p:sp>
        <p:nvSpPr>
          <p:cNvPr id="12" name="object 34">
            <a:extLst>
              <a:ext uri="{FF2B5EF4-FFF2-40B4-BE49-F238E27FC236}">
                <a16:creationId xmlns:a16="http://schemas.microsoft.com/office/drawing/2014/main" id="{127F7136-4DA2-44FD-91E5-F797EBFBCFE7}"/>
              </a:ext>
            </a:extLst>
          </p:cNvPr>
          <p:cNvSpPr txBox="1"/>
          <p:nvPr/>
        </p:nvSpPr>
        <p:spPr>
          <a:xfrm>
            <a:off x="838200" y="6384626"/>
            <a:ext cx="1994200" cy="123111"/>
          </a:xfrm>
          <a:prstGeom prst="rect">
            <a:avLst/>
          </a:prstGeom>
        </p:spPr>
        <p:txBody>
          <a:bodyPr vert="horz" wrap="square" lIns="0" tIns="0" rIns="0" bIns="0" rtlCol="0">
            <a:spAutoFit/>
          </a:bodyPr>
          <a:lstStyle/>
          <a:p>
            <a:pPr marL="12700">
              <a:lnSpc>
                <a:spcPct val="100000"/>
              </a:lnSpc>
            </a:pPr>
            <a:r>
              <a:rPr lang="fr-FR" sz="800" dirty="0" err="1">
                <a:solidFill>
                  <a:schemeClr val="tx1">
                    <a:lumMod val="50000"/>
                    <a:lumOff val="50000"/>
                  </a:schemeClr>
                </a:solidFill>
                <a:latin typeface="Lub Dub Medium" panose="020B0603030403020204" pitchFamily="34" charset="0"/>
                <a:cs typeface="Arial"/>
              </a:rPr>
              <a:t>Virani</a:t>
            </a:r>
            <a:r>
              <a:rPr lang="fr-FR" sz="800" dirty="0">
                <a:solidFill>
                  <a:schemeClr val="tx1">
                    <a:lumMod val="50000"/>
                    <a:lumOff val="50000"/>
                  </a:schemeClr>
                </a:solidFill>
                <a:latin typeface="Lub Dub Medium" panose="020B0603030403020204" pitchFamily="34" charset="0"/>
                <a:cs typeface="Arial"/>
              </a:rPr>
              <a:t> SS, et al. (2021) </a:t>
            </a:r>
            <a:r>
              <a:rPr lang="fr-FR" sz="800" i="1" dirty="0">
                <a:solidFill>
                  <a:schemeClr val="tx1">
                    <a:lumMod val="50000"/>
                    <a:lumOff val="50000"/>
                  </a:schemeClr>
                </a:solidFill>
                <a:latin typeface="Lub Dub Medium" panose="020B0603030403020204" pitchFamily="34" charset="0"/>
                <a:cs typeface="Arial"/>
              </a:rPr>
              <a:t>Circulation.</a:t>
            </a:r>
          </a:p>
        </p:txBody>
      </p:sp>
    </p:spTree>
    <p:extLst>
      <p:ext uri="{BB962C8B-B14F-4D97-AF65-F5344CB8AC3E}">
        <p14:creationId xmlns:p14="http://schemas.microsoft.com/office/powerpoint/2010/main" val="2455553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4F8BB-F2E2-4DAF-A720-DB4360749A3C}"/>
              </a:ext>
            </a:extLst>
          </p:cNvPr>
          <p:cNvSpPr>
            <a:spLocks noGrp="1"/>
          </p:cNvSpPr>
          <p:nvPr>
            <p:ph type="title"/>
          </p:nvPr>
        </p:nvSpPr>
        <p:spPr/>
        <p:txBody>
          <a:bodyPr/>
          <a:lstStyle/>
          <a:p>
            <a:r>
              <a:rPr lang="en-US" spc="-5" dirty="0"/>
              <a:t>Occult Paroxysmal AF</a:t>
            </a:r>
          </a:p>
        </p:txBody>
      </p:sp>
      <p:sp>
        <p:nvSpPr>
          <p:cNvPr id="4" name="Content Placeholder 3">
            <a:extLst>
              <a:ext uri="{FF2B5EF4-FFF2-40B4-BE49-F238E27FC236}">
                <a16:creationId xmlns:a16="http://schemas.microsoft.com/office/drawing/2014/main" id="{818FC08F-8F60-46BE-A63D-854613E54268}"/>
              </a:ext>
            </a:extLst>
          </p:cNvPr>
          <p:cNvSpPr>
            <a:spLocks noGrp="1"/>
          </p:cNvSpPr>
          <p:nvPr>
            <p:ph sz="half" idx="1"/>
          </p:nvPr>
        </p:nvSpPr>
        <p:spPr>
          <a:xfrm>
            <a:off x="838200" y="1021454"/>
            <a:ext cx="10690654" cy="4520725"/>
          </a:xfrm>
        </p:spPr>
        <p:txBody>
          <a:bodyPr>
            <a:noAutofit/>
          </a:bodyPr>
          <a:lstStyle/>
          <a:p>
            <a:pPr marL="12700" marR="84137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a:t>
            </a:r>
            <a:r>
              <a:rPr lang="en-US" cap="none" spc="-5" baseline="30000" dirty="0">
                <a:solidFill>
                  <a:srgbClr val="C10E20"/>
                </a:solidFill>
                <a:latin typeface="Lub Dub Bold" panose="020B0803030403020204" pitchFamily="34" charset="0"/>
                <a:cs typeface="Arial Narrow"/>
              </a:rPr>
              <a:t>1</a:t>
            </a:r>
            <a:r>
              <a:rPr lang="en-US" cap="none" spc="-5" dirty="0">
                <a:solidFill>
                  <a:srgbClr val="C10E20"/>
                </a:solidFill>
                <a:latin typeface="Lub Dub Bold" panose="020B0803030403020204" pitchFamily="34" charset="0"/>
                <a:cs typeface="Arial Narrow"/>
              </a:rPr>
              <a:t> recommends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cryptogenic stroke who do not have a contraindication to anticoagulation, long-term rhythm monitoring with mobile cardiac outpatient telemetry, implantable loop recorder, or other approach is reasonable to detect intermittent AF.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nonvalvular AF and stroke or TIA, oral anticoagulation (</a:t>
            </a:r>
            <a:r>
              <a:rPr lang="en-US" sz="1600" cap="none" dirty="0" err="1">
                <a:solidFill>
                  <a:srgbClr val="000000"/>
                </a:solidFill>
                <a:latin typeface="Lub Dub Medium" panose="020B0603030403020204" pitchFamily="34" charset="0"/>
              </a:rPr>
              <a:t>eg</a:t>
            </a:r>
            <a:r>
              <a:rPr lang="en-US" sz="1600" cap="none" dirty="0">
                <a:solidFill>
                  <a:srgbClr val="000000"/>
                </a:solidFill>
                <a:latin typeface="Lub Dub Medium" panose="020B0603030403020204" pitchFamily="34" charset="0"/>
              </a:rPr>
              <a:t>, apixaban, dabigatran, </a:t>
            </a:r>
            <a:r>
              <a:rPr lang="en-US" sz="1600" cap="none" dirty="0" err="1">
                <a:solidFill>
                  <a:srgbClr val="000000"/>
                </a:solidFill>
                <a:latin typeface="Lub Dub Medium" panose="020B0603030403020204" pitchFamily="34" charset="0"/>
              </a:rPr>
              <a:t>edoxaban</a:t>
            </a:r>
            <a:r>
              <a:rPr lang="en-US" sz="1600" cap="none" dirty="0">
                <a:solidFill>
                  <a:srgbClr val="000000"/>
                </a:solidFill>
                <a:latin typeface="Lub Dub Medium" panose="020B0603030403020204" pitchFamily="34" charset="0"/>
              </a:rPr>
              <a:t>, rivaroxaban, or warfarin) is recommended to reduce the risk of recurrent stroke. (Class I, Level of Evidence A)</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AF and stroke or TIA, oral anticoagulation is indicated to reduce the risk of recurrent stroke regardless of whether the AF pattern is paroxysmal, persistent, or permanent. (Class I, Level of Evidence B-R) </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stroke or TIA and AF who do not have moderate to severe mitral stenosis or a mechanical heart valve, apixaban, dabigatran, </a:t>
            </a:r>
            <a:r>
              <a:rPr lang="en-US" sz="1600" cap="none" dirty="0" err="1">
                <a:solidFill>
                  <a:srgbClr val="000000"/>
                </a:solidFill>
                <a:latin typeface="Lub Dub Medium" panose="020B0603030403020204" pitchFamily="34" charset="0"/>
              </a:rPr>
              <a:t>edoxaban</a:t>
            </a:r>
            <a:r>
              <a:rPr lang="en-US" sz="1600" cap="none" dirty="0">
                <a:solidFill>
                  <a:srgbClr val="000000"/>
                </a:solidFill>
                <a:latin typeface="Lub Dub Medium" panose="020B0603030403020204" pitchFamily="34" charset="0"/>
              </a:rPr>
              <a:t>, or rivaroxaban is recommended in preference to warfarin to reduce the risk of recurrent stroke. (Class I,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atrial flutter and stroke or TIA, anticoagulant therapy similar to that in AF is indicated to reduce the risk of recurrent stroke. (Class I, Level of Evidence B-NR)</a:t>
            </a:r>
          </a:p>
        </p:txBody>
      </p:sp>
      <p:sp>
        <p:nvSpPr>
          <p:cNvPr id="5" name="object 34">
            <a:extLst>
              <a:ext uri="{FF2B5EF4-FFF2-40B4-BE49-F238E27FC236}">
                <a16:creationId xmlns:a16="http://schemas.microsoft.com/office/drawing/2014/main" id="{8176876A-2694-4528-B6C6-2D91E9F6C767}"/>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223384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4F8BB-F2E2-4DAF-A720-DB4360749A3C}"/>
              </a:ext>
            </a:extLst>
          </p:cNvPr>
          <p:cNvSpPr>
            <a:spLocks noGrp="1"/>
          </p:cNvSpPr>
          <p:nvPr>
            <p:ph type="title"/>
          </p:nvPr>
        </p:nvSpPr>
        <p:spPr/>
        <p:txBody>
          <a:bodyPr/>
          <a:lstStyle/>
          <a:p>
            <a:r>
              <a:rPr lang="en-US" spc="-5" dirty="0"/>
              <a:t>Occult Paroxysmal AF, </a:t>
            </a:r>
            <a:r>
              <a:rPr lang="en-US" sz="2000" spc="-5" dirty="0"/>
              <a:t>continued</a:t>
            </a:r>
            <a:endParaRPr lang="en-US" spc="-5" dirty="0"/>
          </a:p>
        </p:txBody>
      </p:sp>
      <p:sp>
        <p:nvSpPr>
          <p:cNvPr id="4" name="Content Placeholder 3">
            <a:extLst>
              <a:ext uri="{FF2B5EF4-FFF2-40B4-BE49-F238E27FC236}">
                <a16:creationId xmlns:a16="http://schemas.microsoft.com/office/drawing/2014/main" id="{818FC08F-8F60-46BE-A63D-854613E54268}"/>
              </a:ext>
            </a:extLst>
          </p:cNvPr>
          <p:cNvSpPr>
            <a:spLocks noGrp="1"/>
          </p:cNvSpPr>
          <p:nvPr>
            <p:ph sz="half" idx="1"/>
          </p:nvPr>
        </p:nvSpPr>
        <p:spPr>
          <a:xfrm>
            <a:off x="838200" y="1046168"/>
            <a:ext cx="10258426" cy="4520725"/>
          </a:xfrm>
        </p:spPr>
        <p:txBody>
          <a:bodyPr>
            <a:noAutofit/>
          </a:bodyPr>
          <a:lstStyle/>
          <a:p>
            <a:pPr marL="12700" marR="84137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a:t>
            </a:r>
            <a:r>
              <a:rPr lang="en-US" cap="none" spc="-5" baseline="30000" dirty="0">
                <a:solidFill>
                  <a:srgbClr val="C10E20"/>
                </a:solidFill>
                <a:latin typeface="Lub Dub Bold" panose="020B0803030403020204" pitchFamily="34" charset="0"/>
                <a:cs typeface="Arial Narrow"/>
              </a:rPr>
              <a:t>1</a:t>
            </a:r>
            <a:r>
              <a:rPr lang="en-US" cap="none" spc="-5" dirty="0">
                <a:solidFill>
                  <a:srgbClr val="C10E20"/>
                </a:solidFill>
                <a:latin typeface="Lub Dub Bold" panose="020B0803030403020204" pitchFamily="34" charset="0"/>
                <a:cs typeface="Arial Narrow"/>
              </a:rPr>
              <a:t> recommends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AF and stroke or TIA, without moderate to severe mitral stenosis or a mechanical heart valve, who are unable to maintain a therapeutic INR level with warfarin, use of dabigatran, rivaroxaban, apixaban, or </a:t>
            </a:r>
            <a:r>
              <a:rPr lang="en-US" sz="1600" cap="none" dirty="0" err="1">
                <a:solidFill>
                  <a:srgbClr val="000000"/>
                </a:solidFill>
                <a:latin typeface="Lub Dub Medium" panose="020B0603030403020204" pitchFamily="34" charset="0"/>
              </a:rPr>
              <a:t>edoxaban</a:t>
            </a:r>
            <a:r>
              <a:rPr lang="en-US" sz="1600" cap="none" dirty="0">
                <a:solidFill>
                  <a:srgbClr val="000000"/>
                </a:solidFill>
                <a:latin typeface="Lub Dub Medium" panose="020B0603030403020204" pitchFamily="34" charset="0"/>
              </a:rPr>
              <a:t> is recommended to reduce the risk of recurrent stroke. (Class I, Level of Evidence C-EO)</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stroke at high risk of hemorrhagic conversion in the setting of AF, it is reasonable to delay initiation of oral anticoagulation beyond 14 days to reduce the risk of ICH.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B-NR)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stroke at low risk for hemorrhagic conversion in the setting of AF, it may be reasonable to initiate anticoagulation 2 to 14 days after the index event to reduce the risk of recurrent stroke. (Class IIb, Level of Evidence B-NR)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TIA in the setting of nonvalvular AF, it is reasonable to initiate anticoagulation immediately after the index event to reduce the risk of recurrent stroke.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C-EO)</a:t>
            </a:r>
          </a:p>
        </p:txBody>
      </p:sp>
      <p:sp>
        <p:nvSpPr>
          <p:cNvPr id="5" name="object 34">
            <a:extLst>
              <a:ext uri="{FF2B5EF4-FFF2-40B4-BE49-F238E27FC236}">
                <a16:creationId xmlns:a16="http://schemas.microsoft.com/office/drawing/2014/main" id="{D1D02F7B-EA6D-45A4-88BB-E7AC529F36D6}"/>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916766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4F8BB-F2E2-4DAF-A720-DB4360749A3C}"/>
              </a:ext>
            </a:extLst>
          </p:cNvPr>
          <p:cNvSpPr>
            <a:spLocks noGrp="1"/>
          </p:cNvSpPr>
          <p:nvPr>
            <p:ph type="title"/>
          </p:nvPr>
        </p:nvSpPr>
        <p:spPr/>
        <p:txBody>
          <a:bodyPr/>
          <a:lstStyle/>
          <a:p>
            <a:r>
              <a:rPr lang="en-US" spc="-5" dirty="0"/>
              <a:t>Occult Paroxysmal AF, </a:t>
            </a:r>
            <a:r>
              <a:rPr lang="en-US" sz="2000" spc="-5" dirty="0"/>
              <a:t>continued</a:t>
            </a:r>
            <a:endParaRPr lang="en-US" cap="small" dirty="0">
              <a:solidFill>
                <a:srgbClr val="636466"/>
              </a:solidFill>
            </a:endParaRPr>
          </a:p>
        </p:txBody>
      </p:sp>
      <p:sp>
        <p:nvSpPr>
          <p:cNvPr id="4" name="Content Placeholder 3">
            <a:extLst>
              <a:ext uri="{FF2B5EF4-FFF2-40B4-BE49-F238E27FC236}">
                <a16:creationId xmlns:a16="http://schemas.microsoft.com/office/drawing/2014/main" id="{818FC08F-8F60-46BE-A63D-854613E54268}"/>
              </a:ext>
            </a:extLst>
          </p:cNvPr>
          <p:cNvSpPr>
            <a:spLocks noGrp="1"/>
          </p:cNvSpPr>
          <p:nvPr>
            <p:ph sz="half" idx="1"/>
          </p:nvPr>
        </p:nvSpPr>
        <p:spPr>
          <a:xfrm>
            <a:off x="838199" y="1046168"/>
            <a:ext cx="10801865" cy="4520725"/>
          </a:xfrm>
        </p:spPr>
        <p:txBody>
          <a:bodyPr>
            <a:noAutofit/>
          </a:bodyPr>
          <a:lstStyle/>
          <a:p>
            <a:pPr marL="12700" marR="84137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a:t>
            </a:r>
            <a:r>
              <a:rPr lang="en-US" cap="none" spc="-5" baseline="30000" dirty="0">
                <a:solidFill>
                  <a:srgbClr val="C10E20"/>
                </a:solidFill>
                <a:latin typeface="Lub Dub Bold" panose="020B0803030403020204" pitchFamily="34" charset="0"/>
                <a:cs typeface="Arial Narrow"/>
              </a:rPr>
              <a:t>1</a:t>
            </a:r>
            <a:r>
              <a:rPr lang="en-US" cap="none" spc="-5" dirty="0">
                <a:solidFill>
                  <a:srgbClr val="C10E20"/>
                </a:solidFill>
                <a:latin typeface="Lub Dub Bold" panose="020B0803030403020204" pitchFamily="34" charset="0"/>
                <a:cs typeface="Arial Narrow"/>
              </a:rPr>
              <a:t> recommends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stroke or TIA in the setting of nonvalvular AF who have contraindications for lifelong anticoagulation but can tolerate at least 45 days, it may be reasonable to consider percutaneous closure of the left atrial appendage with the Watchman device to reduce the chance of recurrent stroke and bleeding. (Class IIb,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AF and stroke or TIA who have end-stage renal disease or are on dialysis, it may be reasonable to use warfarin or apixaban (dose adjusted if indicated) for anticoagulation to reduce the chance of recurrent stroke. (Class IIb, Level of Evidence B-NR)</a:t>
            </a:r>
          </a:p>
        </p:txBody>
      </p:sp>
      <p:sp>
        <p:nvSpPr>
          <p:cNvPr id="5" name="object 34">
            <a:extLst>
              <a:ext uri="{FF2B5EF4-FFF2-40B4-BE49-F238E27FC236}">
                <a16:creationId xmlns:a16="http://schemas.microsoft.com/office/drawing/2014/main" id="{1A77625C-9BCC-4D15-82FC-33D28F1D5DE0}"/>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632546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07A-20F8-4629-8CCB-2C17511E3FEE}"/>
              </a:ext>
            </a:extLst>
          </p:cNvPr>
          <p:cNvSpPr>
            <a:spLocks noGrp="1"/>
          </p:cNvSpPr>
          <p:nvPr>
            <p:ph type="title"/>
          </p:nvPr>
        </p:nvSpPr>
        <p:spPr/>
        <p:txBody>
          <a:bodyPr/>
          <a:lstStyle/>
          <a:p>
            <a:r>
              <a:rPr lang="en-US" spc="-5" dirty="0"/>
              <a:t>Hypercoagulable states</a:t>
            </a:r>
          </a:p>
        </p:txBody>
      </p:sp>
      <p:sp>
        <p:nvSpPr>
          <p:cNvPr id="5" name="object 5">
            <a:extLst>
              <a:ext uri="{FF2B5EF4-FFF2-40B4-BE49-F238E27FC236}">
                <a16:creationId xmlns:a16="http://schemas.microsoft.com/office/drawing/2014/main" id="{6DC73EDB-51B7-4659-AFDF-5A981733496A}"/>
              </a:ext>
            </a:extLst>
          </p:cNvPr>
          <p:cNvSpPr txBox="1">
            <a:spLocks noGrp="1"/>
          </p:cNvSpPr>
          <p:nvPr>
            <p:ph sz="half" idx="1"/>
          </p:nvPr>
        </p:nvSpPr>
        <p:spPr>
          <a:xfrm>
            <a:off x="906440" y="1071228"/>
            <a:ext cx="10515600" cy="4425827"/>
          </a:xfrm>
          <a:prstGeom prst="rect">
            <a:avLst/>
          </a:prstGeom>
        </p:spPr>
        <p:txBody>
          <a:bodyPr vert="horz" wrap="square" lIns="0" tIns="0" rIns="0" bIns="0" rtlCol="0">
            <a:sp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cryptogenic stroke, tests for inherited or acquired hypercoagulable state, bloodstream or cerebral spinal fluid infections, infections that can cause central nervous system (CNS) vasculitis (</a:t>
            </a:r>
            <a:r>
              <a:rPr lang="en-US" sz="1600" cap="none" dirty="0" err="1">
                <a:solidFill>
                  <a:srgbClr val="000000"/>
                </a:solidFill>
                <a:latin typeface="Lub Dub Medium" panose="020B0603030403020204" pitchFamily="34" charset="0"/>
              </a:rPr>
              <a:t>eg</a:t>
            </a:r>
            <a:r>
              <a:rPr lang="en-US" sz="1600" cap="none" dirty="0">
                <a:solidFill>
                  <a:srgbClr val="000000"/>
                </a:solidFill>
                <a:latin typeface="Lub Dub Medium" panose="020B0603030403020204" pitchFamily="34" charset="0"/>
              </a:rPr>
              <a:t>, HIV and syphilis), drug use (</a:t>
            </a:r>
            <a:r>
              <a:rPr lang="en-US" sz="1600" cap="none" dirty="0" err="1">
                <a:solidFill>
                  <a:srgbClr val="000000"/>
                </a:solidFill>
                <a:latin typeface="Lub Dub Medium" panose="020B0603030403020204" pitchFamily="34" charset="0"/>
              </a:rPr>
              <a:t>eg</a:t>
            </a:r>
            <a:r>
              <a:rPr lang="en-US" sz="1600" cap="none" dirty="0">
                <a:solidFill>
                  <a:srgbClr val="000000"/>
                </a:solidFill>
                <a:latin typeface="Lub Dub Medium" panose="020B0603030403020204" pitchFamily="34" charset="0"/>
              </a:rPr>
              <a:t>, cocaine and amphetamines), and markers of systemic inflammation and genetic tests for inherited diseases associated with stroke are reasonable to perform as clinically indicated to identify contributors to or relevant risk factors for stroke.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C-LD).</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ischemic stroke or TIA of unknown source despite thorough diagnostic evaluation and no other thrombotic history who are found to have prothrombin 20210A mutation, activated protein C resistance, elevated factor VIII levels, or deficiencies of protein C, protein S, or antithrombin III, antiplatelet therapy is reasonable to reduce the risk of recurrent stroke or TIA.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C-LD)</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who have an isolated antiphospholipid antibody but do not fulfill the criteria for antiphospholipid syndrome, antiplatelet therapy alone is recommended to reduce the risk of recurrent stroke. (Class I, Level of Evidence B-NR)</a:t>
            </a:r>
          </a:p>
        </p:txBody>
      </p:sp>
      <p:sp>
        <p:nvSpPr>
          <p:cNvPr id="6" name="object 34">
            <a:extLst>
              <a:ext uri="{FF2B5EF4-FFF2-40B4-BE49-F238E27FC236}">
                <a16:creationId xmlns:a16="http://schemas.microsoft.com/office/drawing/2014/main" id="{4886B6FF-17A3-4DA1-BB21-6D6004F54F20}"/>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287835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07A-20F8-4629-8CCB-2C17511E3FEE}"/>
              </a:ext>
            </a:extLst>
          </p:cNvPr>
          <p:cNvSpPr>
            <a:spLocks noGrp="1"/>
          </p:cNvSpPr>
          <p:nvPr>
            <p:ph type="title"/>
          </p:nvPr>
        </p:nvSpPr>
        <p:spPr/>
        <p:txBody>
          <a:bodyPr/>
          <a:lstStyle/>
          <a:p>
            <a:r>
              <a:rPr lang="en-US" spc="-5" dirty="0"/>
              <a:t>Hypercoagulable states, </a:t>
            </a:r>
            <a:r>
              <a:rPr lang="en-US" sz="2000" spc="-5" dirty="0"/>
              <a:t>continued</a:t>
            </a:r>
            <a:endParaRPr lang="en-US" spc="-5" dirty="0"/>
          </a:p>
        </p:txBody>
      </p:sp>
      <p:sp>
        <p:nvSpPr>
          <p:cNvPr id="5" name="object 5">
            <a:extLst>
              <a:ext uri="{FF2B5EF4-FFF2-40B4-BE49-F238E27FC236}">
                <a16:creationId xmlns:a16="http://schemas.microsoft.com/office/drawing/2014/main" id="{6DC73EDB-51B7-4659-AFDF-5A981733496A}"/>
              </a:ext>
            </a:extLst>
          </p:cNvPr>
          <p:cNvSpPr txBox="1">
            <a:spLocks noGrp="1"/>
          </p:cNvSpPr>
          <p:nvPr>
            <p:ph sz="half" idx="1"/>
          </p:nvPr>
        </p:nvSpPr>
        <p:spPr>
          <a:xfrm>
            <a:off x="906440" y="1120655"/>
            <a:ext cx="10515600" cy="3539430"/>
          </a:xfrm>
          <a:prstGeom prst="rect">
            <a:avLst/>
          </a:prstGeom>
        </p:spPr>
        <p:txBody>
          <a:bodyPr vert="horz" wrap="square" lIns="0" tIns="0" rIns="0" bIns="0" rtlCol="0">
            <a:sp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confirmed antiphospholipid syndrome treated with warfarin, it is reasonable to choose a target INR between 2 and 3 over a target INR &gt;3 to effectively balance the risk of excessive bleeding against the risk of thrombosis.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who meet the criteria for the antiphospholipid syndrome, it is reasonable to </a:t>
            </a:r>
            <a:r>
              <a:rPr lang="en-US" sz="1600" cap="none" dirty="0" err="1">
                <a:solidFill>
                  <a:srgbClr val="000000"/>
                </a:solidFill>
                <a:latin typeface="Lub Dub Medium" panose="020B0603030403020204" pitchFamily="34" charset="0"/>
              </a:rPr>
              <a:t>anticoagulate</a:t>
            </a:r>
            <a:r>
              <a:rPr lang="en-US" sz="1600" cap="none" dirty="0">
                <a:solidFill>
                  <a:srgbClr val="000000"/>
                </a:solidFill>
                <a:latin typeface="Lub Dub Medium" panose="020B0603030403020204" pitchFamily="34" charset="0"/>
              </a:rPr>
              <a:t> with warfarin to reduce the risk of recurrent stroke or TIA.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C-LD)</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ischemic stroke or TIA, antiphospholipid syndrome with history of thrombosis and triple-positive antiphospholipid antibodies (</a:t>
            </a:r>
            <a:r>
              <a:rPr lang="en-US" sz="1600" cap="none" dirty="0" err="1">
                <a:solidFill>
                  <a:srgbClr val="000000"/>
                </a:solidFill>
                <a:latin typeface="Lub Dub Medium" panose="020B0603030403020204" pitchFamily="34" charset="0"/>
              </a:rPr>
              <a:t>ie</a:t>
            </a:r>
            <a:r>
              <a:rPr lang="en-US" sz="1600" cap="none" dirty="0">
                <a:solidFill>
                  <a:srgbClr val="000000"/>
                </a:solidFill>
                <a:latin typeface="Lub Dub Medium" panose="020B0603030403020204" pitchFamily="34" charset="0"/>
              </a:rPr>
              <a:t>, lupus anticoagulant, anticardiolipin, and anti– β2 glycoprotein-I), rivaroxaban is not recommended because it is associated with excess thrombotic events compared with warfarin. (Class III, Level of Evidence B-R)</a:t>
            </a:r>
          </a:p>
        </p:txBody>
      </p:sp>
      <p:sp>
        <p:nvSpPr>
          <p:cNvPr id="6" name="object 34">
            <a:extLst>
              <a:ext uri="{FF2B5EF4-FFF2-40B4-BE49-F238E27FC236}">
                <a16:creationId xmlns:a16="http://schemas.microsoft.com/office/drawing/2014/main" id="{E16A28C8-514D-4C61-807D-7F69FE769D0D}"/>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105240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83E1-57B1-4D86-BED2-F2AF17089701}"/>
              </a:ext>
            </a:extLst>
          </p:cNvPr>
          <p:cNvSpPr>
            <a:spLocks noGrp="1"/>
          </p:cNvSpPr>
          <p:nvPr>
            <p:ph type="title"/>
          </p:nvPr>
        </p:nvSpPr>
        <p:spPr/>
        <p:txBody>
          <a:bodyPr/>
          <a:lstStyle/>
          <a:p>
            <a:r>
              <a:rPr lang="en-US" sz="2800" spc="-5" dirty="0"/>
              <a:t>Aortic Arch</a:t>
            </a:r>
            <a:r>
              <a:rPr lang="en-US" sz="2800" spc="-204" dirty="0"/>
              <a:t> </a:t>
            </a:r>
            <a:r>
              <a:rPr lang="en-US" sz="2800" spc="-5" dirty="0"/>
              <a:t>Atheroma</a:t>
            </a:r>
            <a:endParaRPr lang="en-US" dirty="0"/>
          </a:p>
        </p:txBody>
      </p:sp>
      <p:sp>
        <p:nvSpPr>
          <p:cNvPr id="5" name="Content Placeholder 2">
            <a:extLst>
              <a:ext uri="{FF2B5EF4-FFF2-40B4-BE49-F238E27FC236}">
                <a16:creationId xmlns:a16="http://schemas.microsoft.com/office/drawing/2014/main" id="{48F144EE-EB02-4F23-8CA1-3BD4B8BB3873}"/>
              </a:ext>
            </a:extLst>
          </p:cNvPr>
          <p:cNvSpPr>
            <a:spLocks noGrp="1"/>
          </p:cNvSpPr>
          <p:nvPr>
            <p:ph sz="half" idx="1"/>
          </p:nvPr>
        </p:nvSpPr>
        <p:spPr>
          <a:xfrm>
            <a:off x="838200" y="1256232"/>
            <a:ext cx="10515600" cy="4520725"/>
          </a:xfrm>
        </p:spPr>
        <p:txBody>
          <a:bodyPr>
            <a:no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 stroke or TIA and evidence of an aortic arch atheroma, intensive lipid management to an LDL cholesterol target &lt;70 mg/dL is recommended to prevent recurrent stroke. (Class I,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a stroke or TIA and evidence of an aortic arch atheroma, antiplatelet therapy is recommended to prevent recurrent stroke. (Class I, Level of Evidence C-LD)</a:t>
            </a:r>
          </a:p>
        </p:txBody>
      </p:sp>
      <p:sp>
        <p:nvSpPr>
          <p:cNvPr id="6" name="object 34">
            <a:extLst>
              <a:ext uri="{FF2B5EF4-FFF2-40B4-BE49-F238E27FC236}">
                <a16:creationId xmlns:a16="http://schemas.microsoft.com/office/drawing/2014/main" id="{B8E9C576-3F33-48B2-B79F-F44772B033B3}"/>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658611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83E1-57B1-4D86-BED2-F2AF17089701}"/>
              </a:ext>
            </a:extLst>
          </p:cNvPr>
          <p:cNvSpPr>
            <a:spLocks noGrp="1"/>
          </p:cNvSpPr>
          <p:nvPr>
            <p:ph type="title"/>
          </p:nvPr>
        </p:nvSpPr>
        <p:spPr/>
        <p:txBody>
          <a:bodyPr/>
          <a:lstStyle/>
          <a:p>
            <a:r>
              <a:rPr lang="en-US" sz="2800" spc="-5" dirty="0"/>
              <a:t>dissection</a:t>
            </a:r>
            <a:endParaRPr lang="en-US" dirty="0"/>
          </a:p>
        </p:txBody>
      </p:sp>
      <p:sp>
        <p:nvSpPr>
          <p:cNvPr id="6" name="object 34">
            <a:extLst>
              <a:ext uri="{FF2B5EF4-FFF2-40B4-BE49-F238E27FC236}">
                <a16:creationId xmlns:a16="http://schemas.microsoft.com/office/drawing/2014/main" id="{B8E9C576-3F33-48B2-B79F-F44772B033B3}"/>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
        <p:nvSpPr>
          <p:cNvPr id="8" name="Content Placeholder 2">
            <a:extLst>
              <a:ext uri="{FF2B5EF4-FFF2-40B4-BE49-F238E27FC236}">
                <a16:creationId xmlns:a16="http://schemas.microsoft.com/office/drawing/2014/main" id="{42921A9C-7FD2-48CB-8FD0-E6D37FEF8E10}"/>
              </a:ext>
            </a:extLst>
          </p:cNvPr>
          <p:cNvSpPr>
            <a:spLocks noGrp="1"/>
          </p:cNvSpPr>
          <p:nvPr>
            <p:ph sz="half" idx="1"/>
          </p:nvPr>
        </p:nvSpPr>
        <p:spPr>
          <a:xfrm>
            <a:off x="838200" y="1256232"/>
            <a:ext cx="10515600" cy="4520725"/>
          </a:xfrm>
        </p:spPr>
        <p:txBody>
          <a:bodyPr>
            <a:no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Treatment with antithrombotic therapy for at least 3 months is indicated to prevent recurrent stroke or TIA. (Class I, Level of Evidence C-EO)</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who are &lt;3 months after an extracranial carotid or vertebral arterial dissection, it is reasonable to use either aspirin or warfarin to prevent recurrent stroke or TIA. (Class </a:t>
            </a:r>
            <a:r>
              <a:rPr lang="en-US" sz="1600" cap="none" dirty="0" err="1">
                <a:solidFill>
                  <a:srgbClr val="000000"/>
                </a:solidFill>
                <a:latin typeface="Lub Dub Medium" panose="020B0603030403020204" pitchFamily="34" charset="0"/>
              </a:rPr>
              <a:t>IIa</a:t>
            </a:r>
            <a:r>
              <a:rPr lang="en-US" sz="1600" cap="none" dirty="0">
                <a:solidFill>
                  <a:srgbClr val="000000"/>
                </a:solidFill>
                <a:latin typeface="Lub Dub Medium" panose="020B0603030403020204" pitchFamily="34" charset="0"/>
              </a:rPr>
              <a:t>, Level of Evidence B-R)</a:t>
            </a:r>
          </a:p>
          <a:p>
            <a:pPr marL="514350" indent="-285750">
              <a:buClr>
                <a:srgbClr val="C10E20"/>
              </a:buClr>
              <a:buFont typeface="Arial" panose="020B0604020202020204" pitchFamily="34" charset="0"/>
              <a:buChar char="•"/>
            </a:pPr>
            <a:r>
              <a:rPr lang="en-US" sz="1600" cap="none" dirty="0">
                <a:solidFill>
                  <a:srgbClr val="000000"/>
                </a:solidFill>
                <a:latin typeface="Lub Dub Medium" panose="020B0603030403020204" pitchFamily="34" charset="0"/>
              </a:rPr>
              <a:t>In patients with stroke or TIA and extracranial carotid or vertebral artery dissection who have recurrent events despite antithrombotic therapy, endovascular therapy may be considered to prevent recurrent stroke or TIA. (Class IIb, Level of Evidence C-LD)</a:t>
            </a:r>
          </a:p>
        </p:txBody>
      </p:sp>
    </p:spTree>
    <p:extLst>
      <p:ext uri="{BB962C8B-B14F-4D97-AF65-F5344CB8AC3E}">
        <p14:creationId xmlns:p14="http://schemas.microsoft.com/office/powerpoint/2010/main" val="2461431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6A44F9DB-412B-4465-A4CC-1BDCE066D11C}"/>
              </a:ext>
              <a:ext uri="{C183D7F6-B498-43B3-948B-1728B52AA6E4}">
                <adec:decorative xmlns:adec="http://schemas.microsoft.com/office/drawing/2017/decorative" val="1"/>
              </a:ext>
            </a:extLst>
          </p:cNvPr>
          <p:cNvSpPr/>
          <p:nvPr/>
        </p:nvSpPr>
        <p:spPr>
          <a:xfrm flipH="1">
            <a:off x="6095987" y="2332256"/>
            <a:ext cx="2088685" cy="95832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6" name="Connector: Elbow 35">
            <a:extLst>
              <a:ext uri="{FF2B5EF4-FFF2-40B4-BE49-F238E27FC236}">
                <a16:creationId xmlns:a16="http://schemas.microsoft.com/office/drawing/2014/main" id="{96E7BED0-0862-45C1-9702-5853261C98EB}"/>
              </a:ext>
              <a:ext uri="{C183D7F6-B498-43B3-948B-1728B52AA6E4}">
                <adec:decorative xmlns:adec="http://schemas.microsoft.com/office/drawing/2017/decorative" val="1"/>
              </a:ext>
            </a:extLst>
          </p:cNvPr>
          <p:cNvCxnSpPr>
            <a:cxnSpLocks/>
            <a:stCxn id="13" idx="0"/>
            <a:endCxn id="4" idx="2"/>
          </p:cNvCxnSpPr>
          <p:nvPr/>
        </p:nvCxnSpPr>
        <p:spPr>
          <a:xfrm rot="5400000" flipH="1" flipV="1">
            <a:off x="4418718" y="1604069"/>
            <a:ext cx="1265880" cy="2088684"/>
          </a:xfrm>
          <a:prstGeom prst="bentConnector3">
            <a:avLst>
              <a:gd name="adj1" fmla="val 7508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15DF72-B70C-4267-99B5-5D2F1A4BEA87}"/>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dirty="0">
                <a:latin typeface="Lub Dub Bold" panose="020B0803030403020204" pitchFamily="34" charset="0"/>
              </a:rPr>
              <a:t>Cardiac Tumors, Malignancy, &amp; Stroke</a:t>
            </a:r>
          </a:p>
        </p:txBody>
      </p:sp>
      <p:sp>
        <p:nvSpPr>
          <p:cNvPr id="14" name="Text Placeholder 13">
            <a:extLst>
              <a:ext uri="{FF2B5EF4-FFF2-40B4-BE49-F238E27FC236}">
                <a16:creationId xmlns:a16="http://schemas.microsoft.com/office/drawing/2014/main" id="{F86A52F3-DAD6-45FA-B31F-BDEB6D176778}"/>
              </a:ext>
            </a:extLst>
          </p:cNvPr>
          <p:cNvSpPr>
            <a:spLocks noGrp="1"/>
          </p:cNvSpPr>
          <p:nvPr>
            <p:ph idx="1"/>
          </p:nvPr>
        </p:nvSpPr>
        <p:spPr/>
        <p:txBody>
          <a:bodyPr/>
          <a:lstStyle/>
          <a:p>
            <a:pPr algn="ctr"/>
            <a:r>
              <a:rPr lang="en-US" sz="1100" b="1" dirty="0"/>
              <a:t>Abbreviation: </a:t>
            </a:r>
            <a:r>
              <a:rPr lang="en-US" sz="1100" dirty="0"/>
              <a:t>DOAC indicates direct acting oral anticoagulants.</a:t>
            </a:r>
          </a:p>
        </p:txBody>
      </p:sp>
      <p:sp>
        <p:nvSpPr>
          <p:cNvPr id="16" name="Rectangle 15" descr="Flowchart of guideline recommendations for  management of patients with cardiac tumors, cancer malignancy who have had a prior stroke or transient ischemic attack to prevent further stroke or transient ischemic attack.">
            <a:extLst>
              <a:ext uri="{FF2B5EF4-FFF2-40B4-BE49-F238E27FC236}">
                <a16:creationId xmlns:a16="http://schemas.microsoft.com/office/drawing/2014/main" id="{23EBEAD5-9CB8-4DE5-822A-07919D207CD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321BF4F-E3D8-410C-AA44-41C5DA8E33DE}"/>
              </a:ext>
              <a:ext uri="{C183D7F6-B498-43B3-948B-1728B52AA6E4}">
                <adec:decorative xmlns:adec="http://schemas.microsoft.com/office/drawing/2017/decorative" val="1"/>
              </a:ext>
            </a:extLst>
          </p:cNvPr>
          <p:cNvSpPr/>
          <p:nvPr/>
        </p:nvSpPr>
        <p:spPr>
          <a:xfrm>
            <a:off x="3501989" y="2538439"/>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6" name="Rectangle 5">
            <a:extLst>
              <a:ext uri="{FF2B5EF4-FFF2-40B4-BE49-F238E27FC236}">
                <a16:creationId xmlns:a16="http://schemas.microsoft.com/office/drawing/2014/main" id="{C3056738-B128-469C-A3E0-DDB646EB8B64}"/>
              </a:ext>
              <a:ext uri="{C183D7F6-B498-43B3-948B-1728B52AA6E4}">
                <adec:decorative xmlns:adec="http://schemas.microsoft.com/office/drawing/2017/decorative" val="1"/>
              </a:ext>
            </a:extLst>
          </p:cNvPr>
          <p:cNvSpPr/>
          <p:nvPr/>
        </p:nvSpPr>
        <p:spPr>
          <a:xfrm>
            <a:off x="7679357" y="2533826"/>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13" name="Rectangle 12">
            <a:extLst>
              <a:ext uri="{FF2B5EF4-FFF2-40B4-BE49-F238E27FC236}">
                <a16:creationId xmlns:a16="http://schemas.microsoft.com/office/drawing/2014/main" id="{FA72B8D9-C5E9-48AA-9772-AD4BFF9C89B8}"/>
              </a:ext>
              <a:ext uri="{C183D7F6-B498-43B3-948B-1728B52AA6E4}">
                <adec:decorative xmlns:adec="http://schemas.microsoft.com/office/drawing/2017/decorative" val="1"/>
              </a:ext>
            </a:extLst>
          </p:cNvPr>
          <p:cNvSpPr/>
          <p:nvPr/>
        </p:nvSpPr>
        <p:spPr>
          <a:xfrm>
            <a:off x="2582780" y="3281351"/>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Left-sided cardiac tumor</a:t>
            </a:r>
          </a:p>
        </p:txBody>
      </p:sp>
      <p:sp>
        <p:nvSpPr>
          <p:cNvPr id="15" name="Rectangle 14">
            <a:extLst>
              <a:ext uri="{FF2B5EF4-FFF2-40B4-BE49-F238E27FC236}">
                <a16:creationId xmlns:a16="http://schemas.microsoft.com/office/drawing/2014/main" id="{3EA575A2-08E9-49F6-99DB-4F2B2032728E}"/>
              </a:ext>
              <a:ext uri="{C183D7F6-B498-43B3-948B-1728B52AA6E4}">
                <adec:decorative xmlns:adec="http://schemas.microsoft.com/office/drawing/2017/decorative" val="1"/>
              </a:ext>
            </a:extLst>
          </p:cNvPr>
          <p:cNvSpPr/>
          <p:nvPr/>
        </p:nvSpPr>
        <p:spPr>
          <a:xfrm>
            <a:off x="6760148" y="3290577"/>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Atrial fibrillation</a:t>
            </a:r>
          </a:p>
          <a:p>
            <a:pPr algn="ctr" hangingPunct="0">
              <a:lnSpc>
                <a:spcPct val="90000"/>
              </a:lnSpc>
            </a:pPr>
            <a:r>
              <a:rPr lang="en-US" sz="1600" dirty="0">
                <a:solidFill>
                  <a:srgbClr val="292929"/>
                </a:solidFill>
                <a:latin typeface="Lub Dub Bold" panose="020B0803030403020204" pitchFamily="34" charset="0"/>
              </a:rPr>
              <a:t>AND</a:t>
            </a:r>
          </a:p>
          <a:p>
            <a:pPr algn="ctr" hangingPunct="0">
              <a:lnSpc>
                <a:spcPct val="90000"/>
              </a:lnSpc>
            </a:pPr>
            <a:r>
              <a:rPr lang="en-US" sz="1600" dirty="0">
                <a:solidFill>
                  <a:srgbClr val="292929"/>
                </a:solidFill>
                <a:latin typeface="Lub Dub Bold" panose="020B0803030403020204" pitchFamily="34" charset="0"/>
              </a:rPr>
              <a:t>Cancer</a:t>
            </a:r>
          </a:p>
        </p:txBody>
      </p:sp>
      <p:cxnSp>
        <p:nvCxnSpPr>
          <p:cNvPr id="21" name="Straight Arrow Connector 20">
            <a:extLst>
              <a:ext uri="{FF2B5EF4-FFF2-40B4-BE49-F238E27FC236}">
                <a16:creationId xmlns:a16="http://schemas.microsoft.com/office/drawing/2014/main" id="{982C9201-1F70-4AE1-BC90-62A936E7A1C3}"/>
              </a:ext>
              <a:ext uri="{C183D7F6-B498-43B3-948B-1728B52AA6E4}">
                <adec:decorative xmlns:adec="http://schemas.microsoft.com/office/drawing/2017/decorative" val="1"/>
              </a:ext>
            </a:extLst>
          </p:cNvPr>
          <p:cNvCxnSpPr>
            <a:cxnSpLocks/>
            <a:stCxn id="13" idx="2"/>
          </p:cNvCxnSpPr>
          <p:nvPr/>
        </p:nvCxnSpPr>
        <p:spPr>
          <a:xfrm>
            <a:off x="4007316" y="4088490"/>
            <a:ext cx="0" cy="3824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759EC0-1F74-42CF-A4AD-0A231C0985D9}"/>
              </a:ext>
              <a:ext uri="{C183D7F6-B498-43B3-948B-1728B52AA6E4}">
                <adec:decorative xmlns:adec="http://schemas.microsoft.com/office/drawing/2017/decorative" val="1"/>
              </a:ext>
            </a:extLst>
          </p:cNvPr>
          <p:cNvCxnSpPr>
            <a:cxnSpLocks/>
          </p:cNvCxnSpPr>
          <p:nvPr/>
        </p:nvCxnSpPr>
        <p:spPr>
          <a:xfrm flipH="1">
            <a:off x="8184683" y="4106943"/>
            <a:ext cx="1" cy="382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C42055-0E05-41F4-8A9D-FD35AA001E55}"/>
              </a:ext>
              <a:ext uri="{C183D7F6-B498-43B3-948B-1728B52AA6E4}">
                <adec:decorative xmlns:adec="http://schemas.microsoft.com/office/drawing/2017/decorative" val="1"/>
              </a:ext>
            </a:extLst>
          </p:cNvPr>
          <p:cNvSpPr/>
          <p:nvPr/>
        </p:nvSpPr>
        <p:spPr>
          <a:xfrm>
            <a:off x="2582774" y="4470981"/>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Tumor resection</a:t>
            </a:r>
          </a:p>
          <a:p>
            <a:pPr algn="ctr" hangingPunct="0">
              <a:lnSpc>
                <a:spcPct val="90000"/>
              </a:lnSpc>
            </a:pPr>
            <a:r>
              <a:rPr lang="en-US" sz="1400" dirty="0">
                <a:solidFill>
                  <a:prstClr val="black"/>
                </a:solidFill>
                <a:latin typeface="Lub Dub Bold" panose="020B0803030403020204" pitchFamily="34" charset="0"/>
              </a:rPr>
              <a:t>(Class 2a)</a:t>
            </a:r>
          </a:p>
        </p:txBody>
      </p:sp>
      <p:sp>
        <p:nvSpPr>
          <p:cNvPr id="25" name="Rectangle 24">
            <a:extLst>
              <a:ext uri="{FF2B5EF4-FFF2-40B4-BE49-F238E27FC236}">
                <a16:creationId xmlns:a16="http://schemas.microsoft.com/office/drawing/2014/main" id="{50018984-DBCD-4BA6-A9B8-04744D302A3B}"/>
              </a:ext>
              <a:ext uri="{C183D7F6-B498-43B3-948B-1728B52AA6E4}">
                <adec:decorative xmlns:adec="http://schemas.microsoft.com/office/drawing/2017/decorative" val="1"/>
              </a:ext>
            </a:extLst>
          </p:cNvPr>
          <p:cNvSpPr/>
          <p:nvPr/>
        </p:nvSpPr>
        <p:spPr>
          <a:xfrm>
            <a:off x="6772986" y="4470980"/>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DOAC preferred over warfarin (Class 2a)</a:t>
            </a:r>
          </a:p>
        </p:txBody>
      </p:sp>
      <p:sp>
        <p:nvSpPr>
          <p:cNvPr id="4" name="Rectangle 3">
            <a:extLst>
              <a:ext uri="{FF2B5EF4-FFF2-40B4-BE49-F238E27FC236}">
                <a16:creationId xmlns:a16="http://schemas.microsoft.com/office/drawing/2014/main" id="{A6AA3C67-6546-4348-BFB5-8581AFDC47E5}"/>
              </a:ext>
              <a:ext uri="{C183D7F6-B498-43B3-948B-1728B52AA6E4}">
                <adec:decorative xmlns:adec="http://schemas.microsoft.com/office/drawing/2017/decorative" val="1"/>
              </a:ext>
            </a:extLst>
          </p:cNvPr>
          <p:cNvSpPr/>
          <p:nvPr/>
        </p:nvSpPr>
        <p:spPr>
          <a:xfrm>
            <a:off x="3673642" y="1524582"/>
            <a:ext cx="4844715" cy="49088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prstClr val="white"/>
                </a:solidFill>
                <a:latin typeface="Lub Dub Bold" panose="020B0803030403020204" pitchFamily="34" charset="0"/>
              </a:rPr>
              <a:t>Stroke or Transient Ischemic Attack</a:t>
            </a:r>
          </a:p>
        </p:txBody>
      </p:sp>
      <p:sp>
        <p:nvSpPr>
          <p:cNvPr id="19" name="object 34">
            <a:extLst>
              <a:ext uri="{FF2B5EF4-FFF2-40B4-BE49-F238E27FC236}">
                <a16:creationId xmlns:a16="http://schemas.microsoft.com/office/drawing/2014/main" id="{99C6A6E5-EBCC-49DB-8C55-1B89A45FA7BC}"/>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12656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6" grpId="0" animBg="1"/>
      <p:bldP spid="13" grpId="0" animBg="1"/>
      <p:bldP spid="15" grpId="0" animBg="1"/>
      <p:bldP spid="24" grpId="0" animBg="1"/>
      <p:bldP spid="25"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E64-45C5-42A8-AD67-48C7DD4F7302}"/>
              </a:ext>
            </a:extLst>
          </p:cNvPr>
          <p:cNvSpPr>
            <a:spLocks noGrp="1"/>
          </p:cNvSpPr>
          <p:nvPr>
            <p:ph type="title"/>
          </p:nvPr>
        </p:nvSpPr>
        <p:spPr/>
        <p:txBody>
          <a:bodyPr/>
          <a:lstStyle/>
          <a:p>
            <a:r>
              <a:rPr lang="en-US" sz="2800" spc="-5" dirty="0"/>
              <a:t>vasculitis</a:t>
            </a:r>
            <a:endParaRPr lang="en-US" dirty="0"/>
          </a:p>
        </p:txBody>
      </p:sp>
      <p:sp>
        <p:nvSpPr>
          <p:cNvPr id="5" name="Content Placeholder 2">
            <a:extLst>
              <a:ext uri="{FF2B5EF4-FFF2-40B4-BE49-F238E27FC236}">
                <a16:creationId xmlns:a16="http://schemas.microsoft.com/office/drawing/2014/main" id="{42C8B817-6B48-4D1C-8B87-C130CE995541}"/>
              </a:ext>
            </a:extLst>
          </p:cNvPr>
          <p:cNvSpPr>
            <a:spLocks noGrp="1"/>
          </p:cNvSpPr>
          <p:nvPr>
            <p:ph sz="half" idx="1"/>
          </p:nvPr>
        </p:nvSpPr>
        <p:spPr>
          <a:xfrm>
            <a:off x="838200" y="1256232"/>
            <a:ext cx="10515600" cy="4520725"/>
          </a:xfrm>
        </p:spPr>
        <p:txBody>
          <a:bodyPr>
            <a:noAutofit/>
          </a:bodyPr>
          <a:lstStyle/>
          <a:p>
            <a:pPr marL="12700" marR="662305">
              <a:lnSpc>
                <a:spcPct val="100000"/>
              </a:lnSpc>
            </a:pPr>
            <a:r>
              <a:rPr lang="en-US" cap="none" spc="-5" dirty="0">
                <a:solidFill>
                  <a:srgbClr val="C10E20"/>
                </a:solidFill>
                <a:latin typeface="Lub Dub Bold" panose="020B0803030403020204" pitchFamily="34" charset="0"/>
                <a:cs typeface="Arial Narrow"/>
              </a:rPr>
              <a:t>The 2021 AHA/ASA Guideline for Prevention of Stroke in Patients </a:t>
            </a:r>
            <a:r>
              <a:rPr lang="en-US" cap="none" spc="-10" dirty="0">
                <a:solidFill>
                  <a:srgbClr val="C10E20"/>
                </a:solidFill>
                <a:latin typeface="Lub Dub Bold" panose="020B0803030403020204" pitchFamily="34" charset="0"/>
                <a:cs typeface="Arial Narrow"/>
              </a:rPr>
              <a:t>with </a:t>
            </a:r>
            <a:r>
              <a:rPr lang="en-US" cap="none" spc="-5" dirty="0">
                <a:solidFill>
                  <a:srgbClr val="C10E20"/>
                </a:solidFill>
                <a:latin typeface="Lub Dub Bold" panose="020B0803030403020204" pitchFamily="34" charset="0"/>
                <a:cs typeface="Arial Narrow"/>
              </a:rPr>
              <a:t>Stroke or </a:t>
            </a:r>
            <a:r>
              <a:rPr lang="en-US" cap="none" spc="-10" dirty="0">
                <a:solidFill>
                  <a:srgbClr val="C10E20"/>
                </a:solidFill>
                <a:latin typeface="Lub Dub Bold" panose="020B0803030403020204" pitchFamily="34" charset="0"/>
                <a:cs typeface="Arial Narrow"/>
              </a:rPr>
              <a:t>Transient </a:t>
            </a:r>
            <a:r>
              <a:rPr lang="en-US" cap="none" spc="-5" dirty="0">
                <a:solidFill>
                  <a:srgbClr val="C10E20"/>
                </a:solidFill>
                <a:latin typeface="Lub Dub Bold" panose="020B0803030403020204" pitchFamily="34" charset="0"/>
                <a:cs typeface="Arial Narrow"/>
              </a:rPr>
              <a:t>Ischemic Attack recommend the</a:t>
            </a:r>
            <a:r>
              <a:rPr lang="en-US" cap="none" spc="-55" dirty="0">
                <a:solidFill>
                  <a:srgbClr val="C10E20"/>
                </a:solidFill>
                <a:latin typeface="Lub Dub Bold" panose="020B0803030403020204" pitchFamily="34" charset="0"/>
                <a:cs typeface="Arial Narrow"/>
              </a:rPr>
              <a:t> </a:t>
            </a:r>
            <a:r>
              <a:rPr lang="en-US" cap="none" spc="-5" dirty="0">
                <a:solidFill>
                  <a:srgbClr val="C10E20"/>
                </a:solidFill>
                <a:latin typeface="Lub Dub Bold" panose="020B0803030403020204" pitchFamily="34" charset="0"/>
                <a:cs typeface="Arial Narrow"/>
              </a:rPr>
              <a:t>following:</a:t>
            </a:r>
            <a:endParaRPr lang="en-US" cap="none" dirty="0">
              <a:solidFill>
                <a:srgbClr val="C10E20"/>
              </a:solidFill>
              <a:latin typeface="Lub Dub Bold" panose="020B0803030403020204" pitchFamily="34" charset="0"/>
              <a:cs typeface="Arial Narrow"/>
            </a:endParaRPr>
          </a:p>
          <a:p>
            <a:pPr marL="285750" indent="-285750">
              <a:buFont typeface="Arial" panose="020B0604020202020204" pitchFamily="34" charset="0"/>
              <a:buChar char="•"/>
            </a:pPr>
            <a:r>
              <a:rPr lang="en-US" sz="1600" b="0" i="0" u="none" strike="noStrike" cap="none" dirty="0">
                <a:solidFill>
                  <a:srgbClr val="000000"/>
                </a:solidFill>
                <a:latin typeface="Lub Dub Medium" panose="020B0603030403020204" pitchFamily="34" charset="0"/>
              </a:rPr>
              <a:t>In patients with ischemic stroke or TIA and symptoms attributed to giant cell arteritis, immediate initiation of oral high-dose glucocorticoids is recommended to reduce recurrent stroke risk. (Class I, Level of Evidence B-NR)</a:t>
            </a:r>
          </a:p>
          <a:p>
            <a:pPr marL="285750" indent="-285750">
              <a:buFont typeface="Arial" panose="020B0604020202020204" pitchFamily="34" charset="0"/>
              <a:buChar char="•"/>
            </a:pPr>
            <a:r>
              <a:rPr lang="en-US" sz="1600" b="0" i="0" u="none" strike="noStrike" cap="none" dirty="0">
                <a:solidFill>
                  <a:srgbClr val="000000"/>
                </a:solidFill>
                <a:latin typeface="Lub Dub Medium" panose="020B0603030403020204" pitchFamily="34" charset="0"/>
              </a:rPr>
              <a:t>In patients with ischemic stroke or TIA and infectious vasculitis such as varicella zoster virus (VZV) cerebral vasculitis, neurosyphilis, or bacterial meningitis, treating the underlying infectious etiology is indicated to reduce the risk of stroke. (Class I, Level of Evidence B-NR)</a:t>
            </a:r>
            <a:endParaRPr lang="en-US" sz="1200" cap="none" dirty="0">
              <a:latin typeface="Lub Dub Medium" panose="020B0603030403020204" pitchFamily="34" charset="0"/>
            </a:endParaRPr>
          </a:p>
        </p:txBody>
      </p:sp>
      <p:sp>
        <p:nvSpPr>
          <p:cNvPr id="6" name="object 34">
            <a:extLst>
              <a:ext uri="{FF2B5EF4-FFF2-40B4-BE49-F238E27FC236}">
                <a16:creationId xmlns:a16="http://schemas.microsoft.com/office/drawing/2014/main" id="{A604E6E1-F084-43C8-8AE3-812B56E4BEC0}"/>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2150325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2899-A453-40B8-A8E1-1AC4152A5546}"/>
              </a:ext>
            </a:extLst>
          </p:cNvPr>
          <p:cNvSpPr>
            <a:spLocks noGrp="1"/>
          </p:cNvSpPr>
          <p:nvPr>
            <p:ph type="title"/>
          </p:nvPr>
        </p:nvSpPr>
        <p:spPr/>
        <p:txBody>
          <a:bodyPr>
            <a:normAutofit/>
          </a:bodyPr>
          <a:lstStyle/>
          <a:p>
            <a:pPr marL="12700">
              <a:lnSpc>
                <a:spcPct val="100000"/>
              </a:lnSpc>
            </a:pPr>
            <a:r>
              <a:rPr lang="en-US" spc="-10" dirty="0"/>
              <a:t>Management </a:t>
            </a:r>
            <a:r>
              <a:rPr lang="en-US" spc="-5" dirty="0"/>
              <a:t>of Cryptogenic</a:t>
            </a:r>
            <a:r>
              <a:rPr lang="en-US" spc="-25" dirty="0"/>
              <a:t> </a:t>
            </a:r>
            <a:r>
              <a:rPr lang="en-US" spc="-5" dirty="0"/>
              <a:t>Stroke</a:t>
            </a:r>
            <a:endParaRPr lang="en-US" dirty="0"/>
          </a:p>
        </p:txBody>
      </p:sp>
      <p:sp>
        <p:nvSpPr>
          <p:cNvPr id="3" name="Content Placeholder 2">
            <a:extLst>
              <a:ext uri="{FF2B5EF4-FFF2-40B4-BE49-F238E27FC236}">
                <a16:creationId xmlns:a16="http://schemas.microsoft.com/office/drawing/2014/main" id="{7EE5B331-4944-4EA8-95AE-3C344CAF67A0}"/>
              </a:ext>
            </a:extLst>
          </p:cNvPr>
          <p:cNvSpPr>
            <a:spLocks noGrp="1"/>
          </p:cNvSpPr>
          <p:nvPr>
            <p:ph sz="half" idx="1"/>
          </p:nvPr>
        </p:nvSpPr>
        <p:spPr>
          <a:xfrm>
            <a:off x="838199" y="1168637"/>
            <a:ext cx="10772775" cy="4520725"/>
          </a:xfrm>
        </p:spPr>
        <p:txBody>
          <a:bodyPr>
            <a:noAutofit/>
          </a:bodyPr>
          <a:lstStyle/>
          <a:p>
            <a:pPr marL="299085" indent="-286385">
              <a:lnSpc>
                <a:spcPct val="100000"/>
              </a:lnSpc>
              <a:buClr>
                <a:srgbClr val="C10E20"/>
              </a:buClr>
              <a:buFont typeface="Arial"/>
              <a:buChar char="•"/>
              <a:tabLst>
                <a:tab pos="299085" algn="l"/>
                <a:tab pos="299720" algn="l"/>
              </a:tabLst>
            </a:pPr>
            <a:r>
              <a:rPr lang="en-US" sz="1800" b="0" i="0" u="none" strike="noStrike" cap="none" dirty="0">
                <a:solidFill>
                  <a:schemeClr val="tx1"/>
                </a:solidFill>
                <a:latin typeface="Lub Dub Medium" panose="020B0603030403020204" pitchFamily="34" charset="0"/>
              </a:rPr>
              <a:t>Specific recommendations regarding prevention strategies often depend on the ischemic stroke subtype. </a:t>
            </a:r>
          </a:p>
          <a:p>
            <a:pPr marL="299085" indent="-286385">
              <a:lnSpc>
                <a:spcPct val="100000"/>
              </a:lnSpc>
              <a:buClr>
                <a:srgbClr val="C10E20"/>
              </a:buClr>
              <a:buFont typeface="Arial"/>
              <a:buChar char="•"/>
              <a:tabLst>
                <a:tab pos="299085" algn="l"/>
                <a:tab pos="299720" algn="l"/>
              </a:tabLst>
            </a:pPr>
            <a:r>
              <a:rPr lang="en-US" sz="1800" b="0" i="0" u="none" strike="noStrike" cap="none" dirty="0">
                <a:solidFill>
                  <a:schemeClr val="tx1"/>
                </a:solidFill>
                <a:latin typeface="Lub Dub Medium" panose="020B0603030403020204" pitchFamily="34" charset="0"/>
              </a:rPr>
              <a:t>Management of vascular risk factors remains extremely important in secondary stroke prevention. </a:t>
            </a:r>
          </a:p>
          <a:p>
            <a:pPr marL="299085" indent="-286385">
              <a:lnSpc>
                <a:spcPct val="100000"/>
              </a:lnSpc>
              <a:buClr>
                <a:srgbClr val="C10E20"/>
              </a:buClr>
              <a:buFont typeface="Arial"/>
              <a:buChar char="•"/>
              <a:tabLst>
                <a:tab pos="299085" algn="l"/>
                <a:tab pos="299720" algn="l"/>
              </a:tabLst>
            </a:pPr>
            <a:r>
              <a:rPr lang="en-US" sz="1800" b="0" i="0" u="none" strike="noStrike" cap="none" dirty="0">
                <a:solidFill>
                  <a:schemeClr val="tx1"/>
                </a:solidFill>
                <a:latin typeface="Lub Dub Medium" panose="020B0603030403020204" pitchFamily="34" charset="0"/>
              </a:rPr>
              <a:t>Antithrombotic therapy, including antiplatelet or anticoagulant agents, is recommended for nearly all patients who do not have contraindications. </a:t>
            </a:r>
          </a:p>
          <a:p>
            <a:pPr marL="534035" lvl="1" indent="-286385">
              <a:lnSpc>
                <a:spcPct val="100000"/>
              </a:lnSpc>
              <a:buFont typeface="Lub Dub Medium" panose="020B0603030403020204" pitchFamily="34" charset="0"/>
              <a:buChar char="–"/>
              <a:tabLst>
                <a:tab pos="299085" algn="l"/>
                <a:tab pos="299720" algn="l"/>
              </a:tabLst>
            </a:pPr>
            <a:r>
              <a:rPr lang="en-US" sz="1600" b="0" i="0" u="none" strike="noStrike" cap="none" dirty="0">
                <a:solidFill>
                  <a:schemeClr val="tx1"/>
                </a:solidFill>
                <a:latin typeface="Lub Dub Medium" panose="020B0603030403020204" pitchFamily="34" charset="0"/>
              </a:rPr>
              <a:t>But with very few exceptions, the combination of antiplatelets and anticoagulation is typically not indicated. </a:t>
            </a:r>
          </a:p>
          <a:p>
            <a:pPr marL="534035" lvl="1" indent="-286385">
              <a:lnSpc>
                <a:spcPct val="100000"/>
              </a:lnSpc>
              <a:buFont typeface="Lub Dub Medium" panose="020B0603030403020204" pitchFamily="34" charset="0"/>
              <a:buChar char="–"/>
              <a:tabLst>
                <a:tab pos="299085" algn="l"/>
                <a:tab pos="299720" algn="l"/>
              </a:tabLst>
            </a:pPr>
            <a:r>
              <a:rPr lang="en-US" sz="1600" b="0" i="0" u="none" strike="noStrike" cap="none" dirty="0">
                <a:solidFill>
                  <a:schemeClr val="tx1"/>
                </a:solidFill>
                <a:latin typeface="Lub Dub Medium" panose="020B0603030403020204" pitchFamily="34" charset="0"/>
              </a:rPr>
              <a:t>Identifying the potential etiology of the stroke and previously unknown risk factors is therefore important for determining the most appropriate antithrombotic medication.</a:t>
            </a:r>
            <a:endParaRPr lang="en-US" sz="1600" cap="none" dirty="0">
              <a:solidFill>
                <a:schemeClr val="tx1"/>
              </a:solidFill>
              <a:latin typeface="Lub Dub Medium" panose="020B0603030403020204" pitchFamily="34" charset="0"/>
              <a:cs typeface="Times New Roman"/>
            </a:endParaRPr>
          </a:p>
        </p:txBody>
      </p:sp>
      <p:sp>
        <p:nvSpPr>
          <p:cNvPr id="6" name="object 34">
            <a:extLst>
              <a:ext uri="{FF2B5EF4-FFF2-40B4-BE49-F238E27FC236}">
                <a16:creationId xmlns:a16="http://schemas.microsoft.com/office/drawing/2014/main" id="{FF3EA7E9-A8EE-458B-8F92-B74A4857224D}"/>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Kleindorfer DO et al. (2021);Stroke</a:t>
            </a:r>
          </a:p>
        </p:txBody>
      </p:sp>
    </p:spTree>
    <p:extLst>
      <p:ext uri="{BB962C8B-B14F-4D97-AF65-F5344CB8AC3E}">
        <p14:creationId xmlns:p14="http://schemas.microsoft.com/office/powerpoint/2010/main" val="333496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EDC7-AAC3-4E68-9747-BA87EEFAFFA5}"/>
              </a:ext>
            </a:extLst>
          </p:cNvPr>
          <p:cNvSpPr>
            <a:spLocks noGrp="1"/>
          </p:cNvSpPr>
          <p:nvPr>
            <p:ph type="title"/>
          </p:nvPr>
        </p:nvSpPr>
        <p:spPr>
          <a:xfrm>
            <a:off x="838200" y="363539"/>
            <a:ext cx="10515600" cy="559408"/>
          </a:xfrm>
        </p:spPr>
        <p:txBody>
          <a:bodyPr/>
          <a:lstStyle/>
          <a:p>
            <a:r>
              <a:rPr lang="en-US" spc="-5" dirty="0">
                <a:solidFill>
                  <a:schemeClr val="tx1"/>
                </a:solidFill>
              </a:rPr>
              <a:t>Cryptogenic Stroke </a:t>
            </a:r>
            <a:r>
              <a:rPr lang="en-US" spc="-10" dirty="0">
                <a:solidFill>
                  <a:schemeClr val="tx1"/>
                </a:solidFill>
              </a:rPr>
              <a:t>Incidence </a:t>
            </a:r>
            <a:r>
              <a:rPr lang="en-US" spc="-5" dirty="0">
                <a:solidFill>
                  <a:schemeClr val="tx1"/>
                </a:solidFill>
              </a:rPr>
              <a:t>in the</a:t>
            </a:r>
            <a:r>
              <a:rPr lang="en-US" spc="-10" dirty="0">
                <a:solidFill>
                  <a:schemeClr val="tx1"/>
                </a:solidFill>
              </a:rPr>
              <a:t> </a:t>
            </a:r>
            <a:r>
              <a:rPr lang="en-US" spc="-5" dirty="0">
                <a:solidFill>
                  <a:schemeClr val="tx1"/>
                </a:solidFill>
              </a:rPr>
              <a:t>U.S.</a:t>
            </a:r>
            <a:endParaRPr lang="en-US" dirty="0">
              <a:solidFill>
                <a:schemeClr val="tx1"/>
              </a:solidFill>
            </a:endParaRPr>
          </a:p>
        </p:txBody>
      </p:sp>
      <p:sp>
        <p:nvSpPr>
          <p:cNvPr id="7" name="TextBox 6">
            <a:extLst>
              <a:ext uri="{FF2B5EF4-FFF2-40B4-BE49-F238E27FC236}">
                <a16:creationId xmlns:a16="http://schemas.microsoft.com/office/drawing/2014/main" id="{F61BFDF6-56B8-4632-A144-C0004E761CF1}"/>
              </a:ext>
              <a:ext uri="{C183D7F6-B498-43B3-948B-1728B52AA6E4}">
                <adec:decorative xmlns:adec="http://schemas.microsoft.com/office/drawing/2017/decorative" val="1"/>
              </a:ext>
            </a:extLst>
          </p:cNvPr>
          <p:cNvSpPr txBox="1"/>
          <p:nvPr/>
        </p:nvSpPr>
        <p:spPr>
          <a:xfrm>
            <a:off x="2891628" y="5387002"/>
            <a:ext cx="2118550" cy="646331"/>
          </a:xfrm>
          <a:prstGeom prst="rect">
            <a:avLst/>
          </a:prstGeom>
          <a:noFill/>
        </p:spPr>
        <p:txBody>
          <a:bodyPr wrap="square" rtlCol="0">
            <a:spAutoFit/>
          </a:bodyPr>
          <a:lstStyle/>
          <a:p>
            <a:r>
              <a:rPr lang="en-US" dirty="0">
                <a:latin typeface="Lub Dub Heavy" panose="020B0903030403020204" pitchFamily="34" charset="0"/>
              </a:rPr>
              <a:t>Cryptogenic Stroke</a:t>
            </a:r>
          </a:p>
        </p:txBody>
      </p:sp>
      <p:sp>
        <p:nvSpPr>
          <p:cNvPr id="8" name="TextBox 7">
            <a:extLst>
              <a:ext uri="{FF2B5EF4-FFF2-40B4-BE49-F238E27FC236}">
                <a16:creationId xmlns:a16="http://schemas.microsoft.com/office/drawing/2014/main" id="{58477761-7D48-4B74-BA36-D13685E75308}"/>
              </a:ext>
              <a:ext uri="{C183D7F6-B498-43B3-948B-1728B52AA6E4}">
                <adec:decorative xmlns:adec="http://schemas.microsoft.com/office/drawing/2017/decorative" val="1"/>
              </a:ext>
            </a:extLst>
          </p:cNvPr>
          <p:cNvSpPr txBox="1"/>
          <p:nvPr/>
        </p:nvSpPr>
        <p:spPr>
          <a:xfrm>
            <a:off x="2131370" y="4216934"/>
            <a:ext cx="1892234" cy="646331"/>
          </a:xfrm>
          <a:prstGeom prst="rect">
            <a:avLst/>
          </a:prstGeom>
          <a:noFill/>
        </p:spPr>
        <p:txBody>
          <a:bodyPr wrap="square" rtlCol="0">
            <a:spAutoFit/>
          </a:bodyPr>
          <a:lstStyle/>
          <a:p>
            <a:r>
              <a:rPr lang="en-US" dirty="0">
                <a:latin typeface="Lub Dub Heavy" panose="020B0903030403020204" pitchFamily="34" charset="0"/>
              </a:rPr>
              <a:t>Non-Lacunar Stroke</a:t>
            </a:r>
          </a:p>
        </p:txBody>
      </p:sp>
      <p:sp>
        <p:nvSpPr>
          <p:cNvPr id="9" name="TextBox 8">
            <a:extLst>
              <a:ext uri="{FF2B5EF4-FFF2-40B4-BE49-F238E27FC236}">
                <a16:creationId xmlns:a16="http://schemas.microsoft.com/office/drawing/2014/main" id="{25589845-DC05-4A6A-A7B9-F3D8623E3FA6}"/>
              </a:ext>
              <a:ext uri="{C183D7F6-B498-43B3-948B-1728B52AA6E4}">
                <adec:decorative xmlns:adec="http://schemas.microsoft.com/office/drawing/2017/decorative" val="1"/>
              </a:ext>
            </a:extLst>
          </p:cNvPr>
          <p:cNvSpPr txBox="1"/>
          <p:nvPr/>
        </p:nvSpPr>
        <p:spPr>
          <a:xfrm>
            <a:off x="1148528" y="2917062"/>
            <a:ext cx="1396202" cy="646331"/>
          </a:xfrm>
          <a:prstGeom prst="rect">
            <a:avLst/>
          </a:prstGeom>
          <a:noFill/>
        </p:spPr>
        <p:txBody>
          <a:bodyPr wrap="square" rtlCol="0">
            <a:spAutoFit/>
          </a:bodyPr>
          <a:lstStyle/>
          <a:p>
            <a:r>
              <a:rPr lang="en-US" dirty="0">
                <a:latin typeface="Lub Dub Heavy" panose="020B0903030403020204" pitchFamily="34" charset="0"/>
              </a:rPr>
              <a:t>Ischemic Stroke</a:t>
            </a:r>
          </a:p>
        </p:txBody>
      </p:sp>
      <p:sp>
        <p:nvSpPr>
          <p:cNvPr id="10" name="TextBox 9">
            <a:extLst>
              <a:ext uri="{FF2B5EF4-FFF2-40B4-BE49-F238E27FC236}">
                <a16:creationId xmlns:a16="http://schemas.microsoft.com/office/drawing/2014/main" id="{4468DBD0-8A1D-4882-89C2-055217B25A62}"/>
              </a:ext>
              <a:ext uri="{C183D7F6-B498-43B3-948B-1728B52AA6E4}">
                <adec:decorative xmlns:adec="http://schemas.microsoft.com/office/drawing/2017/decorative" val="1"/>
              </a:ext>
            </a:extLst>
          </p:cNvPr>
          <p:cNvSpPr txBox="1"/>
          <p:nvPr/>
        </p:nvSpPr>
        <p:spPr>
          <a:xfrm>
            <a:off x="840223" y="1713147"/>
            <a:ext cx="981140" cy="369332"/>
          </a:xfrm>
          <a:prstGeom prst="rect">
            <a:avLst/>
          </a:prstGeom>
          <a:noFill/>
        </p:spPr>
        <p:txBody>
          <a:bodyPr wrap="square" rtlCol="0">
            <a:spAutoFit/>
          </a:bodyPr>
          <a:lstStyle/>
          <a:p>
            <a:r>
              <a:rPr lang="en-US" dirty="0">
                <a:latin typeface="Lub Dub Heavy" panose="020B0903030403020204" pitchFamily="34" charset="0"/>
              </a:rPr>
              <a:t>Stroke</a:t>
            </a:r>
          </a:p>
        </p:txBody>
      </p:sp>
      <p:grpSp>
        <p:nvGrpSpPr>
          <p:cNvPr id="11" name="Group 10">
            <a:extLst>
              <a:ext uri="{FF2B5EF4-FFF2-40B4-BE49-F238E27FC236}">
                <a16:creationId xmlns:a16="http://schemas.microsoft.com/office/drawing/2014/main" id="{FD1DE35B-6912-4C7C-AA69-CD9C9BEAC000}"/>
              </a:ext>
              <a:ext uri="{C183D7F6-B498-43B3-948B-1728B52AA6E4}">
                <adec:decorative xmlns:adec="http://schemas.microsoft.com/office/drawing/2017/decorative" val="1"/>
              </a:ext>
            </a:extLst>
          </p:cNvPr>
          <p:cNvGrpSpPr/>
          <p:nvPr/>
        </p:nvGrpSpPr>
        <p:grpSpPr>
          <a:xfrm>
            <a:off x="3789966" y="1246963"/>
            <a:ext cx="2541630" cy="588040"/>
            <a:chOff x="5110940" y="1472378"/>
            <a:chExt cx="2388036" cy="307777"/>
          </a:xfrm>
        </p:grpSpPr>
        <p:sp>
          <p:nvSpPr>
            <p:cNvPr id="12" name="Rectangle 11">
              <a:extLst>
                <a:ext uri="{FF2B5EF4-FFF2-40B4-BE49-F238E27FC236}">
                  <a16:creationId xmlns:a16="http://schemas.microsoft.com/office/drawing/2014/main" id="{8209647C-5BE0-484C-9001-687EC79A413E}"/>
                </a:ext>
              </a:extLst>
            </p:cNvPr>
            <p:cNvSpPr/>
            <p:nvPr/>
          </p:nvSpPr>
          <p:spPr>
            <a:xfrm>
              <a:off x="5110940" y="1492663"/>
              <a:ext cx="299338" cy="125498"/>
            </a:xfrm>
            <a:prstGeom prst="rect">
              <a:avLst/>
            </a:prstGeom>
            <a:solidFill>
              <a:srgbClr val="23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3612363-B6B7-4FFB-AF72-4EF4C02D30DF}"/>
                </a:ext>
              </a:extLst>
            </p:cNvPr>
            <p:cNvSpPr txBox="1"/>
            <p:nvPr/>
          </p:nvSpPr>
          <p:spPr>
            <a:xfrm>
              <a:off x="5401235" y="1472378"/>
              <a:ext cx="2097741" cy="307777"/>
            </a:xfrm>
            <a:prstGeom prst="rect">
              <a:avLst/>
            </a:prstGeom>
            <a:noFill/>
          </p:spPr>
          <p:txBody>
            <a:bodyPr wrap="square" rtlCol="0">
              <a:spAutoFit/>
            </a:bodyPr>
            <a:lstStyle/>
            <a:p>
              <a:r>
                <a:rPr lang="en-US" sz="1400" b="1" dirty="0">
                  <a:latin typeface="Lub Dub Condensed" panose="020B0506030403020204" pitchFamily="34" charset="0"/>
                </a:rPr>
                <a:t>Intracerebral Hemorrhage</a:t>
              </a:r>
            </a:p>
          </p:txBody>
        </p:sp>
      </p:grpSp>
      <p:grpSp>
        <p:nvGrpSpPr>
          <p:cNvPr id="14" name="Group 13">
            <a:extLst>
              <a:ext uri="{FF2B5EF4-FFF2-40B4-BE49-F238E27FC236}">
                <a16:creationId xmlns:a16="http://schemas.microsoft.com/office/drawing/2014/main" id="{CCA3D1BD-E42C-4935-A31B-868D1C7C2A29}"/>
              </a:ext>
              <a:ext uri="{C183D7F6-B498-43B3-948B-1728B52AA6E4}">
                <adec:decorative xmlns:adec="http://schemas.microsoft.com/office/drawing/2017/decorative" val="1"/>
              </a:ext>
            </a:extLst>
          </p:cNvPr>
          <p:cNvGrpSpPr/>
          <p:nvPr/>
        </p:nvGrpSpPr>
        <p:grpSpPr>
          <a:xfrm>
            <a:off x="3790050" y="1552765"/>
            <a:ext cx="3067357" cy="588040"/>
            <a:chOff x="5110941" y="1497248"/>
            <a:chExt cx="2881991" cy="307777"/>
          </a:xfrm>
        </p:grpSpPr>
        <p:sp>
          <p:nvSpPr>
            <p:cNvPr id="15" name="Rectangle 14">
              <a:extLst>
                <a:ext uri="{FF2B5EF4-FFF2-40B4-BE49-F238E27FC236}">
                  <a16:creationId xmlns:a16="http://schemas.microsoft.com/office/drawing/2014/main" id="{D65252D1-1802-473D-9923-387C712FD023}"/>
                </a:ext>
              </a:extLst>
            </p:cNvPr>
            <p:cNvSpPr/>
            <p:nvPr/>
          </p:nvSpPr>
          <p:spPr>
            <a:xfrm>
              <a:off x="5110941" y="1514928"/>
              <a:ext cx="299260" cy="125498"/>
            </a:xfrm>
            <a:prstGeom prst="rect">
              <a:avLst/>
            </a:prstGeom>
            <a:solidFill>
              <a:srgbClr val="1E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D52685F-EE48-4FBB-846C-5C38B81DC465}"/>
                </a:ext>
              </a:extLst>
            </p:cNvPr>
            <p:cNvSpPr txBox="1"/>
            <p:nvPr/>
          </p:nvSpPr>
          <p:spPr>
            <a:xfrm>
              <a:off x="5401235" y="1497248"/>
              <a:ext cx="2591697" cy="307777"/>
            </a:xfrm>
            <a:prstGeom prst="rect">
              <a:avLst/>
            </a:prstGeom>
            <a:noFill/>
          </p:spPr>
          <p:txBody>
            <a:bodyPr wrap="square" rtlCol="0">
              <a:spAutoFit/>
            </a:bodyPr>
            <a:lstStyle/>
            <a:p>
              <a:r>
                <a:rPr lang="en-US" sz="1400" b="1" dirty="0">
                  <a:latin typeface="Lub Dub Condensed" panose="020B0506030403020204" pitchFamily="34" charset="0"/>
                </a:rPr>
                <a:t>Subarachnoid Hemorrhage</a:t>
              </a:r>
            </a:p>
          </p:txBody>
        </p:sp>
      </p:grpSp>
      <p:grpSp>
        <p:nvGrpSpPr>
          <p:cNvPr id="17" name="Group 16">
            <a:extLst>
              <a:ext uri="{FF2B5EF4-FFF2-40B4-BE49-F238E27FC236}">
                <a16:creationId xmlns:a16="http://schemas.microsoft.com/office/drawing/2014/main" id="{A7266D03-DC9F-4765-B084-374436BB9734}"/>
              </a:ext>
              <a:ext uri="{C183D7F6-B498-43B3-948B-1728B52AA6E4}">
                <adec:decorative xmlns:adec="http://schemas.microsoft.com/office/drawing/2017/decorative" val="1"/>
              </a:ext>
            </a:extLst>
          </p:cNvPr>
          <p:cNvGrpSpPr/>
          <p:nvPr/>
        </p:nvGrpSpPr>
        <p:grpSpPr>
          <a:xfrm>
            <a:off x="3790049" y="1862802"/>
            <a:ext cx="2541547" cy="588040"/>
            <a:chOff x="5111018" y="1489449"/>
            <a:chExt cx="2387958" cy="307777"/>
          </a:xfrm>
        </p:grpSpPr>
        <p:sp>
          <p:nvSpPr>
            <p:cNvPr id="18" name="Rectangle 17">
              <a:extLst>
                <a:ext uri="{FF2B5EF4-FFF2-40B4-BE49-F238E27FC236}">
                  <a16:creationId xmlns:a16="http://schemas.microsoft.com/office/drawing/2014/main" id="{4993528F-E12F-48D3-B2EC-A6853180466E}"/>
                </a:ext>
              </a:extLst>
            </p:cNvPr>
            <p:cNvSpPr/>
            <p:nvPr/>
          </p:nvSpPr>
          <p:spPr>
            <a:xfrm>
              <a:off x="5111018" y="1505204"/>
              <a:ext cx="299182" cy="125498"/>
            </a:xfrm>
            <a:prstGeom prst="rect">
              <a:avLst/>
            </a:prstGeom>
            <a:solidFill>
              <a:srgbClr val="11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E2CC3B0-0978-4A4C-8EF7-48CAECFA0733}"/>
                </a:ext>
              </a:extLst>
            </p:cNvPr>
            <p:cNvSpPr txBox="1"/>
            <p:nvPr/>
          </p:nvSpPr>
          <p:spPr>
            <a:xfrm>
              <a:off x="5401235" y="1489449"/>
              <a:ext cx="2097741" cy="307777"/>
            </a:xfrm>
            <a:prstGeom prst="rect">
              <a:avLst/>
            </a:prstGeom>
            <a:noFill/>
          </p:spPr>
          <p:txBody>
            <a:bodyPr wrap="square" rtlCol="0">
              <a:spAutoFit/>
            </a:bodyPr>
            <a:lstStyle/>
            <a:p>
              <a:r>
                <a:rPr lang="en-US" sz="1400" b="1" dirty="0">
                  <a:latin typeface="Lub Dub Condensed" panose="020B0506030403020204" pitchFamily="34" charset="0"/>
                </a:rPr>
                <a:t>Ischemic Stroke</a:t>
              </a:r>
            </a:p>
          </p:txBody>
        </p:sp>
      </p:grpSp>
      <p:grpSp>
        <p:nvGrpSpPr>
          <p:cNvPr id="20" name="Group 19">
            <a:extLst>
              <a:ext uri="{FF2B5EF4-FFF2-40B4-BE49-F238E27FC236}">
                <a16:creationId xmlns:a16="http://schemas.microsoft.com/office/drawing/2014/main" id="{9C1847BE-39B5-488B-B298-91D23126EFB4}"/>
              </a:ext>
              <a:ext uri="{C183D7F6-B498-43B3-948B-1728B52AA6E4}">
                <adec:decorative xmlns:adec="http://schemas.microsoft.com/office/drawing/2017/decorative" val="1"/>
              </a:ext>
            </a:extLst>
          </p:cNvPr>
          <p:cNvGrpSpPr/>
          <p:nvPr/>
        </p:nvGrpSpPr>
        <p:grpSpPr>
          <a:xfrm>
            <a:off x="4734452" y="2614343"/>
            <a:ext cx="3594719" cy="307777"/>
            <a:chOff x="5092784" y="1359057"/>
            <a:chExt cx="4001247" cy="161920"/>
          </a:xfrm>
        </p:grpSpPr>
        <p:sp>
          <p:nvSpPr>
            <p:cNvPr id="21" name="Rectangle 20">
              <a:extLst>
                <a:ext uri="{FF2B5EF4-FFF2-40B4-BE49-F238E27FC236}">
                  <a16:creationId xmlns:a16="http://schemas.microsoft.com/office/drawing/2014/main" id="{A5E77C5A-E000-46E7-8C7F-7961CAF26D1A}"/>
                </a:ext>
              </a:extLst>
            </p:cNvPr>
            <p:cNvSpPr/>
            <p:nvPr/>
          </p:nvSpPr>
          <p:spPr>
            <a:xfrm>
              <a:off x="5092784" y="1382548"/>
              <a:ext cx="302604" cy="118402"/>
            </a:xfrm>
            <a:prstGeom prst="rect">
              <a:avLst/>
            </a:prstGeom>
            <a:solidFill>
              <a:srgbClr val="92C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88A0162-4DF5-4C4E-BD1A-5714BEEA8B32}"/>
                </a:ext>
              </a:extLst>
            </p:cNvPr>
            <p:cNvSpPr txBox="1"/>
            <p:nvPr/>
          </p:nvSpPr>
          <p:spPr>
            <a:xfrm>
              <a:off x="5401235" y="1359057"/>
              <a:ext cx="3692796" cy="161920"/>
            </a:xfrm>
            <a:prstGeom prst="rect">
              <a:avLst/>
            </a:prstGeom>
            <a:noFill/>
          </p:spPr>
          <p:txBody>
            <a:bodyPr wrap="square" rtlCol="0">
              <a:spAutoFit/>
            </a:bodyPr>
            <a:lstStyle/>
            <a:p>
              <a:r>
                <a:rPr lang="en-US" sz="1400" b="1" dirty="0">
                  <a:latin typeface="Lub Dub Condensed" panose="020B0506030403020204" pitchFamily="34" charset="0"/>
                </a:rPr>
                <a:t>Lacunar </a:t>
              </a:r>
            </a:p>
          </p:txBody>
        </p:sp>
      </p:grpSp>
      <p:grpSp>
        <p:nvGrpSpPr>
          <p:cNvPr id="23" name="Group 22">
            <a:extLst>
              <a:ext uri="{FF2B5EF4-FFF2-40B4-BE49-F238E27FC236}">
                <a16:creationId xmlns:a16="http://schemas.microsoft.com/office/drawing/2014/main" id="{B41D1DCF-AABE-4FA3-A24D-4AFD21E3B2F5}"/>
              </a:ext>
              <a:ext uri="{C183D7F6-B498-43B3-948B-1728B52AA6E4}">
                <adec:decorative xmlns:adec="http://schemas.microsoft.com/office/drawing/2017/decorative" val="1"/>
              </a:ext>
            </a:extLst>
          </p:cNvPr>
          <p:cNvGrpSpPr/>
          <p:nvPr/>
        </p:nvGrpSpPr>
        <p:grpSpPr>
          <a:xfrm>
            <a:off x="4734451" y="2954904"/>
            <a:ext cx="2588642" cy="585020"/>
            <a:chOff x="5092865" y="1384812"/>
            <a:chExt cx="2881392" cy="307777"/>
          </a:xfrm>
        </p:grpSpPr>
        <p:sp>
          <p:nvSpPr>
            <p:cNvPr id="24" name="Rectangle 23">
              <a:extLst>
                <a:ext uri="{FF2B5EF4-FFF2-40B4-BE49-F238E27FC236}">
                  <a16:creationId xmlns:a16="http://schemas.microsoft.com/office/drawing/2014/main" id="{05EB5323-7E6E-45C0-8755-55F859B13BE4}"/>
                </a:ext>
              </a:extLst>
            </p:cNvPr>
            <p:cNvSpPr/>
            <p:nvPr/>
          </p:nvSpPr>
          <p:spPr>
            <a:xfrm>
              <a:off x="5092865" y="1402832"/>
              <a:ext cx="302604" cy="118402"/>
            </a:xfrm>
            <a:prstGeom prst="rect">
              <a:avLst/>
            </a:prstGeom>
            <a:solidFill>
              <a:srgbClr val="309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15836EC-DA15-4E3C-9CA6-8365DD047BB0}"/>
                </a:ext>
              </a:extLst>
            </p:cNvPr>
            <p:cNvSpPr txBox="1"/>
            <p:nvPr/>
          </p:nvSpPr>
          <p:spPr>
            <a:xfrm>
              <a:off x="5382559" y="1384812"/>
              <a:ext cx="2591698" cy="307777"/>
            </a:xfrm>
            <a:prstGeom prst="rect">
              <a:avLst/>
            </a:prstGeom>
            <a:noFill/>
          </p:spPr>
          <p:txBody>
            <a:bodyPr wrap="square" rtlCol="0">
              <a:spAutoFit/>
            </a:bodyPr>
            <a:lstStyle/>
            <a:p>
              <a:r>
                <a:rPr lang="en-US" sz="1400" b="1" dirty="0">
                  <a:latin typeface="Lub Dub Condensed" panose="020B0506030403020204" pitchFamily="34" charset="0"/>
                </a:rPr>
                <a:t>Non-Lacunar</a:t>
              </a:r>
            </a:p>
          </p:txBody>
        </p:sp>
      </p:grpSp>
      <p:pic>
        <p:nvPicPr>
          <p:cNvPr id="26" name="Picture 25">
            <a:extLst>
              <a:ext uri="{FF2B5EF4-FFF2-40B4-BE49-F238E27FC236}">
                <a16:creationId xmlns:a16="http://schemas.microsoft.com/office/drawing/2014/main" id="{EABB8BFE-787F-46DA-A115-6E9A9DD8A6F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5686" y="1169366"/>
            <a:ext cx="2195554" cy="1263566"/>
          </a:xfrm>
          <a:prstGeom prst="rect">
            <a:avLst/>
          </a:prstGeom>
        </p:spPr>
      </p:pic>
      <p:pic>
        <p:nvPicPr>
          <p:cNvPr id="27" name="Picture 26">
            <a:extLst>
              <a:ext uri="{FF2B5EF4-FFF2-40B4-BE49-F238E27FC236}">
                <a16:creationId xmlns:a16="http://schemas.microsoft.com/office/drawing/2014/main" id="{C857C927-E1C8-4B9B-A920-80776E5E2BD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11105" y="2440675"/>
            <a:ext cx="2195554" cy="1263566"/>
          </a:xfrm>
          <a:prstGeom prst="rect">
            <a:avLst/>
          </a:prstGeom>
        </p:spPr>
      </p:pic>
      <p:pic>
        <p:nvPicPr>
          <p:cNvPr id="28" name="Picture 27">
            <a:extLst>
              <a:ext uri="{FF2B5EF4-FFF2-40B4-BE49-F238E27FC236}">
                <a16:creationId xmlns:a16="http://schemas.microsoft.com/office/drawing/2014/main" id="{C082ED2D-0850-4CE2-98EF-59F1B7E434F9}"/>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31240" y="3851590"/>
            <a:ext cx="2195554" cy="1263566"/>
          </a:xfrm>
          <a:prstGeom prst="rect">
            <a:avLst/>
          </a:prstGeom>
        </p:spPr>
      </p:pic>
      <p:pic>
        <p:nvPicPr>
          <p:cNvPr id="29" name="Picture 28">
            <a:extLst>
              <a:ext uri="{FF2B5EF4-FFF2-40B4-BE49-F238E27FC236}">
                <a16:creationId xmlns:a16="http://schemas.microsoft.com/office/drawing/2014/main" id="{7FE4C31A-8E73-4B9F-BD70-78103B3823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5883"/>
          <a:stretch/>
        </p:blipFill>
        <p:spPr>
          <a:xfrm>
            <a:off x="4883244" y="5051688"/>
            <a:ext cx="2195554" cy="1263566"/>
          </a:xfrm>
          <a:prstGeom prst="rect">
            <a:avLst/>
          </a:prstGeom>
        </p:spPr>
      </p:pic>
      <p:grpSp>
        <p:nvGrpSpPr>
          <p:cNvPr id="30" name="Group 29">
            <a:extLst>
              <a:ext uri="{FF2B5EF4-FFF2-40B4-BE49-F238E27FC236}">
                <a16:creationId xmlns:a16="http://schemas.microsoft.com/office/drawing/2014/main" id="{763D3680-F464-4411-81A3-3E73E21E5A82}"/>
              </a:ext>
              <a:ext uri="{C183D7F6-B498-43B3-948B-1728B52AA6E4}">
                <adec:decorative xmlns:adec="http://schemas.microsoft.com/office/drawing/2017/decorative" val="1"/>
              </a:ext>
            </a:extLst>
          </p:cNvPr>
          <p:cNvGrpSpPr/>
          <p:nvPr/>
        </p:nvGrpSpPr>
        <p:grpSpPr>
          <a:xfrm>
            <a:off x="6026794" y="4176602"/>
            <a:ext cx="4015674" cy="305407"/>
            <a:chOff x="5196286" y="1359057"/>
            <a:chExt cx="3244508" cy="307777"/>
          </a:xfrm>
        </p:grpSpPr>
        <p:sp>
          <p:nvSpPr>
            <p:cNvPr id="31" name="Rectangle 30">
              <a:extLst>
                <a:ext uri="{FF2B5EF4-FFF2-40B4-BE49-F238E27FC236}">
                  <a16:creationId xmlns:a16="http://schemas.microsoft.com/office/drawing/2014/main" id="{04A493F8-944C-473B-8DC8-0D43F50D4C1D}"/>
                </a:ext>
              </a:extLst>
            </p:cNvPr>
            <p:cNvSpPr/>
            <p:nvPr/>
          </p:nvSpPr>
          <p:spPr>
            <a:xfrm>
              <a:off x="5196286" y="1405988"/>
              <a:ext cx="213914" cy="213914"/>
            </a:xfrm>
            <a:prstGeom prst="rect">
              <a:avLst/>
            </a:prstGeom>
            <a:solidFill>
              <a:srgbClr val="FD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C2A65FDC-8A08-470E-A989-29945037FBAC}"/>
                </a:ext>
              </a:extLst>
            </p:cNvPr>
            <p:cNvSpPr txBox="1"/>
            <p:nvPr/>
          </p:nvSpPr>
          <p:spPr>
            <a:xfrm>
              <a:off x="5401235" y="1359057"/>
              <a:ext cx="3039559" cy="307777"/>
            </a:xfrm>
            <a:prstGeom prst="rect">
              <a:avLst/>
            </a:prstGeom>
            <a:noFill/>
          </p:spPr>
          <p:txBody>
            <a:bodyPr wrap="square" rtlCol="0">
              <a:spAutoFit/>
            </a:bodyPr>
            <a:lstStyle/>
            <a:p>
              <a:r>
                <a:rPr lang="en-US" sz="1400" b="1" dirty="0">
                  <a:latin typeface="Lub Dub Condensed" panose="020B0506030403020204" pitchFamily="34" charset="0"/>
                </a:rPr>
                <a:t>Cardioembolic</a:t>
              </a:r>
              <a:endParaRPr lang="en-US" sz="1400" dirty="0">
                <a:latin typeface="Lub Dub Condensed" panose="020B0506030403020204" pitchFamily="34" charset="0"/>
              </a:endParaRPr>
            </a:p>
          </p:txBody>
        </p:sp>
      </p:grpSp>
      <p:grpSp>
        <p:nvGrpSpPr>
          <p:cNvPr id="33" name="Group 32">
            <a:extLst>
              <a:ext uri="{FF2B5EF4-FFF2-40B4-BE49-F238E27FC236}">
                <a16:creationId xmlns:a16="http://schemas.microsoft.com/office/drawing/2014/main" id="{3F21DE82-56DF-4BF5-BA9B-1D5D6AC6647E}"/>
              </a:ext>
              <a:ext uri="{C183D7F6-B498-43B3-948B-1728B52AA6E4}">
                <adec:decorative xmlns:adec="http://schemas.microsoft.com/office/drawing/2017/decorative" val="1"/>
              </a:ext>
            </a:extLst>
          </p:cNvPr>
          <p:cNvGrpSpPr/>
          <p:nvPr/>
        </p:nvGrpSpPr>
        <p:grpSpPr>
          <a:xfrm>
            <a:off x="6026718" y="4468213"/>
            <a:ext cx="3461364" cy="305407"/>
            <a:chOff x="5196286" y="1359057"/>
            <a:chExt cx="2796646" cy="307777"/>
          </a:xfrm>
        </p:grpSpPr>
        <p:sp>
          <p:nvSpPr>
            <p:cNvPr id="34" name="Rectangle 33">
              <a:extLst>
                <a:ext uri="{FF2B5EF4-FFF2-40B4-BE49-F238E27FC236}">
                  <a16:creationId xmlns:a16="http://schemas.microsoft.com/office/drawing/2014/main" id="{EC77F78F-9E23-4231-B1F0-CDF8B5E925ED}"/>
                </a:ext>
              </a:extLst>
            </p:cNvPr>
            <p:cNvSpPr/>
            <p:nvPr/>
          </p:nvSpPr>
          <p:spPr>
            <a:xfrm>
              <a:off x="5196286" y="1405988"/>
              <a:ext cx="213914" cy="213914"/>
            </a:xfrm>
            <a:prstGeom prst="rect">
              <a:avLst/>
            </a:prstGeom>
            <a:solidFill>
              <a:srgbClr val="B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C9E11EA5-B07E-4950-8EA1-C59B2339DC48}"/>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Cryptogenic</a:t>
              </a:r>
            </a:p>
          </p:txBody>
        </p:sp>
      </p:grpSp>
      <p:grpSp>
        <p:nvGrpSpPr>
          <p:cNvPr id="36" name="Group 35">
            <a:extLst>
              <a:ext uri="{FF2B5EF4-FFF2-40B4-BE49-F238E27FC236}">
                <a16:creationId xmlns:a16="http://schemas.microsoft.com/office/drawing/2014/main" id="{F183E466-39BC-45A9-89A1-B69AF143F35E}"/>
              </a:ext>
              <a:ext uri="{C183D7F6-B498-43B3-948B-1728B52AA6E4}">
                <adec:decorative xmlns:adec="http://schemas.microsoft.com/office/drawing/2017/decorative" val="1"/>
              </a:ext>
            </a:extLst>
          </p:cNvPr>
          <p:cNvGrpSpPr/>
          <p:nvPr/>
        </p:nvGrpSpPr>
        <p:grpSpPr>
          <a:xfrm>
            <a:off x="7648734" y="4176602"/>
            <a:ext cx="1707190" cy="305407"/>
            <a:chOff x="5196286" y="1359057"/>
            <a:chExt cx="1379342" cy="307777"/>
          </a:xfrm>
        </p:grpSpPr>
        <p:sp>
          <p:nvSpPr>
            <p:cNvPr id="37" name="Rectangle 36">
              <a:extLst>
                <a:ext uri="{FF2B5EF4-FFF2-40B4-BE49-F238E27FC236}">
                  <a16:creationId xmlns:a16="http://schemas.microsoft.com/office/drawing/2014/main" id="{4201534B-A830-4C42-9DA1-3F84AE98656B}"/>
                </a:ext>
              </a:extLst>
            </p:cNvPr>
            <p:cNvSpPr/>
            <p:nvPr/>
          </p:nvSpPr>
          <p:spPr>
            <a:xfrm>
              <a:off x="5196286" y="1405988"/>
              <a:ext cx="213914" cy="213914"/>
            </a:xfrm>
            <a:prstGeom prst="rect">
              <a:avLst/>
            </a:prstGeom>
            <a:solidFill>
              <a:srgbClr val="F6F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E3B6932-8E09-4557-A70C-21702C82AAC0}"/>
                </a:ext>
              </a:extLst>
            </p:cNvPr>
            <p:cNvSpPr txBox="1"/>
            <p:nvPr/>
          </p:nvSpPr>
          <p:spPr>
            <a:xfrm>
              <a:off x="5401236" y="1359057"/>
              <a:ext cx="1174392" cy="307777"/>
            </a:xfrm>
            <a:prstGeom prst="rect">
              <a:avLst/>
            </a:prstGeom>
            <a:noFill/>
          </p:spPr>
          <p:txBody>
            <a:bodyPr wrap="square" rtlCol="0">
              <a:spAutoFit/>
            </a:bodyPr>
            <a:lstStyle/>
            <a:p>
              <a:r>
                <a:rPr lang="en-US" sz="1400" b="1" dirty="0">
                  <a:latin typeface="Lub Dub Condensed" panose="020B0506030403020204" pitchFamily="34" charset="0"/>
                </a:rPr>
                <a:t>Large Artery</a:t>
              </a:r>
              <a:endParaRPr lang="en-US" sz="1400" dirty="0">
                <a:latin typeface="Lub Dub Condensed" panose="020B0506030403020204" pitchFamily="34" charset="0"/>
              </a:endParaRPr>
            </a:p>
          </p:txBody>
        </p:sp>
      </p:grpSp>
      <p:grpSp>
        <p:nvGrpSpPr>
          <p:cNvPr id="39" name="Group 38">
            <a:extLst>
              <a:ext uri="{FF2B5EF4-FFF2-40B4-BE49-F238E27FC236}">
                <a16:creationId xmlns:a16="http://schemas.microsoft.com/office/drawing/2014/main" id="{C4F25523-1C31-4F1F-9FA4-06BDFAABAA8B}"/>
              </a:ext>
              <a:ext uri="{C183D7F6-B498-43B3-948B-1728B52AA6E4}">
                <adec:decorative xmlns:adec="http://schemas.microsoft.com/office/drawing/2017/decorative" val="1"/>
              </a:ext>
            </a:extLst>
          </p:cNvPr>
          <p:cNvGrpSpPr/>
          <p:nvPr/>
        </p:nvGrpSpPr>
        <p:grpSpPr>
          <a:xfrm>
            <a:off x="7648700" y="4468213"/>
            <a:ext cx="1453526" cy="305407"/>
            <a:chOff x="5196286" y="1359057"/>
            <a:chExt cx="1174392" cy="307777"/>
          </a:xfrm>
        </p:grpSpPr>
        <p:sp>
          <p:nvSpPr>
            <p:cNvPr id="40" name="Rectangle 39">
              <a:extLst>
                <a:ext uri="{FF2B5EF4-FFF2-40B4-BE49-F238E27FC236}">
                  <a16:creationId xmlns:a16="http://schemas.microsoft.com/office/drawing/2014/main" id="{F039AA5A-60C5-4011-BD3B-7800D9B63DEF}"/>
                </a:ext>
              </a:extLst>
            </p:cNvPr>
            <p:cNvSpPr/>
            <p:nvPr/>
          </p:nvSpPr>
          <p:spPr>
            <a:xfrm>
              <a:off x="5196286" y="1405988"/>
              <a:ext cx="213914" cy="213914"/>
            </a:xfrm>
            <a:prstGeom prst="rect">
              <a:avLst/>
            </a:prstGeom>
            <a:solidFill>
              <a:srgbClr val="80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726043E-DB52-466C-AAEA-B6672E5E8102}"/>
                </a:ext>
              </a:extLst>
            </p:cNvPr>
            <p:cNvSpPr txBox="1"/>
            <p:nvPr/>
          </p:nvSpPr>
          <p:spPr>
            <a:xfrm>
              <a:off x="5401235" y="1359057"/>
              <a:ext cx="969443" cy="307777"/>
            </a:xfrm>
            <a:prstGeom prst="rect">
              <a:avLst/>
            </a:prstGeom>
            <a:noFill/>
          </p:spPr>
          <p:txBody>
            <a:bodyPr wrap="square" rtlCol="0">
              <a:spAutoFit/>
            </a:bodyPr>
            <a:lstStyle/>
            <a:p>
              <a:r>
                <a:rPr lang="en-US" sz="1400" b="1" dirty="0">
                  <a:latin typeface="Lub Dub Condensed" panose="020B0506030403020204" pitchFamily="34" charset="0"/>
                </a:rPr>
                <a:t>Other</a:t>
              </a:r>
            </a:p>
          </p:txBody>
        </p:sp>
      </p:grpSp>
      <p:grpSp>
        <p:nvGrpSpPr>
          <p:cNvPr id="42" name="Group 41">
            <a:extLst>
              <a:ext uri="{FF2B5EF4-FFF2-40B4-BE49-F238E27FC236}">
                <a16:creationId xmlns:a16="http://schemas.microsoft.com/office/drawing/2014/main" id="{801499E5-8743-47FD-805F-50136248EBEA}"/>
              </a:ext>
              <a:ext uri="{C183D7F6-B498-43B3-948B-1728B52AA6E4}">
                <adec:decorative xmlns:adec="http://schemas.microsoft.com/office/drawing/2017/decorative" val="1"/>
              </a:ext>
            </a:extLst>
          </p:cNvPr>
          <p:cNvGrpSpPr/>
          <p:nvPr/>
        </p:nvGrpSpPr>
        <p:grpSpPr>
          <a:xfrm>
            <a:off x="7335259" y="5257129"/>
            <a:ext cx="1082376" cy="305408"/>
            <a:chOff x="5196286" y="1359057"/>
            <a:chExt cx="891982" cy="307777"/>
          </a:xfrm>
        </p:grpSpPr>
        <p:sp>
          <p:nvSpPr>
            <p:cNvPr id="43" name="Rectangle 42">
              <a:extLst>
                <a:ext uri="{FF2B5EF4-FFF2-40B4-BE49-F238E27FC236}">
                  <a16:creationId xmlns:a16="http://schemas.microsoft.com/office/drawing/2014/main" id="{E762BA6A-21D3-4CBE-B9CC-FB4B7EE7AF2D}"/>
                </a:ext>
              </a:extLst>
            </p:cNvPr>
            <p:cNvSpPr/>
            <p:nvPr/>
          </p:nvSpPr>
          <p:spPr>
            <a:xfrm>
              <a:off x="5196286" y="1405988"/>
              <a:ext cx="213914" cy="213914"/>
            </a:xfrm>
            <a:prstGeom prst="rect">
              <a:avLst/>
            </a:prstGeom>
            <a:solidFill>
              <a:srgbClr val="F8C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ED164FCE-66E4-4CD8-9DB0-772E2FA97777}"/>
                </a:ext>
              </a:extLst>
            </p:cNvPr>
            <p:cNvSpPr txBox="1"/>
            <p:nvPr/>
          </p:nvSpPr>
          <p:spPr>
            <a:xfrm>
              <a:off x="5401235" y="1359057"/>
              <a:ext cx="687033" cy="307777"/>
            </a:xfrm>
            <a:prstGeom prst="rect">
              <a:avLst/>
            </a:prstGeom>
            <a:noFill/>
          </p:spPr>
          <p:txBody>
            <a:bodyPr wrap="square" rtlCol="0">
              <a:spAutoFit/>
            </a:bodyPr>
            <a:lstStyle/>
            <a:p>
              <a:r>
                <a:rPr lang="en-US" sz="1400" b="1" dirty="0">
                  <a:latin typeface="Lub Dub Condensed" panose="020B0506030403020204" pitchFamily="34" charset="0"/>
                </a:rPr>
                <a:t>ESUS</a:t>
              </a:r>
              <a:endParaRPr lang="en-US" sz="1400" dirty="0">
                <a:latin typeface="Lub Dub Condensed" panose="020B0506030403020204" pitchFamily="34" charset="0"/>
              </a:endParaRPr>
            </a:p>
          </p:txBody>
        </p:sp>
      </p:grpSp>
      <p:grpSp>
        <p:nvGrpSpPr>
          <p:cNvPr id="45" name="Group 44">
            <a:extLst>
              <a:ext uri="{FF2B5EF4-FFF2-40B4-BE49-F238E27FC236}">
                <a16:creationId xmlns:a16="http://schemas.microsoft.com/office/drawing/2014/main" id="{5009F330-4C0B-4829-95F2-2D46636E79F6}"/>
              </a:ext>
              <a:ext uri="{C183D7F6-B498-43B3-948B-1728B52AA6E4}">
                <adec:decorative xmlns:adec="http://schemas.microsoft.com/office/drawing/2017/decorative" val="1"/>
              </a:ext>
            </a:extLst>
          </p:cNvPr>
          <p:cNvGrpSpPr/>
          <p:nvPr/>
        </p:nvGrpSpPr>
        <p:grpSpPr>
          <a:xfrm>
            <a:off x="7335308" y="5548740"/>
            <a:ext cx="1439409" cy="305408"/>
            <a:chOff x="5196286" y="1359057"/>
            <a:chExt cx="1186212" cy="307777"/>
          </a:xfrm>
        </p:grpSpPr>
        <p:sp>
          <p:nvSpPr>
            <p:cNvPr id="46" name="Rectangle 45">
              <a:extLst>
                <a:ext uri="{FF2B5EF4-FFF2-40B4-BE49-F238E27FC236}">
                  <a16:creationId xmlns:a16="http://schemas.microsoft.com/office/drawing/2014/main" id="{4653C9C1-7902-4484-8D34-F1A9E3B2273F}"/>
                </a:ext>
              </a:extLst>
            </p:cNvPr>
            <p:cNvSpPr/>
            <p:nvPr/>
          </p:nvSpPr>
          <p:spPr>
            <a:xfrm>
              <a:off x="5196286" y="1405988"/>
              <a:ext cx="213914" cy="213914"/>
            </a:xfrm>
            <a:prstGeom prst="rect">
              <a:avLst/>
            </a:prstGeom>
            <a:solidFill>
              <a:srgbClr val="E97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C21C5E2A-7691-477D-BE93-07DC6265F642}"/>
                </a:ext>
              </a:extLst>
            </p:cNvPr>
            <p:cNvSpPr txBox="1"/>
            <p:nvPr/>
          </p:nvSpPr>
          <p:spPr>
            <a:xfrm>
              <a:off x="5401236" y="1359057"/>
              <a:ext cx="981262" cy="307777"/>
            </a:xfrm>
            <a:prstGeom prst="rect">
              <a:avLst/>
            </a:prstGeom>
            <a:noFill/>
          </p:spPr>
          <p:txBody>
            <a:bodyPr wrap="square" rtlCol="0">
              <a:spAutoFit/>
            </a:bodyPr>
            <a:lstStyle/>
            <a:p>
              <a:r>
                <a:rPr lang="en-US" sz="1400" b="1" dirty="0">
                  <a:latin typeface="Lub Dub Condensed" panose="020B0506030403020204" pitchFamily="34" charset="0"/>
                </a:rPr>
                <a:t>NON-ESUS</a:t>
              </a:r>
            </a:p>
          </p:txBody>
        </p:sp>
      </p:grpSp>
      <p:sp>
        <p:nvSpPr>
          <p:cNvPr id="48" name="Rectangle 47">
            <a:extLst>
              <a:ext uri="{FF2B5EF4-FFF2-40B4-BE49-F238E27FC236}">
                <a16:creationId xmlns:a16="http://schemas.microsoft.com/office/drawing/2014/main" id="{35AEAEC3-53CB-43EA-94FD-936B2785AAE0}"/>
              </a:ext>
              <a:ext uri="{C183D7F6-B498-43B3-948B-1728B52AA6E4}">
                <adec:decorative xmlns:adec="http://schemas.microsoft.com/office/drawing/2017/decorative" val="1"/>
              </a:ext>
            </a:extLst>
          </p:cNvPr>
          <p:cNvSpPr/>
          <p:nvPr/>
        </p:nvSpPr>
        <p:spPr>
          <a:xfrm>
            <a:off x="6532606" y="1349246"/>
            <a:ext cx="5321643" cy="25188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Chart showing break-down of stroke subtypes">
            <a:extLst>
              <a:ext uri="{FF2B5EF4-FFF2-40B4-BE49-F238E27FC236}">
                <a16:creationId xmlns:a16="http://schemas.microsoft.com/office/drawing/2014/main" id="{3C733357-2EB3-491D-9A96-22DC4E4E966B}"/>
              </a:ext>
            </a:extLst>
          </p:cNvPr>
          <p:cNvSpPr/>
          <p:nvPr/>
        </p:nvSpPr>
        <p:spPr>
          <a:xfrm>
            <a:off x="609600" y="922947"/>
            <a:ext cx="8572500" cy="539230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F833B7-2A01-4BFE-9905-C0B7009C96BD}"/>
              </a:ext>
            </a:extLst>
          </p:cNvPr>
          <p:cNvSpPr>
            <a:spLocks noGrp="1"/>
          </p:cNvSpPr>
          <p:nvPr>
            <p:ph sz="half" idx="1"/>
          </p:nvPr>
        </p:nvSpPr>
        <p:spPr>
          <a:xfrm>
            <a:off x="6677691" y="1445220"/>
            <a:ext cx="5085974" cy="3065232"/>
          </a:xfrm>
          <a:ln w="38100">
            <a:noFill/>
          </a:ln>
        </p:spPr>
        <p:txBody>
          <a:bodyPr>
            <a:normAutofit/>
          </a:bodyPr>
          <a:lstStyle/>
          <a:p>
            <a:pPr marL="301752" indent="-283464">
              <a:lnSpc>
                <a:spcPct val="100000"/>
              </a:lnSpc>
              <a:spcBef>
                <a:spcPts val="600"/>
              </a:spcBef>
              <a:buFont typeface="Arial"/>
              <a:buChar char="•"/>
              <a:tabLst>
                <a:tab pos="185420" algn="l"/>
              </a:tabLst>
            </a:pPr>
            <a:r>
              <a:rPr lang="en-US" sz="1600" cap="none" spc="-5" dirty="0">
                <a:solidFill>
                  <a:schemeClr val="tx1"/>
                </a:solidFill>
                <a:latin typeface="Lub Dub Medium" panose="020B0603030403020204" pitchFamily="34" charset="0"/>
                <a:cs typeface="Arial Narrow"/>
              </a:rPr>
              <a:t>More than </a:t>
            </a:r>
            <a:r>
              <a:rPr lang="en-US" sz="1600" cap="none" spc="-5" dirty="0">
                <a:latin typeface="Lub Dub Medium" panose="020B0603030403020204" pitchFamily="34" charset="0"/>
                <a:cs typeface="Arial Narrow"/>
              </a:rPr>
              <a:t>690,000 ischemic strokes every year</a:t>
            </a:r>
            <a:r>
              <a:rPr lang="en-US" sz="1600" cap="none" spc="5" dirty="0">
                <a:latin typeface="Lub Dub Medium" panose="020B0603030403020204" pitchFamily="34" charset="0"/>
                <a:cs typeface="Arial Narrow"/>
              </a:rPr>
              <a:t> </a:t>
            </a:r>
            <a:r>
              <a:rPr lang="en-US" sz="1600" cap="none" spc="-5" dirty="0">
                <a:solidFill>
                  <a:schemeClr val="tx1"/>
                </a:solidFill>
                <a:latin typeface="Lub Dub Medium" panose="020B0603030403020204" pitchFamily="34" charset="0"/>
                <a:cs typeface="Arial Narrow"/>
              </a:rPr>
              <a:t>in t</a:t>
            </a:r>
            <a:r>
              <a:rPr lang="en-US" sz="1600" cap="none" dirty="0">
                <a:solidFill>
                  <a:schemeClr val="tx1"/>
                </a:solidFill>
                <a:latin typeface="Lub Dub Medium" panose="020B0603030403020204" pitchFamily="34" charset="0"/>
                <a:cs typeface="Arial Narrow"/>
              </a:rPr>
              <a:t>he</a:t>
            </a:r>
            <a:r>
              <a:rPr lang="en-US" sz="1600" cap="none" spc="-90" dirty="0">
                <a:solidFill>
                  <a:schemeClr val="tx1"/>
                </a:solidFill>
                <a:latin typeface="Lub Dub Medium" panose="020B0603030403020204" pitchFamily="34" charset="0"/>
                <a:cs typeface="Arial Narrow"/>
              </a:rPr>
              <a:t> </a:t>
            </a:r>
            <a:r>
              <a:rPr lang="en-US" sz="1600" cap="none" dirty="0">
                <a:solidFill>
                  <a:schemeClr val="tx1"/>
                </a:solidFill>
                <a:latin typeface="Lub Dub Medium" panose="020B0603030403020204" pitchFamily="34" charset="0"/>
                <a:cs typeface="Arial Narrow"/>
              </a:rPr>
              <a:t>U.S.</a:t>
            </a:r>
            <a:r>
              <a:rPr lang="en-US" sz="1600" cap="none" baseline="25462" dirty="0">
                <a:solidFill>
                  <a:schemeClr val="tx1"/>
                </a:solidFill>
                <a:latin typeface="Lub Dub Medium" panose="020B0603030403020204" pitchFamily="34" charset="0"/>
                <a:cs typeface="Arial Narrow"/>
              </a:rPr>
              <a:t>1</a:t>
            </a:r>
          </a:p>
          <a:p>
            <a:pPr marL="288925" marR="130810" lvl="3" indent="65088">
              <a:lnSpc>
                <a:spcPct val="100000"/>
              </a:lnSpc>
              <a:spcBef>
                <a:spcPts val="600"/>
              </a:spcBef>
              <a:buNone/>
              <a:tabLst>
                <a:tab pos="698500" algn="l"/>
                <a:tab pos="699135" algn="l"/>
              </a:tabLst>
            </a:pPr>
            <a:r>
              <a:rPr lang="en-US" sz="1200" i="1" dirty="0">
                <a:solidFill>
                  <a:schemeClr val="tx1"/>
                </a:solidFill>
                <a:latin typeface="Lub Dub Medium" panose="020B0603030403020204" pitchFamily="34" charset="0"/>
                <a:cs typeface="Arial Narrow"/>
              </a:rPr>
              <a:t>A </a:t>
            </a:r>
            <a:r>
              <a:rPr lang="en-US" sz="1200" i="1" spc="-5" dirty="0">
                <a:solidFill>
                  <a:schemeClr val="tx1"/>
                </a:solidFill>
                <a:latin typeface="Lub Dub Medium" panose="020B0603030403020204" pitchFamily="34" charset="0"/>
                <a:cs typeface="Arial Narrow"/>
              </a:rPr>
              <a:t>leading cause of disability in </a:t>
            </a:r>
            <a:r>
              <a:rPr lang="en-US" sz="1200" i="1" dirty="0">
                <a:solidFill>
                  <a:schemeClr val="tx1"/>
                </a:solidFill>
                <a:latin typeface="Lub Dub Medium" panose="020B0603030403020204" pitchFamily="34" charset="0"/>
                <a:cs typeface="Arial Narrow"/>
              </a:rPr>
              <a:t>the U.S. </a:t>
            </a:r>
            <a:r>
              <a:rPr lang="en-US" sz="1200" i="1" spc="-5" dirty="0">
                <a:solidFill>
                  <a:schemeClr val="tx1"/>
                </a:solidFill>
                <a:latin typeface="Lub Dub Medium" panose="020B0603030403020204" pitchFamily="34" charset="0"/>
                <a:cs typeface="Arial Narrow"/>
              </a:rPr>
              <a:t>and worldwide</a:t>
            </a:r>
            <a:endParaRPr lang="en-US" sz="1200" i="1" dirty="0">
              <a:solidFill>
                <a:schemeClr val="tx1"/>
              </a:solidFill>
              <a:latin typeface="Lub Dub Medium" panose="020B0603030403020204" pitchFamily="34" charset="0"/>
              <a:cs typeface="Arial Narrow"/>
            </a:endParaRPr>
          </a:p>
          <a:p>
            <a:pPr marL="301752" indent="-283464">
              <a:lnSpc>
                <a:spcPct val="100000"/>
              </a:lnSpc>
              <a:spcBef>
                <a:spcPts val="1800"/>
              </a:spcBef>
              <a:buClr>
                <a:schemeClr val="tx1"/>
              </a:buClr>
              <a:buFont typeface="Arial"/>
              <a:buChar char="•"/>
              <a:tabLst>
                <a:tab pos="185420" algn="l"/>
              </a:tabLst>
            </a:pPr>
            <a:r>
              <a:rPr lang="en-US" sz="1600" cap="none" spc="-5" dirty="0">
                <a:latin typeface="Lub Dub Medium" panose="020B0603030403020204" pitchFamily="34" charset="0"/>
                <a:cs typeface="Arial Narrow"/>
              </a:rPr>
              <a:t>Cryptogenic strokes</a:t>
            </a:r>
            <a:r>
              <a:rPr lang="en-US" sz="1600" cap="none" spc="70" dirty="0">
                <a:latin typeface="Lub Dub Medium" panose="020B0603030403020204" pitchFamily="34" charset="0"/>
                <a:cs typeface="Arial Narrow"/>
              </a:rPr>
              <a:t> </a:t>
            </a:r>
            <a:r>
              <a:rPr lang="en-US" sz="1600" cap="none" spc="70" dirty="0">
                <a:solidFill>
                  <a:schemeClr val="tx1"/>
                </a:solidFill>
                <a:latin typeface="Lub Dub Medium" panose="020B0603030403020204" pitchFamily="34" charset="0"/>
                <a:cs typeface="Arial Narrow"/>
              </a:rPr>
              <a:t>account for about </a:t>
            </a:r>
            <a:br>
              <a:rPr lang="en-US" sz="1600" cap="none" spc="70" dirty="0">
                <a:solidFill>
                  <a:schemeClr val="tx1"/>
                </a:solidFill>
                <a:latin typeface="Lub Dub Medium" panose="020B0603030403020204" pitchFamily="34" charset="0"/>
                <a:cs typeface="Arial Narrow"/>
              </a:rPr>
            </a:br>
            <a:r>
              <a:rPr lang="en-US" sz="1600" cap="none" spc="70" dirty="0">
                <a:latin typeface="Lub Dub Medium" panose="020B0603030403020204" pitchFamily="34" charset="0"/>
                <a:cs typeface="Arial Narrow"/>
              </a:rPr>
              <a:t>1 in 3 (35%) </a:t>
            </a:r>
            <a:r>
              <a:rPr lang="en-US" sz="1600" cap="none" spc="70" dirty="0">
                <a:solidFill>
                  <a:schemeClr val="tx1"/>
                </a:solidFill>
                <a:latin typeface="Lub Dub Medium" panose="020B0603030403020204" pitchFamily="34" charset="0"/>
                <a:cs typeface="Arial Narrow"/>
              </a:rPr>
              <a:t>ischemic strokes</a:t>
            </a:r>
            <a:r>
              <a:rPr lang="en-US" sz="1600" cap="none" spc="-7" baseline="25462" dirty="0">
                <a:solidFill>
                  <a:schemeClr val="tx1"/>
                </a:solidFill>
                <a:latin typeface="Lub Dub Medium" panose="020B0603030403020204" pitchFamily="34" charset="0"/>
                <a:cs typeface="Arial Narrow"/>
              </a:rPr>
              <a:t>2</a:t>
            </a:r>
          </a:p>
          <a:p>
            <a:pPr marL="288925" indent="-271463">
              <a:lnSpc>
                <a:spcPct val="100000"/>
              </a:lnSpc>
              <a:spcBef>
                <a:spcPts val="1800"/>
              </a:spcBef>
              <a:buClr>
                <a:schemeClr val="tx1"/>
              </a:buClr>
              <a:buFont typeface="Arial" panose="020B0604020202020204" pitchFamily="34" charset="0"/>
              <a:buChar char="•"/>
              <a:tabLst>
                <a:tab pos="185420" algn="l"/>
              </a:tabLst>
            </a:pPr>
            <a:r>
              <a:rPr lang="en-US" sz="1600" cap="none" spc="-7" dirty="0">
                <a:latin typeface="Lub Dub Medium" panose="020B0603030403020204" pitchFamily="34" charset="0"/>
                <a:cs typeface="Arial Narrow"/>
              </a:rPr>
              <a:t>Embolic strokes of undetermined source (ESUS) account for ≈50% </a:t>
            </a:r>
            <a:r>
              <a:rPr lang="en-US" sz="1600" cap="none" spc="-7" dirty="0">
                <a:solidFill>
                  <a:schemeClr val="tx1"/>
                </a:solidFill>
                <a:latin typeface="Lub Dub Medium" panose="020B0603030403020204" pitchFamily="34" charset="0"/>
                <a:cs typeface="Arial Narrow"/>
              </a:rPr>
              <a:t>of cryptogenic strokes</a:t>
            </a:r>
            <a:r>
              <a:rPr lang="en-US" sz="1600" cap="none" spc="-7" baseline="30000" dirty="0">
                <a:solidFill>
                  <a:schemeClr val="tx1"/>
                </a:solidFill>
                <a:latin typeface="Lub Dub Medium" panose="020B0603030403020204" pitchFamily="34" charset="0"/>
                <a:cs typeface="Arial Narrow"/>
              </a:rPr>
              <a:t>2</a:t>
            </a:r>
            <a:endParaRPr lang="en-US" sz="1600" cap="none" baseline="30000" dirty="0">
              <a:solidFill>
                <a:schemeClr val="tx1"/>
              </a:solidFill>
              <a:latin typeface="Lub Dub Medium" panose="020B0603030403020204" pitchFamily="34" charset="0"/>
              <a:cs typeface="Arial Narrow"/>
            </a:endParaRPr>
          </a:p>
        </p:txBody>
      </p:sp>
      <p:sp>
        <p:nvSpPr>
          <p:cNvPr id="51" name="object 34">
            <a:extLst>
              <a:ext uri="{FF2B5EF4-FFF2-40B4-BE49-F238E27FC236}">
                <a16:creationId xmlns:a16="http://schemas.microsoft.com/office/drawing/2014/main" id="{6354B831-A310-45F2-A5F8-CF1DEA67B7DC}"/>
              </a:ext>
            </a:extLst>
          </p:cNvPr>
          <p:cNvSpPr txBox="1"/>
          <p:nvPr/>
        </p:nvSpPr>
        <p:spPr>
          <a:xfrm>
            <a:off x="838199" y="6384626"/>
            <a:ext cx="3868459" cy="123111"/>
          </a:xfrm>
          <a:prstGeom prst="rect">
            <a:avLst/>
          </a:prstGeom>
        </p:spPr>
        <p:txBody>
          <a:bodyPr vert="horz" wrap="square" lIns="0" tIns="0" rIns="0" bIns="0" rtlCol="0">
            <a:spAutoFit/>
          </a:bodyPr>
          <a:lstStyle/>
          <a:p>
            <a:pPr marL="12700">
              <a:lnSpc>
                <a:spcPct val="100000"/>
              </a:lnSpc>
            </a:pPr>
            <a:r>
              <a:rPr lang="fr-FR" sz="800" dirty="0">
                <a:solidFill>
                  <a:schemeClr val="tx1">
                    <a:lumMod val="50000"/>
                    <a:lumOff val="50000"/>
                  </a:schemeClr>
                </a:solidFill>
                <a:latin typeface="Lub Dub Medium" panose="020B0603030403020204" pitchFamily="34" charset="0"/>
                <a:cs typeface="Arial"/>
              </a:rPr>
              <a:t>1. </a:t>
            </a:r>
            <a:r>
              <a:rPr lang="fr-FR" sz="800" dirty="0" err="1">
                <a:solidFill>
                  <a:schemeClr val="tx1">
                    <a:lumMod val="50000"/>
                    <a:lumOff val="50000"/>
                  </a:schemeClr>
                </a:solidFill>
                <a:latin typeface="Lub Dub Medium" panose="020B0603030403020204" pitchFamily="34" charset="0"/>
                <a:cs typeface="Arial"/>
              </a:rPr>
              <a:t>Virani</a:t>
            </a:r>
            <a:r>
              <a:rPr lang="fr-FR" sz="800" dirty="0">
                <a:solidFill>
                  <a:schemeClr val="tx1">
                    <a:lumMod val="50000"/>
                    <a:lumOff val="50000"/>
                  </a:schemeClr>
                </a:solidFill>
                <a:latin typeface="Lub Dub Medium" panose="020B0603030403020204" pitchFamily="34" charset="0"/>
                <a:cs typeface="Arial"/>
              </a:rPr>
              <a:t> SS et al (2021);Circulation. 	2. </a:t>
            </a:r>
            <a:r>
              <a:rPr lang="fr-FR" sz="800" dirty="0" err="1">
                <a:solidFill>
                  <a:schemeClr val="tx1">
                    <a:lumMod val="50000"/>
                    <a:lumOff val="50000"/>
                  </a:schemeClr>
                </a:solidFill>
                <a:latin typeface="Lub Dub Medium" panose="020B0603030403020204" pitchFamily="34" charset="0"/>
                <a:cs typeface="Arial"/>
              </a:rPr>
              <a:t>Kleindorfer</a:t>
            </a:r>
            <a:r>
              <a:rPr lang="fr-FR" sz="800" dirty="0">
                <a:solidFill>
                  <a:schemeClr val="tx1">
                    <a:lumMod val="50000"/>
                    <a:lumOff val="50000"/>
                  </a:schemeClr>
                </a:solidFill>
                <a:latin typeface="Lub Dub Medium" panose="020B0603030403020204" pitchFamily="34" charset="0"/>
                <a:cs typeface="Arial"/>
              </a:rPr>
              <a:t> DO et al (2021);Stroke. </a:t>
            </a:r>
          </a:p>
        </p:txBody>
      </p:sp>
    </p:spTree>
    <p:extLst>
      <p:ext uri="{BB962C8B-B14F-4D97-AF65-F5344CB8AC3E}">
        <p14:creationId xmlns:p14="http://schemas.microsoft.com/office/powerpoint/2010/main" val="130281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2899-A453-40B8-A8E1-1AC4152A5546}"/>
              </a:ext>
            </a:extLst>
          </p:cNvPr>
          <p:cNvSpPr>
            <a:spLocks noGrp="1"/>
          </p:cNvSpPr>
          <p:nvPr>
            <p:ph type="title"/>
          </p:nvPr>
        </p:nvSpPr>
        <p:spPr/>
        <p:txBody>
          <a:bodyPr>
            <a:normAutofit/>
          </a:bodyPr>
          <a:lstStyle/>
          <a:p>
            <a:pPr marL="12700">
              <a:lnSpc>
                <a:spcPct val="100000"/>
              </a:lnSpc>
            </a:pPr>
            <a:r>
              <a:rPr lang="en-US" spc="-10" dirty="0"/>
              <a:t>Management </a:t>
            </a:r>
            <a:r>
              <a:rPr lang="en-US" spc="-5" dirty="0"/>
              <a:t>of Cryptogenic</a:t>
            </a:r>
            <a:r>
              <a:rPr lang="en-US" spc="-25" dirty="0"/>
              <a:t> </a:t>
            </a:r>
            <a:r>
              <a:rPr lang="en-US" spc="-5" dirty="0"/>
              <a:t>Stroke, </a:t>
            </a:r>
            <a:r>
              <a:rPr lang="en-US" cap="small" spc="-5" dirty="0"/>
              <a:t>continued</a:t>
            </a:r>
            <a:endParaRPr lang="en-US" cap="small" dirty="0"/>
          </a:p>
        </p:txBody>
      </p:sp>
      <p:sp>
        <p:nvSpPr>
          <p:cNvPr id="3" name="Content Placeholder 2">
            <a:extLst>
              <a:ext uri="{FF2B5EF4-FFF2-40B4-BE49-F238E27FC236}">
                <a16:creationId xmlns:a16="http://schemas.microsoft.com/office/drawing/2014/main" id="{7EE5B331-4944-4EA8-95AE-3C344CAF67A0}"/>
              </a:ext>
            </a:extLst>
          </p:cNvPr>
          <p:cNvSpPr>
            <a:spLocks noGrp="1"/>
          </p:cNvSpPr>
          <p:nvPr>
            <p:ph sz="half" idx="1"/>
          </p:nvPr>
        </p:nvSpPr>
        <p:spPr>
          <a:xfrm>
            <a:off x="838200" y="1168637"/>
            <a:ext cx="10515600" cy="4520725"/>
          </a:xfrm>
        </p:spPr>
        <p:txBody>
          <a:bodyPr>
            <a:noAutofit/>
          </a:bodyPr>
          <a:lstStyle/>
          <a:p>
            <a:pPr marL="299085" indent="-286385">
              <a:lnSpc>
                <a:spcPct val="100000"/>
              </a:lnSpc>
              <a:buClr>
                <a:srgbClr val="C10E20"/>
              </a:buClr>
              <a:buFont typeface="Arial"/>
              <a:buChar char="•"/>
              <a:tabLst>
                <a:tab pos="299085" algn="l"/>
                <a:tab pos="299720" algn="l"/>
              </a:tabLst>
            </a:pPr>
            <a:r>
              <a:rPr lang="en-US" b="0" i="0" u="none" strike="noStrike" cap="none" dirty="0">
                <a:solidFill>
                  <a:schemeClr val="tx1"/>
                </a:solidFill>
                <a:latin typeface="Lub Dub Medium" panose="020B0603030403020204" pitchFamily="34" charset="0"/>
              </a:rPr>
              <a:t>The mainstay of stroke prevention strategies in patients with cryptogenic stroke is the combination of antiplatelet therapy and stroke risk factor modification.</a:t>
            </a:r>
            <a:r>
              <a:rPr lang="en-US" b="0" i="0" u="none" strike="noStrike" cap="none" baseline="30000" dirty="0">
                <a:solidFill>
                  <a:schemeClr val="tx1"/>
                </a:solidFill>
                <a:latin typeface="Lub Dub Medium" panose="020B0603030403020204" pitchFamily="34" charset="0"/>
              </a:rPr>
              <a:t>1 </a:t>
            </a:r>
          </a:p>
          <a:p>
            <a:pPr marL="299085" indent="-286385">
              <a:lnSpc>
                <a:spcPct val="100000"/>
              </a:lnSpc>
              <a:buClr>
                <a:srgbClr val="C10E20"/>
              </a:buClr>
              <a:buFont typeface="Arial"/>
              <a:buChar char="•"/>
              <a:tabLst>
                <a:tab pos="299085" algn="l"/>
                <a:tab pos="299720" algn="l"/>
              </a:tabLst>
            </a:pPr>
            <a:r>
              <a:rPr lang="en-US" b="0" i="0" u="none" strike="noStrike" cap="none" dirty="0">
                <a:solidFill>
                  <a:schemeClr val="tx1"/>
                </a:solidFill>
                <a:latin typeface="Lub Dub Medium" panose="020B0603030403020204" pitchFamily="34" charset="0"/>
              </a:rPr>
              <a:t>In patients with non-cardioembolic ischemic stroke or TIA, antiplatelet therapy is recommended in preference to oral anticoagulation to reduce the risk of recurrent stroke while minimizing bleeding risk (Class I, Level of Evidence A).</a:t>
            </a:r>
            <a:r>
              <a:rPr lang="en-US" b="0" i="0" u="none" strike="noStrike" cap="none" baseline="30000" dirty="0">
                <a:solidFill>
                  <a:schemeClr val="tx1"/>
                </a:solidFill>
                <a:latin typeface="Lub Dub Medium" panose="020B0603030403020204" pitchFamily="34" charset="0"/>
              </a:rPr>
              <a:t>2</a:t>
            </a:r>
            <a:r>
              <a:rPr lang="en-US" b="0" i="0" u="none" strike="noStrike" cap="none" dirty="0">
                <a:solidFill>
                  <a:schemeClr val="tx1"/>
                </a:solidFill>
                <a:latin typeface="Lub Dub Medium" panose="020B0603030403020204" pitchFamily="34" charset="0"/>
              </a:rPr>
              <a:t> </a:t>
            </a:r>
          </a:p>
          <a:p>
            <a:pPr marL="299085" indent="-286385">
              <a:lnSpc>
                <a:spcPct val="100000"/>
              </a:lnSpc>
              <a:buClr>
                <a:srgbClr val="C10E20"/>
              </a:buClr>
              <a:buFont typeface="Arial"/>
              <a:buChar char="•"/>
              <a:tabLst>
                <a:tab pos="299085" algn="l"/>
                <a:tab pos="299720" algn="l"/>
              </a:tabLst>
            </a:pPr>
            <a:r>
              <a:rPr lang="en-US" b="0" i="0" u="none" strike="noStrike" cap="none" dirty="0">
                <a:solidFill>
                  <a:schemeClr val="tx1"/>
                </a:solidFill>
                <a:latin typeface="Lub Dub Medium" panose="020B0603030403020204" pitchFamily="34" charset="0"/>
              </a:rPr>
              <a:t>The Warfarin-Aspirin Recurrent Stroke Study (WARSS) found no difference in the primary end point of 2-year recurrent ischemic stroke or death between the warfarin and aspirin groups, while anticoagulation is associated with a significantly increased risk of bleeding.</a:t>
            </a:r>
            <a:r>
              <a:rPr lang="en-US" b="0" i="0" u="none" strike="noStrike" cap="none" baseline="30000" dirty="0">
                <a:solidFill>
                  <a:schemeClr val="tx1"/>
                </a:solidFill>
                <a:latin typeface="Lub Dub Medium" panose="020B0603030403020204" pitchFamily="34" charset="0"/>
              </a:rPr>
              <a:t>3</a:t>
            </a:r>
            <a:endParaRPr lang="en-US" cap="none" baseline="30000" dirty="0">
              <a:solidFill>
                <a:schemeClr val="tx1"/>
              </a:solidFill>
              <a:latin typeface="Lub Dub Medium" panose="020B0603030403020204" pitchFamily="34" charset="0"/>
              <a:cs typeface="Times New Roman"/>
            </a:endParaRPr>
          </a:p>
        </p:txBody>
      </p:sp>
      <p:sp>
        <p:nvSpPr>
          <p:cNvPr id="7" name="object 34">
            <a:extLst>
              <a:ext uri="{FF2B5EF4-FFF2-40B4-BE49-F238E27FC236}">
                <a16:creationId xmlns:a16="http://schemas.microsoft.com/office/drawing/2014/main" id="{1D5B7F5A-D2A4-4F6F-9005-5BC4DAB938FF}"/>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Zhang C et al. (2016). 2. Kleindorfer DO et al. (2021);Stroke. 3. Mohr JP et al. (2001);N Engl J Med.</a:t>
            </a:r>
          </a:p>
        </p:txBody>
      </p:sp>
    </p:spTree>
    <p:extLst>
      <p:ext uri="{BB962C8B-B14F-4D97-AF65-F5344CB8AC3E}">
        <p14:creationId xmlns:p14="http://schemas.microsoft.com/office/powerpoint/2010/main" val="2076729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2899-A453-40B8-A8E1-1AC4152A5546}"/>
              </a:ext>
            </a:extLst>
          </p:cNvPr>
          <p:cNvSpPr>
            <a:spLocks noGrp="1"/>
          </p:cNvSpPr>
          <p:nvPr>
            <p:ph type="title"/>
          </p:nvPr>
        </p:nvSpPr>
        <p:spPr/>
        <p:txBody>
          <a:bodyPr>
            <a:normAutofit/>
          </a:bodyPr>
          <a:lstStyle/>
          <a:p>
            <a:pPr marL="12700">
              <a:lnSpc>
                <a:spcPct val="100000"/>
              </a:lnSpc>
            </a:pPr>
            <a:r>
              <a:rPr lang="en-US" spc="-10" dirty="0"/>
              <a:t>Management </a:t>
            </a:r>
            <a:r>
              <a:rPr lang="en-US" spc="-5" dirty="0"/>
              <a:t>of Cryptogenic</a:t>
            </a:r>
            <a:r>
              <a:rPr lang="en-US" spc="-25" dirty="0"/>
              <a:t> </a:t>
            </a:r>
            <a:r>
              <a:rPr lang="en-US" spc="-5" dirty="0"/>
              <a:t>Stroke, </a:t>
            </a:r>
            <a:r>
              <a:rPr lang="en-US" cap="small" spc="-5" dirty="0"/>
              <a:t>continued</a:t>
            </a:r>
            <a:endParaRPr lang="en-US" cap="small" dirty="0"/>
          </a:p>
        </p:txBody>
      </p:sp>
      <p:sp>
        <p:nvSpPr>
          <p:cNvPr id="3" name="Content Placeholder 2">
            <a:extLst>
              <a:ext uri="{FF2B5EF4-FFF2-40B4-BE49-F238E27FC236}">
                <a16:creationId xmlns:a16="http://schemas.microsoft.com/office/drawing/2014/main" id="{7EE5B331-4944-4EA8-95AE-3C344CAF67A0}"/>
              </a:ext>
            </a:extLst>
          </p:cNvPr>
          <p:cNvSpPr>
            <a:spLocks noGrp="1"/>
          </p:cNvSpPr>
          <p:nvPr>
            <p:ph sz="half" idx="1"/>
          </p:nvPr>
        </p:nvSpPr>
        <p:spPr>
          <a:xfrm>
            <a:off x="838200" y="1390486"/>
            <a:ext cx="10515600" cy="4520725"/>
          </a:xfrm>
        </p:spPr>
        <p:txBody>
          <a:bodyPr>
            <a:noAutofit/>
          </a:bodyPr>
          <a:lstStyle/>
          <a:p>
            <a:r>
              <a:rPr lang="en-US" cap="none" dirty="0">
                <a:solidFill>
                  <a:schemeClr val="tx1"/>
                </a:solidFill>
                <a:latin typeface="Lub Dub Bold" panose="020B0803030403020204" pitchFamily="34" charset="0"/>
              </a:rPr>
              <a:t>K</a:t>
            </a:r>
            <a:r>
              <a:rPr lang="en-US" sz="1800" b="0" i="0" u="none" strike="noStrike" cap="none" dirty="0">
                <a:solidFill>
                  <a:schemeClr val="tx1"/>
                </a:solidFill>
                <a:latin typeface="Lub Dub Bold" panose="020B0803030403020204" pitchFamily="34" charset="0"/>
              </a:rPr>
              <a:t>nowing the ischemic stroke subtype is important for tailoring prevention recommendations for patients with embolic strokes. </a:t>
            </a:r>
          </a:p>
          <a:p>
            <a:pPr marL="571500" indent="-285750">
              <a:buClr>
                <a:srgbClr val="C10E20"/>
              </a:buClr>
              <a:buFont typeface="Arial" panose="020B0604020202020204" pitchFamily="34" charset="0"/>
              <a:buChar char="•"/>
            </a:pPr>
            <a:r>
              <a:rPr lang="en-US" sz="1800" b="0" i="0" u="none" strike="noStrike" cap="none" dirty="0">
                <a:solidFill>
                  <a:srgbClr val="000000"/>
                </a:solidFill>
                <a:latin typeface="Lub Dub Medium" panose="020B0603030403020204" pitchFamily="34" charset="0"/>
              </a:rPr>
              <a:t>Patients with ESUS should not be treated with direct-acting oral anticoagulants or ticagrelor because they were found to be of no benefit in two clinical trials, NAVIGATE ESUS and RESPECT ESUS.</a:t>
            </a:r>
            <a:r>
              <a:rPr lang="en-US" sz="1800" b="0" i="0" u="none" strike="noStrike" cap="none" baseline="30000" dirty="0">
                <a:solidFill>
                  <a:srgbClr val="000000"/>
                </a:solidFill>
                <a:latin typeface="Lub Dub Medium" panose="020B0603030403020204" pitchFamily="34" charset="0"/>
              </a:rPr>
              <a:t>1,2 </a:t>
            </a:r>
          </a:p>
          <a:p>
            <a:pPr marL="571500" indent="-285750">
              <a:buClr>
                <a:srgbClr val="C10E20"/>
              </a:buClr>
              <a:buFont typeface="Arial" panose="020B0604020202020204" pitchFamily="34" charset="0"/>
              <a:buChar char="•"/>
            </a:pPr>
            <a:r>
              <a:rPr lang="en-US" b="0" i="0" u="none" strike="noStrike" cap="none" dirty="0">
                <a:solidFill>
                  <a:srgbClr val="000000"/>
                </a:solidFill>
                <a:latin typeface="Lub Dub Medium" panose="020B0603030403020204" pitchFamily="34" charset="0"/>
              </a:rPr>
              <a:t>Ongoing trials may help address some of the persistent questions about optimal treatment for secondary stroke prevention in patients with ESUS. </a:t>
            </a:r>
          </a:p>
          <a:p>
            <a:pPr marL="285750">
              <a:buClr>
                <a:srgbClr val="C10E20"/>
              </a:buClr>
            </a:pPr>
            <a:endParaRPr lang="en-US" b="0" i="0" u="none" strike="noStrike" cap="none" dirty="0">
              <a:solidFill>
                <a:srgbClr val="000000"/>
              </a:solidFill>
              <a:latin typeface="Lub Dub Medium" panose="020B0603030403020204" pitchFamily="34" charset="0"/>
            </a:endParaRPr>
          </a:p>
          <a:p>
            <a:r>
              <a:rPr lang="en-US" sz="1800" b="0" i="0" u="none" strike="noStrike" cap="none" dirty="0">
                <a:solidFill>
                  <a:srgbClr val="C00000"/>
                </a:solidFill>
                <a:latin typeface="Lub Dub Bold" panose="020B0803030403020204" pitchFamily="34" charset="0"/>
              </a:rPr>
              <a:t>Meanwhile, thorough evaluation to attempt to uncover the source of the embolism may be the best strategy for guiding decision-making related to which antithrombotic medication to prescribe. </a:t>
            </a:r>
            <a:endParaRPr lang="en-US" cap="none" dirty="0">
              <a:solidFill>
                <a:srgbClr val="C00000"/>
              </a:solidFill>
              <a:latin typeface="Lub Dub Bold" panose="020B0803030403020204" pitchFamily="34" charset="0"/>
              <a:cs typeface="Times New Roman"/>
            </a:endParaRPr>
          </a:p>
        </p:txBody>
      </p:sp>
      <p:sp>
        <p:nvSpPr>
          <p:cNvPr id="8" name="object 34">
            <a:extLst>
              <a:ext uri="{FF2B5EF4-FFF2-40B4-BE49-F238E27FC236}">
                <a16:creationId xmlns:a16="http://schemas.microsoft.com/office/drawing/2014/main" id="{4448EE27-759F-4F2F-8CE4-BB89B78DEFE8}"/>
              </a:ext>
            </a:extLst>
          </p:cNvPr>
          <p:cNvSpPr txBox="1"/>
          <p:nvPr/>
        </p:nvSpPr>
        <p:spPr>
          <a:xfrm>
            <a:off x="838199" y="6384626"/>
            <a:ext cx="8577650"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Hart RG et al. (2018);N Engl J Med. 2. Diener HC et al. (2019);N Engl J Med.</a:t>
            </a:r>
          </a:p>
        </p:txBody>
      </p:sp>
    </p:spTree>
    <p:extLst>
      <p:ext uri="{BB962C8B-B14F-4D97-AF65-F5344CB8AC3E}">
        <p14:creationId xmlns:p14="http://schemas.microsoft.com/office/powerpoint/2010/main" val="2991428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E0EAF-08BB-4C1F-9934-2E7FACA9B2A7}"/>
              </a:ext>
            </a:extLst>
          </p:cNvPr>
          <p:cNvSpPr>
            <a:spLocks noGrp="1"/>
          </p:cNvSpPr>
          <p:nvPr>
            <p:ph type="ctrTitle"/>
          </p:nvPr>
        </p:nvSpPr>
        <p:spPr/>
        <p:txBody>
          <a:bodyPr/>
          <a:lstStyle/>
          <a:p>
            <a:r>
              <a:rPr lang="en-US" b="0" dirty="0"/>
              <a:t>Case</a:t>
            </a:r>
            <a:r>
              <a:rPr lang="en-US" b="0" spc="-90" dirty="0"/>
              <a:t> </a:t>
            </a:r>
            <a:r>
              <a:rPr lang="en-US" b="0" dirty="0"/>
              <a:t>Studies</a:t>
            </a:r>
          </a:p>
        </p:txBody>
      </p:sp>
    </p:spTree>
    <p:extLst>
      <p:ext uri="{BB962C8B-B14F-4D97-AF65-F5344CB8AC3E}">
        <p14:creationId xmlns:p14="http://schemas.microsoft.com/office/powerpoint/2010/main" val="4164212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9FC9F-9DEC-4312-8C1F-CF2FF18818CC}"/>
              </a:ext>
            </a:extLst>
          </p:cNvPr>
          <p:cNvSpPr>
            <a:spLocks noGrp="1"/>
          </p:cNvSpPr>
          <p:nvPr>
            <p:ph type="title"/>
          </p:nvPr>
        </p:nvSpPr>
        <p:spPr/>
        <p:txBody>
          <a:bodyPr/>
          <a:lstStyle/>
          <a:p>
            <a:r>
              <a:rPr lang="en-US" spc="-5" dirty="0"/>
              <a:t>Case Study: </a:t>
            </a:r>
            <a:r>
              <a:rPr lang="en-US" i="1" cap="none" spc="-10" dirty="0">
                <a:latin typeface="Lub Dub Medium" panose="020B0603030403020204" pitchFamily="34" charset="0"/>
              </a:rPr>
              <a:t>Occult </a:t>
            </a:r>
            <a:r>
              <a:rPr lang="en-US" i="1" cap="none" spc="-5" dirty="0">
                <a:latin typeface="Lub Dub Medium" panose="020B0603030403020204" pitchFamily="34" charset="0"/>
              </a:rPr>
              <a:t>Paroxysmal</a:t>
            </a:r>
            <a:r>
              <a:rPr lang="en-US" i="1" cap="none" spc="-65" dirty="0">
                <a:latin typeface="Lub Dub Medium" panose="020B0603030403020204" pitchFamily="34" charset="0"/>
              </a:rPr>
              <a:t> </a:t>
            </a:r>
            <a:r>
              <a:rPr lang="en-US" i="1" cap="none" spc="-5" dirty="0">
                <a:latin typeface="Lub Dub Medium" panose="020B0603030403020204" pitchFamily="34" charset="0"/>
              </a:rPr>
              <a:t>AF</a:t>
            </a:r>
            <a:endParaRPr lang="en-US" i="1" dirty="0">
              <a:latin typeface="Lub Dub Medium" panose="020B0603030403020204" pitchFamily="34" charset="0"/>
            </a:endParaRPr>
          </a:p>
        </p:txBody>
      </p:sp>
      <p:sp>
        <p:nvSpPr>
          <p:cNvPr id="6" name="object 4">
            <a:extLst>
              <a:ext uri="{FF2B5EF4-FFF2-40B4-BE49-F238E27FC236}">
                <a16:creationId xmlns:a16="http://schemas.microsoft.com/office/drawing/2014/main" id="{A340D912-2153-4688-A563-8D0014A7FF8E}"/>
              </a:ext>
            </a:extLst>
          </p:cNvPr>
          <p:cNvSpPr txBox="1">
            <a:spLocks noGrp="1"/>
          </p:cNvSpPr>
          <p:nvPr>
            <p:ph sz="half" idx="1"/>
          </p:nvPr>
        </p:nvSpPr>
        <p:spPr>
          <a:xfrm>
            <a:off x="962024" y="1255713"/>
            <a:ext cx="10391775" cy="3508653"/>
          </a:xfrm>
          <a:prstGeom prst="rect">
            <a:avLst/>
          </a:prstGeom>
        </p:spPr>
        <p:txBody>
          <a:bodyPr vert="horz" wrap="square" lIns="0" tIns="0" rIns="0" bIns="0" rtlCol="0">
            <a:spAutoFit/>
          </a:bodyPr>
          <a:lstStyle/>
          <a:p>
            <a:pPr marL="12700">
              <a:lnSpc>
                <a:spcPct val="100000"/>
              </a:lnSpc>
            </a:pPr>
            <a:r>
              <a:rPr lang="en-US" cap="none" spc="-5" dirty="0">
                <a:solidFill>
                  <a:schemeClr val="tx1"/>
                </a:solidFill>
                <a:latin typeface="Lub Dub Bold" panose="020B0803030403020204" pitchFamily="34" charset="0"/>
                <a:cs typeface="Arial Narrow"/>
              </a:rPr>
              <a:t>Patient</a:t>
            </a:r>
            <a:r>
              <a:rPr lang="en-US" cap="none" spc="-75" dirty="0">
                <a:solidFill>
                  <a:schemeClr val="tx1"/>
                </a:solidFill>
                <a:latin typeface="Lub Dub Bold" panose="020B0803030403020204" pitchFamily="34" charset="0"/>
                <a:cs typeface="Arial Narrow"/>
              </a:rPr>
              <a:t> I</a:t>
            </a:r>
            <a:r>
              <a:rPr lang="en-US" cap="none" dirty="0">
                <a:solidFill>
                  <a:schemeClr val="tx1"/>
                </a:solidFill>
                <a:latin typeface="Lub Dub Bold" panose="020B0803030403020204" pitchFamily="34" charset="0"/>
                <a:cs typeface="Arial Narrow"/>
              </a:rPr>
              <a:t>nfo:</a:t>
            </a:r>
          </a:p>
          <a:p>
            <a:pPr marL="571500" indent="-282575">
              <a:lnSpc>
                <a:spcPct val="100000"/>
              </a:lnSpc>
              <a:spcBef>
                <a:spcPts val="1805"/>
              </a:spcBef>
              <a:buClr>
                <a:srgbClr val="C10E20"/>
              </a:buClr>
              <a:buFont typeface="Arial"/>
              <a:buChar char="•"/>
              <a:tabLst>
                <a:tab pos="186690" algn="l"/>
              </a:tabLst>
            </a:pPr>
            <a:r>
              <a:rPr lang="en-US" cap="none" spc="-5" dirty="0">
                <a:solidFill>
                  <a:schemeClr val="tx1"/>
                </a:solidFill>
                <a:latin typeface="Lub Dub Bold" panose="020B0803030403020204" pitchFamily="34" charset="0"/>
                <a:cs typeface="Arial Narrow"/>
              </a:rPr>
              <a:t>51-year-old</a:t>
            </a:r>
            <a:r>
              <a:rPr lang="en-US" cap="none" spc="-80" dirty="0">
                <a:solidFill>
                  <a:schemeClr val="tx1"/>
                </a:solidFill>
                <a:latin typeface="Lub Dub Bold" panose="020B0803030403020204" pitchFamily="34" charset="0"/>
                <a:cs typeface="Arial Narrow"/>
              </a:rPr>
              <a:t> </a:t>
            </a:r>
            <a:r>
              <a:rPr lang="en-US" cap="none" spc="-5" dirty="0">
                <a:solidFill>
                  <a:schemeClr val="tx1"/>
                </a:solidFill>
                <a:latin typeface="Lub Dub Bold" panose="020B0803030403020204" pitchFamily="34" charset="0"/>
                <a:cs typeface="Arial Narrow"/>
              </a:rPr>
              <a:t>woman</a:t>
            </a:r>
            <a:endParaRPr lang="en-US" cap="none" dirty="0">
              <a:solidFill>
                <a:schemeClr val="tx1"/>
              </a:solidFill>
              <a:latin typeface="Lub Dub Bold" panose="020B0803030403020204" pitchFamily="34" charset="0"/>
              <a:cs typeface="Times New Roman"/>
            </a:endParaRPr>
          </a:p>
          <a:p>
            <a:pPr marL="571500" indent="-282575">
              <a:lnSpc>
                <a:spcPct val="100000"/>
              </a:lnSpc>
              <a:buClr>
                <a:srgbClr val="C10E20"/>
              </a:buClr>
              <a:buFont typeface="Arial"/>
              <a:buChar char="•"/>
              <a:tabLst>
                <a:tab pos="186690" algn="l"/>
              </a:tabLst>
            </a:pPr>
            <a:r>
              <a:rPr lang="en-US" cap="none" spc="-5" dirty="0">
                <a:solidFill>
                  <a:schemeClr val="tx1"/>
                </a:solidFill>
                <a:latin typeface="Lub Dub Bold" panose="020B0803030403020204" pitchFamily="34" charset="0"/>
                <a:cs typeface="Arial Narrow"/>
              </a:rPr>
              <a:t>Episode of unsteady gait and dizziness (&lt;1</a:t>
            </a:r>
            <a:r>
              <a:rPr lang="en-US" cap="none" spc="-45" dirty="0">
                <a:solidFill>
                  <a:schemeClr val="tx1"/>
                </a:solidFill>
                <a:latin typeface="Lub Dub Bold" panose="020B0803030403020204" pitchFamily="34" charset="0"/>
                <a:cs typeface="Arial Narrow"/>
              </a:rPr>
              <a:t> </a:t>
            </a:r>
            <a:r>
              <a:rPr lang="en-US" cap="none" spc="-5" dirty="0">
                <a:solidFill>
                  <a:schemeClr val="tx1"/>
                </a:solidFill>
                <a:latin typeface="Lub Dub Bold" panose="020B0803030403020204" pitchFamily="34" charset="0"/>
                <a:cs typeface="Arial Narrow"/>
              </a:rPr>
              <a:t>hour)</a:t>
            </a:r>
            <a:endParaRPr lang="en-US" cap="none" dirty="0">
              <a:solidFill>
                <a:schemeClr val="tx1"/>
              </a:solidFill>
              <a:latin typeface="Lub Dub Bold" panose="020B0803030403020204" pitchFamily="34" charset="0"/>
              <a:cs typeface="Times New Roman"/>
            </a:endParaRPr>
          </a:p>
          <a:p>
            <a:pPr marL="571500" indent="-282575">
              <a:lnSpc>
                <a:spcPct val="100000"/>
              </a:lnSpc>
              <a:buClr>
                <a:srgbClr val="C10E20"/>
              </a:buClr>
              <a:buFont typeface="Arial"/>
              <a:buChar char="•"/>
              <a:tabLst>
                <a:tab pos="186690" algn="l"/>
              </a:tabLst>
            </a:pPr>
            <a:r>
              <a:rPr lang="en-US" cap="none" spc="-5" dirty="0">
                <a:solidFill>
                  <a:schemeClr val="tx1"/>
                </a:solidFill>
                <a:latin typeface="Lub Dub Bold" panose="020B0803030403020204" pitchFamily="34" charset="0"/>
                <a:cs typeface="Arial Narrow"/>
              </a:rPr>
              <a:t>On</a:t>
            </a:r>
            <a:r>
              <a:rPr lang="en-US" cap="none" spc="-70" dirty="0">
                <a:solidFill>
                  <a:schemeClr val="tx1"/>
                </a:solidFill>
                <a:latin typeface="Lub Dub Bold" panose="020B0803030403020204" pitchFamily="34" charset="0"/>
                <a:cs typeface="Arial Narrow"/>
              </a:rPr>
              <a:t> </a:t>
            </a:r>
            <a:r>
              <a:rPr lang="en-US" cap="none" spc="-5" dirty="0">
                <a:solidFill>
                  <a:schemeClr val="tx1"/>
                </a:solidFill>
                <a:latin typeface="Lub Dub Bold" panose="020B0803030403020204" pitchFamily="34" charset="0"/>
                <a:cs typeface="Arial Narrow"/>
              </a:rPr>
              <a:t>admission:</a:t>
            </a:r>
            <a:endParaRPr lang="en-US" cap="none" dirty="0">
              <a:solidFill>
                <a:schemeClr val="tx1"/>
              </a:solidFill>
              <a:latin typeface="Lub Dub Bold" panose="020B0803030403020204" pitchFamily="34" charset="0"/>
              <a:cs typeface="Arial Narrow"/>
            </a:endParaRPr>
          </a:p>
          <a:p>
            <a:pPr marL="971550" lvl="1" indent="-285750">
              <a:lnSpc>
                <a:spcPct val="100000"/>
              </a:lnSpc>
              <a:buFont typeface="Lub Dub Medium" panose="020B0603030403020204" pitchFamily="34" charset="0"/>
              <a:buChar char="–"/>
              <a:tabLst>
                <a:tab pos="186690" algn="l"/>
              </a:tabLst>
            </a:pPr>
            <a:r>
              <a:rPr lang="en-US" sz="1600" cap="none" spc="-5" dirty="0">
                <a:solidFill>
                  <a:srgbClr val="636466"/>
                </a:solidFill>
                <a:latin typeface="Lub Dub Medium" panose="020B0603030403020204" pitchFamily="34" charset="0"/>
                <a:cs typeface="Arial Narrow"/>
              </a:rPr>
              <a:t>BP</a:t>
            </a:r>
            <a:r>
              <a:rPr lang="en-US" sz="1600" cap="none" spc="-165" dirty="0">
                <a:solidFill>
                  <a:srgbClr val="636466"/>
                </a:solidFill>
                <a:latin typeface="Lub Dub Medium" panose="020B0603030403020204" pitchFamily="34" charset="0"/>
                <a:cs typeface="Arial Narrow"/>
              </a:rPr>
              <a:t> </a:t>
            </a:r>
            <a:r>
              <a:rPr lang="en-US" sz="1600" cap="none" spc="-5" dirty="0">
                <a:solidFill>
                  <a:srgbClr val="636466"/>
                </a:solidFill>
                <a:latin typeface="Lub Dub Medium" panose="020B0603030403020204" pitchFamily="34" charset="0"/>
                <a:cs typeface="Arial Narrow"/>
              </a:rPr>
              <a:t>140/86</a:t>
            </a:r>
            <a:endParaRPr lang="en-US" sz="1600" dirty="0">
              <a:solidFill>
                <a:srgbClr val="636466"/>
              </a:solidFill>
              <a:latin typeface="Lub Dub Medium" panose="020B0603030403020204" pitchFamily="34" charset="0"/>
              <a:cs typeface="Arial Narrow"/>
            </a:endParaRPr>
          </a:p>
          <a:p>
            <a:pPr marL="971550" lvl="1" indent="-285750">
              <a:lnSpc>
                <a:spcPct val="100000"/>
              </a:lnSpc>
              <a:buFont typeface="Lub Dub Medium" panose="020B0603030403020204" pitchFamily="34" charset="0"/>
              <a:buChar char="–"/>
              <a:tabLst>
                <a:tab pos="186690" algn="l"/>
              </a:tabLst>
            </a:pPr>
            <a:r>
              <a:rPr lang="en-US" sz="1600" spc="-5" dirty="0">
                <a:solidFill>
                  <a:srgbClr val="636466"/>
                </a:solidFill>
                <a:latin typeface="Lub Dub Medium" panose="020B0603030403020204" pitchFamily="34" charset="0"/>
                <a:cs typeface="Arial Narrow"/>
              </a:rPr>
              <a:t>HR 68</a:t>
            </a:r>
            <a:r>
              <a:rPr lang="en-US" sz="1600" spc="-80" dirty="0">
                <a:solidFill>
                  <a:srgbClr val="636466"/>
                </a:solidFill>
                <a:latin typeface="Lub Dub Medium" panose="020B0603030403020204" pitchFamily="34" charset="0"/>
                <a:cs typeface="Arial Narrow"/>
              </a:rPr>
              <a:t> </a:t>
            </a:r>
            <a:r>
              <a:rPr lang="en-US" sz="1600" spc="-5" dirty="0">
                <a:solidFill>
                  <a:srgbClr val="636466"/>
                </a:solidFill>
                <a:latin typeface="Lub Dub Medium" panose="020B0603030403020204" pitchFamily="34" charset="0"/>
                <a:cs typeface="Arial Narrow"/>
              </a:rPr>
              <a:t>BPM</a:t>
            </a:r>
            <a:endParaRPr lang="en-US" sz="1600" dirty="0">
              <a:solidFill>
                <a:srgbClr val="636466"/>
              </a:solidFill>
              <a:latin typeface="Lub Dub Medium" panose="020B0603030403020204" pitchFamily="34" charset="0"/>
              <a:cs typeface="Arial Narrow"/>
            </a:endParaRPr>
          </a:p>
          <a:p>
            <a:pPr marL="971550" lvl="1" indent="-285750">
              <a:lnSpc>
                <a:spcPct val="100000"/>
              </a:lnSpc>
              <a:buFont typeface="Lub Dub Medium" panose="020B0603030403020204" pitchFamily="34" charset="0"/>
              <a:buChar char="–"/>
              <a:tabLst>
                <a:tab pos="186690" algn="l"/>
              </a:tabLst>
            </a:pPr>
            <a:r>
              <a:rPr lang="en-US" sz="1600" spc="-5" dirty="0">
                <a:solidFill>
                  <a:srgbClr val="636466"/>
                </a:solidFill>
                <a:latin typeface="Lub Dub Medium" panose="020B0603030403020204" pitchFamily="34" charset="0"/>
                <a:cs typeface="Arial Narrow"/>
              </a:rPr>
              <a:t>No neurologic</a:t>
            </a:r>
            <a:r>
              <a:rPr lang="en-US" sz="1600" spc="-80" dirty="0">
                <a:solidFill>
                  <a:srgbClr val="636466"/>
                </a:solidFill>
                <a:latin typeface="Lub Dub Medium" panose="020B0603030403020204" pitchFamily="34" charset="0"/>
                <a:cs typeface="Arial Narrow"/>
              </a:rPr>
              <a:t> </a:t>
            </a:r>
            <a:r>
              <a:rPr lang="en-US" sz="1600" spc="-5" dirty="0">
                <a:solidFill>
                  <a:srgbClr val="636466"/>
                </a:solidFill>
                <a:latin typeface="Lub Dub Medium" panose="020B0603030403020204" pitchFamily="34" charset="0"/>
                <a:cs typeface="Arial Narrow"/>
              </a:rPr>
              <a:t>deficits</a:t>
            </a:r>
            <a:endParaRPr lang="en-US" sz="1600" dirty="0">
              <a:solidFill>
                <a:srgbClr val="636466"/>
              </a:solidFill>
              <a:latin typeface="Lub Dub Medium" panose="020B0603030403020204" pitchFamily="34" charset="0"/>
              <a:cs typeface="Times New Roman"/>
            </a:endParaRPr>
          </a:p>
          <a:p>
            <a:pPr marL="571500" indent="-282575">
              <a:lnSpc>
                <a:spcPct val="100000"/>
              </a:lnSpc>
              <a:buClr>
                <a:srgbClr val="C10E20"/>
              </a:buClr>
              <a:buFont typeface="Arial"/>
              <a:buChar char="•"/>
              <a:tabLst>
                <a:tab pos="186690" algn="l"/>
              </a:tabLst>
            </a:pPr>
            <a:r>
              <a:rPr lang="en-US" cap="none" spc="-5" dirty="0">
                <a:solidFill>
                  <a:schemeClr val="tx1"/>
                </a:solidFill>
                <a:latin typeface="Lub Dub Bold" panose="020B0803030403020204" pitchFamily="34" charset="0"/>
              </a:rPr>
              <a:t>After urgent MRI, admitted to intensive care unit for further assessment</a:t>
            </a:r>
          </a:p>
        </p:txBody>
      </p:sp>
      <p:sp>
        <p:nvSpPr>
          <p:cNvPr id="8" name="object 34">
            <a:extLst>
              <a:ext uri="{FF2B5EF4-FFF2-40B4-BE49-F238E27FC236}">
                <a16:creationId xmlns:a16="http://schemas.microsoft.com/office/drawing/2014/main" id="{4ED4E9A9-A8D8-4AD8-8D98-32D2D316DB4B}"/>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John Rogers, MD.</a:t>
            </a:r>
            <a:endParaRPr lang="en-US" sz="800" dirty="0"/>
          </a:p>
        </p:txBody>
      </p:sp>
    </p:spTree>
    <p:extLst>
      <p:ext uri="{BB962C8B-B14F-4D97-AF65-F5344CB8AC3E}">
        <p14:creationId xmlns:p14="http://schemas.microsoft.com/office/powerpoint/2010/main" val="680400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6192-4356-48C0-A158-5658B6CA4DE6}"/>
              </a:ext>
            </a:extLst>
          </p:cNvPr>
          <p:cNvSpPr>
            <a:spLocks noGrp="1"/>
          </p:cNvSpPr>
          <p:nvPr>
            <p:ph type="title"/>
          </p:nvPr>
        </p:nvSpPr>
        <p:spPr/>
        <p:txBody>
          <a:bodyPr/>
          <a:lstStyle/>
          <a:p>
            <a:r>
              <a:rPr lang="en-US" spc="-5" dirty="0"/>
              <a:t>Case Study: </a:t>
            </a:r>
            <a:r>
              <a:rPr lang="en-US" i="1" cap="none" spc="-10" dirty="0">
                <a:latin typeface="Lub Dub Medium" panose="020B0603030403020204" pitchFamily="34" charset="0"/>
              </a:rPr>
              <a:t>Occult </a:t>
            </a:r>
            <a:r>
              <a:rPr lang="en-US" i="1" cap="none" spc="-5" dirty="0">
                <a:latin typeface="Lub Dub Medium" panose="020B0603030403020204" pitchFamily="34" charset="0"/>
              </a:rPr>
              <a:t>Paroxysmal</a:t>
            </a:r>
            <a:r>
              <a:rPr lang="en-US" i="1" cap="none" spc="-65" dirty="0">
                <a:latin typeface="Lub Dub Medium" panose="020B0603030403020204" pitchFamily="34" charset="0"/>
              </a:rPr>
              <a:t> </a:t>
            </a:r>
            <a:r>
              <a:rPr lang="en-US" i="1" cap="none" spc="-5" dirty="0">
                <a:latin typeface="Lub Dub Medium" panose="020B0603030403020204" pitchFamily="34" charset="0"/>
              </a:rPr>
              <a:t>AF</a:t>
            </a:r>
            <a:endParaRPr lang="en-US" dirty="0">
              <a:solidFill>
                <a:srgbClr val="636466"/>
              </a:solidFill>
            </a:endParaRPr>
          </a:p>
        </p:txBody>
      </p:sp>
      <p:sp>
        <p:nvSpPr>
          <p:cNvPr id="3" name="Content Placeholder 2">
            <a:extLst>
              <a:ext uri="{FF2B5EF4-FFF2-40B4-BE49-F238E27FC236}">
                <a16:creationId xmlns:a16="http://schemas.microsoft.com/office/drawing/2014/main" id="{26565444-6877-428B-AC9F-FEF6CAF10CFC}"/>
              </a:ext>
            </a:extLst>
          </p:cNvPr>
          <p:cNvSpPr>
            <a:spLocks noGrp="1"/>
          </p:cNvSpPr>
          <p:nvPr>
            <p:ph sz="half" idx="1"/>
          </p:nvPr>
        </p:nvSpPr>
        <p:spPr>
          <a:xfrm>
            <a:off x="903641" y="1239499"/>
            <a:ext cx="5801957" cy="4520725"/>
          </a:xfrm>
        </p:spPr>
        <p:txBody>
          <a:bodyPr>
            <a:noAutofit/>
          </a:bodyPr>
          <a:lstStyle/>
          <a:p>
            <a:pPr marL="18288" marR="564515">
              <a:lnSpc>
                <a:spcPct val="100000"/>
              </a:lnSpc>
              <a:spcBef>
                <a:spcPts val="1200"/>
              </a:spcBef>
              <a:tabLst>
                <a:tab pos="354965" algn="l"/>
                <a:tab pos="355600" algn="l"/>
              </a:tabLst>
            </a:pPr>
            <a:r>
              <a:rPr lang="en-US" b="1" cap="none" spc="-20" dirty="0">
                <a:solidFill>
                  <a:schemeClr val="tx1"/>
                </a:solidFill>
                <a:latin typeface="Lub Dub Bold" panose="020B0803030403020204" pitchFamily="34" charset="0"/>
                <a:cs typeface="Arial Narrow"/>
              </a:rPr>
              <a:t>Evaluation:</a:t>
            </a:r>
          </a:p>
          <a:p>
            <a:pPr marL="571500" marR="564515"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Two areas of infarct were identified in the left cerebellum.</a:t>
            </a:r>
          </a:p>
          <a:p>
            <a:pPr marL="571500" marR="655955"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MRA of head and neck and chest x-ray  returned normal results.</a:t>
            </a:r>
          </a:p>
          <a:p>
            <a:pPr marL="571500"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TTE showed normal LV size and function.</a:t>
            </a:r>
          </a:p>
          <a:p>
            <a:pPr marL="571500" marR="506730"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Subsequent TEE confirmed these results.  Also showed that her atrial size was at the upper limits of normal.</a:t>
            </a:r>
          </a:p>
          <a:p>
            <a:pPr marL="571500" marR="5080"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TEE showed that there was no thrombus and there were normal velocities in the LAA, a normal aortic arch, and no evidence of a patent foramen ovale.</a:t>
            </a:r>
          </a:p>
          <a:p>
            <a:pPr marL="571500" marR="246379" indent="-282575">
              <a:lnSpc>
                <a:spcPct val="100000"/>
              </a:lnSpc>
              <a:spcBef>
                <a:spcPts val="1200"/>
              </a:spcBef>
              <a:buClr>
                <a:srgbClr val="C10E20"/>
              </a:buClr>
              <a:buFont typeface="Arial"/>
              <a:buChar char="•"/>
              <a:tabLst>
                <a:tab pos="186690" algn="l"/>
              </a:tabLst>
            </a:pPr>
            <a:r>
              <a:rPr lang="en-US" sz="1600" cap="none" spc="-5" dirty="0">
                <a:solidFill>
                  <a:schemeClr val="tx1"/>
                </a:solidFill>
                <a:latin typeface="Lub Dub Medium" panose="020B0603030403020204" pitchFamily="34" charset="0"/>
              </a:rPr>
              <a:t>24-hour telemetry monitoring was negative for arrhythmia.</a:t>
            </a:r>
          </a:p>
          <a:p>
            <a:endParaRPr lang="en-US" dirty="0">
              <a:latin typeface="Lub Dub Medium" panose="020B0603030403020204" pitchFamily="34" charset="0"/>
            </a:endParaRPr>
          </a:p>
        </p:txBody>
      </p:sp>
      <p:sp>
        <p:nvSpPr>
          <p:cNvPr id="7" name="object 4" descr="EKG reading indicating occult paroxysmal atrial fibrillation">
            <a:extLst>
              <a:ext uri="{FF2B5EF4-FFF2-40B4-BE49-F238E27FC236}">
                <a16:creationId xmlns:a16="http://schemas.microsoft.com/office/drawing/2014/main" id="{1581D961-B160-49BE-B822-AD38AC8A9BA3}"/>
              </a:ext>
            </a:extLst>
          </p:cNvPr>
          <p:cNvSpPr/>
          <p:nvPr/>
        </p:nvSpPr>
        <p:spPr>
          <a:xfrm>
            <a:off x="6705600" y="1239499"/>
            <a:ext cx="4086226" cy="2598074"/>
          </a:xfrm>
          <a:prstGeom prst="rect">
            <a:avLst/>
          </a:prstGeom>
          <a:blipFill>
            <a:blip r:embed="rId2"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5" name="object 5" descr="A brain scan">
            <a:extLst>
              <a:ext uri="{FF2B5EF4-FFF2-40B4-BE49-F238E27FC236}">
                <a16:creationId xmlns:a16="http://schemas.microsoft.com/office/drawing/2014/main" id="{C852D448-47A6-4F38-A562-F50C6AFDC3C8}"/>
              </a:ext>
            </a:extLst>
          </p:cNvPr>
          <p:cNvSpPr/>
          <p:nvPr/>
        </p:nvSpPr>
        <p:spPr>
          <a:xfrm>
            <a:off x="7162800" y="3318886"/>
            <a:ext cx="2847256" cy="2598074"/>
          </a:xfrm>
          <a:prstGeom prst="rect">
            <a:avLst/>
          </a:prstGeom>
          <a:blipFill>
            <a:blip r:embed="rId3" cstate="print">
              <a:extLst>
                <a:ext uri="{28A0092B-C50C-407E-A947-70E740481C1C}">
                  <a14:useLocalDpi xmlns:a14="http://schemas.microsoft.com/office/drawing/2010/main"/>
                </a:ext>
              </a:extLst>
            </a:blip>
            <a:stretch>
              <a:fillRect t="1"/>
            </a:stretch>
          </a:blipFill>
          <a:effectLst>
            <a:outerShdw blurRad="63500" algn="ctr" rotWithShape="0">
              <a:prstClr val="black">
                <a:alpha val="40000"/>
              </a:prstClr>
            </a:outerShdw>
          </a:effectLst>
        </p:spPr>
        <p:txBody>
          <a:bodyPr wrap="square" lIns="0" tIns="0" rIns="0" bIns="0" rtlCol="0"/>
          <a:lstStyle/>
          <a:p>
            <a:endParaRPr dirty="0"/>
          </a:p>
        </p:txBody>
      </p:sp>
      <p:sp>
        <p:nvSpPr>
          <p:cNvPr id="8" name="object 34">
            <a:extLst>
              <a:ext uri="{FF2B5EF4-FFF2-40B4-BE49-F238E27FC236}">
                <a16:creationId xmlns:a16="http://schemas.microsoft.com/office/drawing/2014/main" id="{CDDD7D48-AA44-45D4-B7CD-87A82FA30F02}"/>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John Rogers, MD.</a:t>
            </a:r>
            <a:endParaRPr lang="en-US" sz="800" dirty="0"/>
          </a:p>
        </p:txBody>
      </p:sp>
      <p:sp>
        <p:nvSpPr>
          <p:cNvPr id="9" name="Rectangle 8">
            <a:extLst>
              <a:ext uri="{FF2B5EF4-FFF2-40B4-BE49-F238E27FC236}">
                <a16:creationId xmlns:a16="http://schemas.microsoft.com/office/drawing/2014/main" id="{87862981-054F-4D66-93CB-4C7CACE60273}"/>
              </a:ext>
              <a:ext uri="{C183D7F6-B498-43B3-948B-1728B52AA6E4}">
                <adec:decorative xmlns:adec="http://schemas.microsoft.com/office/drawing/2017/decorative" val="1"/>
              </a:ext>
            </a:extLst>
          </p:cNvPr>
          <p:cNvSpPr/>
          <p:nvPr/>
        </p:nvSpPr>
        <p:spPr>
          <a:xfrm>
            <a:off x="10280616" y="2119815"/>
            <a:ext cx="1357334" cy="934132"/>
          </a:xfrm>
          <a:prstGeom prst="rect">
            <a:avLst/>
          </a:prstGeom>
          <a:solidFill>
            <a:srgbClr val="C10E2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7BE057-9F16-44C0-A2C7-4566EEB29C1D}"/>
              </a:ext>
              <a:ext uri="{C183D7F6-B498-43B3-948B-1728B52AA6E4}">
                <adec:decorative xmlns:adec="http://schemas.microsoft.com/office/drawing/2017/decorative" val="1"/>
              </a:ext>
            </a:extLst>
          </p:cNvPr>
          <p:cNvSpPr txBox="1"/>
          <p:nvPr/>
        </p:nvSpPr>
        <p:spPr>
          <a:xfrm>
            <a:off x="10280614" y="2130617"/>
            <a:ext cx="1357335" cy="923330"/>
          </a:xfrm>
          <a:prstGeom prst="rect">
            <a:avLst/>
          </a:prstGeom>
          <a:noFill/>
        </p:spPr>
        <p:txBody>
          <a:bodyPr wrap="square">
            <a:spAutoFit/>
          </a:bodyPr>
          <a:lstStyle/>
          <a:p>
            <a:pPr algn="ctr"/>
            <a:r>
              <a:rPr lang="en-US" sz="1800" b="0" cap="none" dirty="0">
                <a:solidFill>
                  <a:schemeClr val="bg1"/>
                </a:solidFill>
                <a:latin typeface="Lub Dub Condensed" panose="020B0506030403020204" pitchFamily="34" charset="0"/>
              </a:rPr>
              <a:t>Results of </a:t>
            </a:r>
            <a:br>
              <a:rPr lang="en-US" sz="1800" b="0" cap="none" dirty="0">
                <a:solidFill>
                  <a:schemeClr val="bg1"/>
                </a:solidFill>
                <a:latin typeface="Lub Dub Condensed" panose="020B0506030403020204" pitchFamily="34" charset="0"/>
              </a:rPr>
            </a:br>
            <a:r>
              <a:rPr lang="en-US" sz="1800" b="0" cap="none" dirty="0">
                <a:solidFill>
                  <a:schemeClr val="bg1"/>
                </a:solidFill>
                <a:latin typeface="Lub Dub Condensed" panose="020B0506030403020204" pitchFamily="34" charset="0"/>
              </a:rPr>
              <a:t>in-hospital ECG</a:t>
            </a:r>
          </a:p>
        </p:txBody>
      </p:sp>
    </p:spTree>
    <p:extLst>
      <p:ext uri="{BB962C8B-B14F-4D97-AF65-F5344CB8AC3E}">
        <p14:creationId xmlns:p14="http://schemas.microsoft.com/office/powerpoint/2010/main" val="3298991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910-5B93-432D-B8BB-5E7ACA92B48D}"/>
              </a:ext>
            </a:extLst>
          </p:cNvPr>
          <p:cNvSpPr>
            <a:spLocks noGrp="1"/>
          </p:cNvSpPr>
          <p:nvPr>
            <p:ph type="title"/>
          </p:nvPr>
        </p:nvSpPr>
        <p:spPr/>
        <p:txBody>
          <a:bodyPr/>
          <a:lstStyle/>
          <a:p>
            <a:r>
              <a:rPr lang="en-US" spc="-5" dirty="0"/>
              <a:t>Case Study: </a:t>
            </a:r>
            <a:r>
              <a:rPr lang="en-US" i="1" cap="none" spc="-10" dirty="0">
                <a:latin typeface="Lub Dub Medium" panose="020B0603030403020204" pitchFamily="34" charset="0"/>
              </a:rPr>
              <a:t>Occult </a:t>
            </a:r>
            <a:r>
              <a:rPr lang="en-US" i="1" cap="none" spc="-5" dirty="0">
                <a:latin typeface="Lub Dub Medium" panose="020B0603030403020204" pitchFamily="34" charset="0"/>
              </a:rPr>
              <a:t>Paroxysmal</a:t>
            </a:r>
            <a:r>
              <a:rPr lang="en-US" i="1" cap="none" spc="-65" dirty="0">
                <a:latin typeface="Lub Dub Medium" panose="020B0603030403020204" pitchFamily="34" charset="0"/>
              </a:rPr>
              <a:t> </a:t>
            </a:r>
            <a:r>
              <a:rPr lang="en-US" i="1" cap="none" spc="-5" dirty="0">
                <a:latin typeface="Lub Dub Medium" panose="020B0603030403020204" pitchFamily="34" charset="0"/>
              </a:rPr>
              <a:t>AF</a:t>
            </a:r>
            <a:endParaRPr lang="en-US" dirty="0">
              <a:solidFill>
                <a:srgbClr val="636466"/>
              </a:solidFill>
            </a:endParaRPr>
          </a:p>
        </p:txBody>
      </p:sp>
      <p:sp>
        <p:nvSpPr>
          <p:cNvPr id="3" name="Content Placeholder 2">
            <a:extLst>
              <a:ext uri="{FF2B5EF4-FFF2-40B4-BE49-F238E27FC236}">
                <a16:creationId xmlns:a16="http://schemas.microsoft.com/office/drawing/2014/main" id="{BC8ABF4C-8158-4031-9E40-576E2E306977}"/>
              </a:ext>
            </a:extLst>
          </p:cNvPr>
          <p:cNvSpPr>
            <a:spLocks noGrp="1"/>
          </p:cNvSpPr>
          <p:nvPr>
            <p:ph sz="half" idx="1"/>
          </p:nvPr>
        </p:nvSpPr>
        <p:spPr>
          <a:xfrm>
            <a:off x="838200" y="1168637"/>
            <a:ext cx="7286625" cy="4520725"/>
          </a:xfrm>
        </p:spPr>
        <p:txBody>
          <a:bodyPr/>
          <a:lstStyle/>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Patient discharged on an antiplatelet and was followed for an additional 14 days with mobile cardiac telemetry</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No arrhythmias identified during this period</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Five weeks after her initial stroke presentation, she developed a recurrence of unsteadiness and dizziness.</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Patient also developed a right-sided headache with nausea and vomiting.</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Symptoms lasted 2 hours.</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Patient was admitted to the ICU after an urgent brain MRI.</a:t>
            </a:r>
          </a:p>
          <a:p>
            <a:pPr marL="571500" indent="-282575">
              <a:lnSpc>
                <a:spcPct val="100000"/>
              </a:lnSpc>
              <a:spcBef>
                <a:spcPts val="2400"/>
              </a:spcBef>
              <a:buClr>
                <a:srgbClr val="C10E20"/>
              </a:buClr>
              <a:buFont typeface="Arial"/>
              <a:buChar char="•"/>
              <a:tabLst>
                <a:tab pos="186690" algn="l"/>
              </a:tabLst>
            </a:pPr>
            <a:endParaRPr lang="en-US" cap="none" spc="-5" dirty="0">
              <a:solidFill>
                <a:schemeClr val="tx1"/>
              </a:solidFill>
              <a:latin typeface="Lub Dub Medium" panose="020B0603030403020204" pitchFamily="34" charset="0"/>
            </a:endParaRPr>
          </a:p>
          <a:p>
            <a:pPr>
              <a:spcBef>
                <a:spcPts val="2400"/>
              </a:spcBef>
            </a:pPr>
            <a:endParaRPr lang="en-US" cap="none" dirty="0"/>
          </a:p>
        </p:txBody>
      </p:sp>
      <p:sp>
        <p:nvSpPr>
          <p:cNvPr id="5" name="object 6" descr="MRI brain scan">
            <a:extLst>
              <a:ext uri="{FF2B5EF4-FFF2-40B4-BE49-F238E27FC236}">
                <a16:creationId xmlns:a16="http://schemas.microsoft.com/office/drawing/2014/main" id="{859E0EC0-EE5E-4C32-9BA3-F71350711FB9}"/>
              </a:ext>
            </a:extLst>
          </p:cNvPr>
          <p:cNvSpPr/>
          <p:nvPr/>
        </p:nvSpPr>
        <p:spPr>
          <a:xfrm>
            <a:off x="8863018" y="1026709"/>
            <a:ext cx="2724912" cy="1996439"/>
          </a:xfrm>
          <a:prstGeom prst="rect">
            <a:avLst/>
          </a:prstGeom>
          <a:blipFill>
            <a:blip r:embed="rId2"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6" name="object 7" descr="MRI brain scan">
            <a:extLst>
              <a:ext uri="{FF2B5EF4-FFF2-40B4-BE49-F238E27FC236}">
                <a16:creationId xmlns:a16="http://schemas.microsoft.com/office/drawing/2014/main" id="{9B31502B-9E3E-4E3B-AA57-834B2E96304C}"/>
              </a:ext>
              <a:ext uri="{C183D7F6-B498-43B3-948B-1728B52AA6E4}">
                <adec:decorative xmlns:adec="http://schemas.microsoft.com/office/drawing/2017/decorative" val="0"/>
              </a:ext>
            </a:extLst>
          </p:cNvPr>
          <p:cNvSpPr/>
          <p:nvPr/>
        </p:nvSpPr>
        <p:spPr>
          <a:xfrm>
            <a:off x="8863017" y="3268839"/>
            <a:ext cx="2724913" cy="2138786"/>
          </a:xfrm>
          <a:prstGeom prst="rect">
            <a:avLst/>
          </a:prstGeom>
          <a:blipFill>
            <a:blip r:embed="rId3"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7" name="object 34">
            <a:extLst>
              <a:ext uri="{FF2B5EF4-FFF2-40B4-BE49-F238E27FC236}">
                <a16:creationId xmlns:a16="http://schemas.microsoft.com/office/drawing/2014/main" id="{CF17D591-65B3-4AA9-AF3A-63C76BEBD916}"/>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John Rogers, MD.</a:t>
            </a:r>
            <a:endParaRPr lang="en-US" sz="800" dirty="0"/>
          </a:p>
        </p:txBody>
      </p:sp>
    </p:spTree>
    <p:extLst>
      <p:ext uri="{BB962C8B-B14F-4D97-AF65-F5344CB8AC3E}">
        <p14:creationId xmlns:p14="http://schemas.microsoft.com/office/powerpoint/2010/main" val="4067904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6DA-8DC7-4322-8F9F-C3F6B253D0E0}"/>
              </a:ext>
            </a:extLst>
          </p:cNvPr>
          <p:cNvSpPr>
            <a:spLocks noGrp="1"/>
          </p:cNvSpPr>
          <p:nvPr>
            <p:ph type="title"/>
          </p:nvPr>
        </p:nvSpPr>
        <p:spPr/>
        <p:txBody>
          <a:bodyPr/>
          <a:lstStyle/>
          <a:p>
            <a:r>
              <a:rPr lang="en-US" spc="-5" dirty="0"/>
              <a:t>Case Study: </a:t>
            </a:r>
            <a:r>
              <a:rPr lang="en-US" i="1" cap="none" spc="-10" dirty="0">
                <a:latin typeface="Lub Dub Medium" panose="020B0603030403020204" pitchFamily="34" charset="0"/>
              </a:rPr>
              <a:t>Occult </a:t>
            </a:r>
            <a:r>
              <a:rPr lang="en-US" i="1" cap="none" spc="-5" dirty="0">
                <a:latin typeface="Lub Dub Medium" panose="020B0603030403020204" pitchFamily="34" charset="0"/>
              </a:rPr>
              <a:t>Paroxysmal</a:t>
            </a:r>
            <a:r>
              <a:rPr lang="en-US" i="1" cap="none" spc="-65" dirty="0">
                <a:latin typeface="Lub Dub Medium" panose="020B0603030403020204" pitchFamily="34" charset="0"/>
              </a:rPr>
              <a:t> </a:t>
            </a:r>
            <a:r>
              <a:rPr lang="en-US" i="1" cap="none" spc="-5" dirty="0">
                <a:latin typeface="Lub Dub Medium" panose="020B0603030403020204" pitchFamily="34" charset="0"/>
              </a:rPr>
              <a:t>AF</a:t>
            </a:r>
            <a:endParaRPr lang="en-US" dirty="0">
              <a:solidFill>
                <a:srgbClr val="636466"/>
              </a:solidFill>
            </a:endParaRPr>
          </a:p>
        </p:txBody>
      </p:sp>
      <p:sp>
        <p:nvSpPr>
          <p:cNvPr id="3" name="Content Placeholder 2">
            <a:extLst>
              <a:ext uri="{FF2B5EF4-FFF2-40B4-BE49-F238E27FC236}">
                <a16:creationId xmlns:a16="http://schemas.microsoft.com/office/drawing/2014/main" id="{5A36D9F9-646D-43E2-8ED7-F5EE4A224A04}"/>
              </a:ext>
            </a:extLst>
          </p:cNvPr>
          <p:cNvSpPr>
            <a:spLocks noGrp="1"/>
          </p:cNvSpPr>
          <p:nvPr>
            <p:ph sz="half" idx="1"/>
          </p:nvPr>
        </p:nvSpPr>
        <p:spPr>
          <a:xfrm>
            <a:off x="838200" y="1256232"/>
            <a:ext cx="10515600" cy="4520725"/>
          </a:xfrm>
        </p:spPr>
        <p:txBody>
          <a:bodyPr>
            <a:noAutofit/>
          </a:bodyPr>
          <a:lstStyle/>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The patient underwent extensive additional evaluation, including a workup for hypercoagulability, which was negative.</a:t>
            </a:r>
          </a:p>
          <a:p>
            <a:pPr marL="571500" marR="37465"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She was subsequently implanted with an ICM and discharged on antiplatelet therapy.</a:t>
            </a:r>
          </a:p>
          <a:p>
            <a:pPr marL="571500" marR="508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After 2 months of monitoring, episodes of paroxysmal AF lasting 15 to 90 minutes were detected.</a:t>
            </a:r>
          </a:p>
          <a:p>
            <a:pPr marL="809625" marR="5080" lvl="1" indent="-285750">
              <a:lnSpc>
                <a:spcPct val="100000"/>
              </a:lnSpc>
              <a:spcBef>
                <a:spcPts val="2400"/>
              </a:spcBef>
              <a:buFont typeface="Lub Dub Medium" panose="020B0603030403020204" pitchFamily="34" charset="0"/>
              <a:buChar char="–"/>
              <a:tabLst>
                <a:tab pos="186690" algn="l"/>
              </a:tabLst>
            </a:pPr>
            <a:r>
              <a:rPr lang="en-US" sz="1600" i="1" cap="none" spc="-5" dirty="0">
                <a:solidFill>
                  <a:schemeClr val="tx1"/>
                </a:solidFill>
                <a:latin typeface="Lub Dub Medium" panose="020B0603030403020204" pitchFamily="34" charset="0"/>
                <a:cs typeface="Arial Narrow"/>
              </a:rPr>
              <a:t>Episodes </a:t>
            </a:r>
            <a:r>
              <a:rPr lang="en-US" sz="1600" i="1" cap="none" dirty="0">
                <a:solidFill>
                  <a:schemeClr val="tx1"/>
                </a:solidFill>
                <a:latin typeface="Lub Dub Medium" panose="020B0603030403020204" pitchFamily="34" charset="0"/>
                <a:cs typeface="Arial Narrow"/>
              </a:rPr>
              <a:t>were </a:t>
            </a:r>
            <a:r>
              <a:rPr lang="en-US" sz="1600" i="1" cap="none" spc="-5" dirty="0">
                <a:solidFill>
                  <a:schemeClr val="tx1"/>
                </a:solidFill>
                <a:latin typeface="Lub Dub Medium" panose="020B0603030403020204" pitchFamily="34" charset="0"/>
                <a:cs typeface="Arial Narrow"/>
              </a:rPr>
              <a:t>asymptomatic despite mean ventricular rates</a:t>
            </a:r>
            <a:r>
              <a:rPr lang="en-US" sz="1600" i="1" cap="none" spc="114" dirty="0">
                <a:solidFill>
                  <a:schemeClr val="tx1"/>
                </a:solidFill>
                <a:latin typeface="Lub Dub Medium" panose="020B0603030403020204" pitchFamily="34" charset="0"/>
                <a:cs typeface="Arial Narrow"/>
              </a:rPr>
              <a:t> </a:t>
            </a:r>
            <a:r>
              <a:rPr lang="en-US" sz="1600" i="1" cap="none" spc="-5" dirty="0">
                <a:solidFill>
                  <a:schemeClr val="tx1"/>
                </a:solidFill>
                <a:latin typeface="Lub Dub Medium" panose="020B0603030403020204" pitchFamily="34" charset="0"/>
                <a:cs typeface="Arial Narrow"/>
              </a:rPr>
              <a:t>in</a:t>
            </a:r>
            <a:r>
              <a:rPr lang="en-US" sz="1600" i="1" cap="none" dirty="0">
                <a:solidFill>
                  <a:schemeClr val="tx1"/>
                </a:solidFill>
                <a:latin typeface="Lub Dub Medium" panose="020B0603030403020204" pitchFamily="34" charset="0"/>
                <a:cs typeface="Arial Narrow"/>
              </a:rPr>
              <a:t> </a:t>
            </a:r>
            <a:r>
              <a:rPr lang="en-US" sz="1600" i="1" cap="none" spc="-5" dirty="0">
                <a:solidFill>
                  <a:schemeClr val="tx1"/>
                </a:solidFill>
                <a:latin typeface="Lub Dub Medium" panose="020B0603030403020204" pitchFamily="34" charset="0"/>
                <a:cs typeface="Arial Narrow"/>
              </a:rPr>
              <a:t>&gt;120</a:t>
            </a:r>
            <a:r>
              <a:rPr lang="en-US" sz="1600" i="1" cap="none" spc="-75" dirty="0">
                <a:solidFill>
                  <a:schemeClr val="tx1"/>
                </a:solidFill>
                <a:latin typeface="Lub Dub Medium" panose="020B0603030403020204" pitchFamily="34" charset="0"/>
                <a:cs typeface="Arial Narrow"/>
              </a:rPr>
              <a:t> </a:t>
            </a:r>
            <a:r>
              <a:rPr lang="en-US" sz="1600" i="1" cap="none" spc="-5" dirty="0">
                <a:solidFill>
                  <a:schemeClr val="tx1"/>
                </a:solidFill>
                <a:latin typeface="Lub Dub Medium" panose="020B0603030403020204" pitchFamily="34" charset="0"/>
                <a:cs typeface="Arial Narrow"/>
              </a:rPr>
              <a:t>BPM.</a:t>
            </a:r>
            <a:endParaRPr lang="en-US" sz="1600" i="1" cap="none" dirty="0">
              <a:solidFill>
                <a:schemeClr val="tx1"/>
              </a:solidFill>
              <a:latin typeface="Lub Dub Medium" panose="020B0603030403020204" pitchFamily="34" charset="0"/>
              <a:cs typeface="Arial Narrow"/>
            </a:endParaRP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The patient was changed from prior antiplatelet regimen to an oral anticoagulant.</a:t>
            </a:r>
          </a:p>
          <a:p>
            <a:endParaRPr lang="en-US" cap="none" dirty="0">
              <a:latin typeface="Lub Dub Medium" panose="020B0603030403020204" pitchFamily="34" charset="0"/>
            </a:endParaRPr>
          </a:p>
        </p:txBody>
      </p:sp>
      <p:sp>
        <p:nvSpPr>
          <p:cNvPr id="5" name="object 34">
            <a:extLst>
              <a:ext uri="{FF2B5EF4-FFF2-40B4-BE49-F238E27FC236}">
                <a16:creationId xmlns:a16="http://schemas.microsoft.com/office/drawing/2014/main" id="{9B974AE4-D3EB-4CC9-A612-7B3385F3FE1F}"/>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John Rogers, MD.</a:t>
            </a:r>
            <a:endParaRPr lang="en-US" sz="800" dirty="0"/>
          </a:p>
        </p:txBody>
      </p:sp>
    </p:spTree>
    <p:extLst>
      <p:ext uri="{BB962C8B-B14F-4D97-AF65-F5344CB8AC3E}">
        <p14:creationId xmlns:p14="http://schemas.microsoft.com/office/powerpoint/2010/main" val="3125028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C745-E0BB-42C5-883F-F71F8175D529}"/>
              </a:ext>
            </a:extLst>
          </p:cNvPr>
          <p:cNvSpPr>
            <a:spLocks noGrp="1"/>
          </p:cNvSpPr>
          <p:nvPr>
            <p:ph type="title"/>
          </p:nvPr>
        </p:nvSpPr>
        <p:spPr>
          <a:xfrm>
            <a:off x="838199" y="363539"/>
            <a:ext cx="10914529" cy="559408"/>
          </a:xfrm>
        </p:spPr>
        <p:txBody>
          <a:bodyPr>
            <a:noAutofit/>
          </a:bodyPr>
          <a:lstStyle/>
          <a:p>
            <a:pPr marL="12700">
              <a:lnSpc>
                <a:spcPct val="100000"/>
              </a:lnSpc>
            </a:pPr>
            <a:r>
              <a:rPr lang="en-US" spc="-5" dirty="0"/>
              <a:t>Case Study: </a:t>
            </a:r>
            <a:r>
              <a:rPr lang="en-US" i="1" cap="none" spc="-10" dirty="0">
                <a:latin typeface="Lub Dub Medium" panose="020B0603030403020204" pitchFamily="34" charset="0"/>
              </a:rPr>
              <a:t>Left posterior cerebral artery infarction and PFO</a:t>
            </a:r>
          </a:p>
        </p:txBody>
      </p:sp>
      <p:sp>
        <p:nvSpPr>
          <p:cNvPr id="3" name="Content Placeholder 2">
            <a:extLst>
              <a:ext uri="{FF2B5EF4-FFF2-40B4-BE49-F238E27FC236}">
                <a16:creationId xmlns:a16="http://schemas.microsoft.com/office/drawing/2014/main" id="{BB81C22B-D97E-4048-866F-FDF9DF4B9A1B}"/>
              </a:ext>
            </a:extLst>
          </p:cNvPr>
          <p:cNvSpPr>
            <a:spLocks noGrp="1"/>
          </p:cNvSpPr>
          <p:nvPr>
            <p:ph sz="half" idx="1"/>
          </p:nvPr>
        </p:nvSpPr>
        <p:spPr>
          <a:xfrm>
            <a:off x="858819" y="1256232"/>
            <a:ext cx="10515600" cy="4906443"/>
          </a:xfrm>
        </p:spPr>
        <p:txBody>
          <a:bodyPr>
            <a:normAutofit fontScale="92500" lnSpcReduction="20000"/>
          </a:bodyPr>
          <a:lstStyle/>
          <a:p>
            <a:pPr marL="12700">
              <a:lnSpc>
                <a:spcPct val="100000"/>
              </a:lnSpc>
              <a:spcBef>
                <a:spcPts val="600"/>
              </a:spcBef>
            </a:pPr>
            <a:r>
              <a:rPr lang="en-US" cap="none" dirty="0">
                <a:solidFill>
                  <a:schemeClr val="tx1"/>
                </a:solidFill>
                <a:latin typeface="Lub Dub Bold" panose="020B0803030403020204" pitchFamily="34" charset="0"/>
                <a:cs typeface="Arial Narrow"/>
              </a:rPr>
              <a:t>Patient</a:t>
            </a:r>
            <a:r>
              <a:rPr lang="en-US" cap="none" spc="-100" dirty="0">
                <a:solidFill>
                  <a:schemeClr val="tx1"/>
                </a:solidFill>
                <a:latin typeface="Lub Dub Bold" panose="020B0803030403020204" pitchFamily="34" charset="0"/>
                <a:cs typeface="Arial Narrow"/>
              </a:rPr>
              <a:t> </a:t>
            </a:r>
            <a:r>
              <a:rPr lang="en-US" cap="none" dirty="0">
                <a:solidFill>
                  <a:schemeClr val="tx1"/>
                </a:solidFill>
                <a:latin typeface="Lub Dub Bold" panose="020B0803030403020204" pitchFamily="34" charset="0"/>
                <a:cs typeface="Arial Narrow"/>
              </a:rPr>
              <a:t>info:</a:t>
            </a:r>
          </a:p>
          <a:p>
            <a:pPr marL="57150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A 51-year-old right-handed attorney:</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Previously healthy</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Exercised regularly</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Took no medications</a:t>
            </a:r>
          </a:p>
          <a:p>
            <a:pPr marL="571500" marR="5080" indent="-282575">
              <a:lnSpc>
                <a:spcPct val="10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He returned from a family ski vacation, driving several hours without stopping. </a:t>
            </a:r>
            <a:br>
              <a:rPr lang="en-US" cap="none" spc="-5" dirty="0">
                <a:solidFill>
                  <a:schemeClr val="tx1"/>
                </a:solidFill>
                <a:latin typeface="Lub Dub Medium" panose="020B0603030403020204" pitchFamily="34" charset="0"/>
              </a:rPr>
            </a:br>
            <a:r>
              <a:rPr lang="en-US" cap="none" spc="-5" dirty="0">
                <a:solidFill>
                  <a:schemeClr val="tx1"/>
                </a:solidFill>
                <a:latin typeface="Lub Dub Medium" panose="020B0603030403020204" pitchFamily="34" charset="0"/>
              </a:rPr>
              <a:t>After returning home, he suddenly felt:</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Light-headed</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Right hand and leg then became weak</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Had difficulty speaking</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Severe headache</a:t>
            </a:r>
          </a:p>
          <a:p>
            <a:pPr marL="857250" lvl="1" indent="-285750">
              <a:lnSpc>
                <a:spcPct val="100000"/>
              </a:lnSpc>
              <a:buFont typeface="Lub Dub Medium" panose="020B0603030403020204" pitchFamily="34" charset="0"/>
              <a:buChar char="–"/>
            </a:pPr>
            <a:r>
              <a:rPr lang="en-US" sz="1700" dirty="0">
                <a:solidFill>
                  <a:schemeClr val="tx1"/>
                </a:solidFill>
                <a:latin typeface="Lub Dub Medium" panose="020B0603030403020204" pitchFamily="34" charset="0"/>
              </a:rPr>
              <a:t>Loss of vision to the right</a:t>
            </a:r>
          </a:p>
          <a:p>
            <a:pPr marL="571500" indent="-282575">
              <a:lnSpc>
                <a:spcPct val="110000"/>
              </a:lnSpc>
              <a:spcBef>
                <a:spcPts val="2400"/>
              </a:spcBef>
              <a:buClr>
                <a:srgbClr val="C10E20"/>
              </a:buClr>
              <a:buFont typeface="Arial"/>
              <a:buChar char="•"/>
              <a:tabLst>
                <a:tab pos="186690" algn="l"/>
              </a:tabLst>
            </a:pPr>
            <a:r>
              <a:rPr lang="en-US" cap="none" spc="-5" dirty="0">
                <a:solidFill>
                  <a:schemeClr val="tx1"/>
                </a:solidFill>
                <a:latin typeface="Lub Dub Medium" panose="020B0603030403020204" pitchFamily="34" charset="0"/>
              </a:rPr>
              <a:t>His wife called 911 and they went to the local hospital emergency room.</a:t>
            </a:r>
          </a:p>
          <a:p>
            <a:endParaRPr lang="en-US" dirty="0"/>
          </a:p>
        </p:txBody>
      </p:sp>
      <p:sp>
        <p:nvSpPr>
          <p:cNvPr id="5" name="object 34">
            <a:extLst>
              <a:ext uri="{FF2B5EF4-FFF2-40B4-BE49-F238E27FC236}">
                <a16:creationId xmlns:a16="http://schemas.microsoft.com/office/drawing/2014/main" id="{561669F0-75E0-4477-A2F4-0C08790A589B}"/>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Mitchell S. V. Elkind, MD, MS, FAAN, FAHA</a:t>
            </a:r>
            <a:endParaRPr lang="en-US" sz="800" dirty="0"/>
          </a:p>
        </p:txBody>
      </p:sp>
    </p:spTree>
    <p:extLst>
      <p:ext uri="{BB962C8B-B14F-4D97-AF65-F5344CB8AC3E}">
        <p14:creationId xmlns:p14="http://schemas.microsoft.com/office/powerpoint/2010/main" val="682439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C324-4C73-43B8-B9CA-17471D2BF6E7}"/>
              </a:ext>
            </a:extLst>
          </p:cNvPr>
          <p:cNvSpPr>
            <a:spLocks noGrp="1"/>
          </p:cNvSpPr>
          <p:nvPr>
            <p:ph type="title"/>
          </p:nvPr>
        </p:nvSpPr>
        <p:spPr>
          <a:xfrm>
            <a:off x="838199" y="363539"/>
            <a:ext cx="10860741" cy="559408"/>
          </a:xfrm>
        </p:spPr>
        <p:txBody>
          <a:bodyPr>
            <a:noAutofit/>
          </a:bodyPr>
          <a:lstStyle/>
          <a:p>
            <a:pPr marL="12700">
              <a:lnSpc>
                <a:spcPct val="100000"/>
              </a:lnSpc>
            </a:pPr>
            <a:r>
              <a:rPr lang="en-US" spc="-5" dirty="0"/>
              <a:t>Case Study: </a:t>
            </a:r>
            <a:r>
              <a:rPr lang="en-US" i="1" cap="none" spc="-10" dirty="0">
                <a:latin typeface="Lub Dub Medium" panose="020B0603030403020204" pitchFamily="34" charset="0"/>
              </a:rPr>
              <a:t>Left posterior cerebral artery infarction and PFO</a:t>
            </a:r>
          </a:p>
        </p:txBody>
      </p:sp>
      <p:sp>
        <p:nvSpPr>
          <p:cNvPr id="5" name="TextBox 4">
            <a:extLst>
              <a:ext uri="{FF2B5EF4-FFF2-40B4-BE49-F238E27FC236}">
                <a16:creationId xmlns:a16="http://schemas.microsoft.com/office/drawing/2014/main" id="{2FE99E4C-3DDE-4C50-B3B0-ADF1DD003E0C}"/>
              </a:ext>
            </a:extLst>
          </p:cNvPr>
          <p:cNvSpPr txBox="1"/>
          <p:nvPr/>
        </p:nvSpPr>
        <p:spPr>
          <a:xfrm>
            <a:off x="838199" y="1206942"/>
            <a:ext cx="10860741" cy="4708981"/>
          </a:xfrm>
          <a:prstGeom prst="rect">
            <a:avLst/>
          </a:prstGeom>
          <a:noFill/>
        </p:spPr>
        <p:txBody>
          <a:bodyPr wrap="square" rtlCol="0">
            <a:spAutoFit/>
          </a:bodyPr>
          <a:lstStyle/>
          <a:p>
            <a:pPr>
              <a:spcBef>
                <a:spcPts val="1600"/>
              </a:spcBef>
            </a:pPr>
            <a:r>
              <a:rPr lang="en-US" dirty="0">
                <a:latin typeface="Lub Dub Bold" panose="020B0803030403020204" pitchFamily="34" charset="0"/>
              </a:rPr>
              <a:t>Results</a:t>
            </a:r>
          </a:p>
          <a:p>
            <a:pPr marL="571500" indent="-282575">
              <a:spcBef>
                <a:spcPts val="2400"/>
              </a:spcBef>
              <a:buClr>
                <a:srgbClr val="C10E20"/>
              </a:buClr>
              <a:buFont typeface="Arial"/>
              <a:buChar char="•"/>
              <a:tabLst>
                <a:tab pos="186690" algn="l"/>
              </a:tabLst>
            </a:pPr>
            <a:r>
              <a:rPr lang="en-US" spc="-5" dirty="0">
                <a:latin typeface="Lub Dub Medium" panose="020B0603030403020204" pitchFamily="34" charset="0"/>
              </a:rPr>
              <a:t>Head CT was negative.</a:t>
            </a:r>
          </a:p>
          <a:p>
            <a:pPr marL="571500" indent="-282575">
              <a:spcBef>
                <a:spcPts val="2400"/>
              </a:spcBef>
              <a:buClr>
                <a:srgbClr val="C10E20"/>
              </a:buClr>
              <a:buFont typeface="Arial"/>
              <a:buChar char="•"/>
              <a:tabLst>
                <a:tab pos="186690" algn="l"/>
              </a:tabLst>
            </a:pPr>
            <a:r>
              <a:rPr lang="en-US" spc="-5" dirty="0">
                <a:latin typeface="Lub Dub Medium" panose="020B0603030403020204" pitchFamily="34" charset="0"/>
              </a:rPr>
              <a:t>He received intravenous alteplase (tPA).</a:t>
            </a:r>
          </a:p>
          <a:p>
            <a:pPr marL="571500" marR="472440" indent="-282575">
              <a:spcBef>
                <a:spcPts val="2400"/>
              </a:spcBef>
              <a:buClr>
                <a:srgbClr val="C10E20"/>
              </a:buClr>
              <a:buFont typeface="Arial"/>
              <a:buChar char="•"/>
              <a:tabLst>
                <a:tab pos="186690" algn="l"/>
              </a:tabLst>
            </a:pPr>
            <a:r>
              <a:rPr lang="en-US" spc="-5" dirty="0">
                <a:latin typeface="Lub Dub Medium" panose="020B0603030403020204" pitchFamily="34" charset="0"/>
              </a:rPr>
              <a:t>The brain MRI on the day after following admission </a:t>
            </a:r>
            <a:br>
              <a:rPr lang="en-US" spc="-5" dirty="0">
                <a:latin typeface="Lub Dub Medium" panose="020B0603030403020204" pitchFamily="34" charset="0"/>
              </a:rPr>
            </a:br>
            <a:r>
              <a:rPr lang="en-US" spc="-5" dirty="0">
                <a:latin typeface="Lub Dub Medium" panose="020B0603030403020204" pitchFamily="34" charset="0"/>
              </a:rPr>
              <a:t>showed a left medial occipital and temporal infarction.</a:t>
            </a:r>
          </a:p>
          <a:p>
            <a:pPr marL="571500" indent="-282575">
              <a:spcBef>
                <a:spcPts val="2400"/>
              </a:spcBef>
              <a:buClr>
                <a:srgbClr val="C10E20"/>
              </a:buClr>
              <a:buFont typeface="Arial"/>
              <a:buChar char="•"/>
              <a:tabLst>
                <a:tab pos="186690" algn="l"/>
              </a:tabLst>
            </a:pPr>
            <a:r>
              <a:rPr lang="en-US" spc="-5" dirty="0">
                <a:latin typeface="Lub Dub Medium" panose="020B0603030403020204" pitchFamily="34" charset="0"/>
              </a:rPr>
              <a:t>Transesophageal echocardiography showed a small PFO but was otherwise unremarkable.</a:t>
            </a:r>
          </a:p>
          <a:p>
            <a:pPr marL="571500" marR="132715" indent="-282575">
              <a:spcBef>
                <a:spcPts val="2400"/>
              </a:spcBef>
              <a:buClr>
                <a:srgbClr val="C10E20"/>
              </a:buClr>
              <a:buFont typeface="Arial"/>
              <a:buChar char="•"/>
              <a:tabLst>
                <a:tab pos="186690" algn="l"/>
              </a:tabLst>
            </a:pPr>
            <a:r>
              <a:rPr lang="en-US" spc="-5" dirty="0">
                <a:latin typeface="Lub Dub Medium" panose="020B0603030403020204" pitchFamily="34" charset="0"/>
              </a:rPr>
              <a:t>There was no evidence of deep venous thrombosis, and the remainder of his evaluation was unremarkable for a source of stroke.</a:t>
            </a:r>
          </a:p>
          <a:p>
            <a:pPr marL="571500" indent="-282575">
              <a:spcBef>
                <a:spcPts val="2400"/>
              </a:spcBef>
              <a:buClr>
                <a:srgbClr val="C10E20"/>
              </a:buClr>
              <a:buFont typeface="Arial"/>
              <a:buChar char="•"/>
              <a:tabLst>
                <a:tab pos="186690" algn="l"/>
              </a:tabLst>
            </a:pPr>
            <a:r>
              <a:rPr lang="en-US" spc="-5" dirty="0">
                <a:latin typeface="Lub Dub Medium" panose="020B0603030403020204" pitchFamily="34" charset="0"/>
              </a:rPr>
              <a:t>He recovered well and was able to return to work without difficulty.</a:t>
            </a:r>
          </a:p>
          <a:p>
            <a:endParaRPr lang="en-US" dirty="0"/>
          </a:p>
        </p:txBody>
      </p:sp>
      <p:sp>
        <p:nvSpPr>
          <p:cNvPr id="8" name="object 4" descr="MRI brain scan">
            <a:extLst>
              <a:ext uri="{FF2B5EF4-FFF2-40B4-BE49-F238E27FC236}">
                <a16:creationId xmlns:a16="http://schemas.microsoft.com/office/drawing/2014/main" id="{BCE22975-7DAA-40C8-8EDB-1B35D5A0D683}"/>
              </a:ext>
            </a:extLst>
          </p:cNvPr>
          <p:cNvSpPr/>
          <p:nvPr/>
        </p:nvSpPr>
        <p:spPr>
          <a:xfrm>
            <a:off x="8445141" y="1208820"/>
            <a:ext cx="2390081" cy="2220180"/>
          </a:xfrm>
          <a:prstGeom prst="rect">
            <a:avLst/>
          </a:prstGeom>
          <a:blipFill>
            <a:blip r:embed="rId2" cstate="print"/>
            <a:stretch>
              <a:fillRect/>
            </a:stretch>
          </a:blipFill>
          <a:effectLst>
            <a:outerShdw blurRad="63500" algn="ctr" rotWithShape="0">
              <a:prstClr val="black">
                <a:alpha val="40000"/>
              </a:prstClr>
            </a:outerShdw>
          </a:effectLst>
        </p:spPr>
        <p:txBody>
          <a:bodyPr wrap="square" lIns="0" tIns="0" rIns="0" bIns="0" rtlCol="0"/>
          <a:lstStyle/>
          <a:p>
            <a:endParaRPr dirty="0"/>
          </a:p>
        </p:txBody>
      </p:sp>
      <p:sp>
        <p:nvSpPr>
          <p:cNvPr id="6" name="object 34">
            <a:extLst>
              <a:ext uri="{FF2B5EF4-FFF2-40B4-BE49-F238E27FC236}">
                <a16:creationId xmlns:a16="http://schemas.microsoft.com/office/drawing/2014/main" id="{5B5B14CE-0B4B-459E-8A04-8457DFD04CC3}"/>
              </a:ext>
            </a:extLst>
          </p:cNvPr>
          <p:cNvSpPr txBox="1"/>
          <p:nvPr/>
        </p:nvSpPr>
        <p:spPr>
          <a:xfrm>
            <a:off x="838199" y="6384626"/>
            <a:ext cx="8577650" cy="123111"/>
          </a:xfrm>
          <a:prstGeom prst="rect">
            <a:avLst/>
          </a:prstGeom>
        </p:spPr>
        <p:txBody>
          <a:bodyPr vert="horz" wrap="square" lIns="0" tIns="0" rIns="0" bIns="0" rtlCol="0">
            <a:spAutoFit/>
          </a:bodyPr>
          <a:lstStyle/>
          <a:p>
            <a:r>
              <a:rPr lang="en-US" sz="800" i="1" dirty="0">
                <a:solidFill>
                  <a:srgbClr val="626365"/>
                </a:solidFill>
                <a:latin typeface="Lub Dub Medium" panose="020B0603030403020204" pitchFamily="34" charset="0"/>
              </a:rPr>
              <a:t>Case study courtesy of Mitchell S. V. Elkind, MD, MS, FAAN, FAHA</a:t>
            </a:r>
            <a:endParaRPr lang="en-US" sz="800" dirty="0"/>
          </a:p>
        </p:txBody>
      </p:sp>
    </p:spTree>
    <p:extLst>
      <p:ext uri="{BB962C8B-B14F-4D97-AF65-F5344CB8AC3E}">
        <p14:creationId xmlns:p14="http://schemas.microsoft.com/office/powerpoint/2010/main" val="1162147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E0EAF-08BB-4C1F-9934-2E7FACA9B2A7}"/>
              </a:ext>
            </a:extLst>
          </p:cNvPr>
          <p:cNvSpPr>
            <a:spLocks noGrp="1"/>
          </p:cNvSpPr>
          <p:nvPr>
            <p:ph type="ctrTitle"/>
          </p:nvPr>
        </p:nvSpPr>
        <p:spPr/>
        <p:txBody>
          <a:bodyPr/>
          <a:lstStyle/>
          <a:p>
            <a:r>
              <a:rPr lang="en-US" b="0" dirty="0"/>
              <a:t>conclusions</a:t>
            </a:r>
          </a:p>
        </p:txBody>
      </p:sp>
    </p:spTree>
    <p:extLst>
      <p:ext uri="{BB962C8B-B14F-4D97-AF65-F5344CB8AC3E}">
        <p14:creationId xmlns:p14="http://schemas.microsoft.com/office/powerpoint/2010/main" val="303568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EDC7-AAC3-4E68-9747-BA87EEFAFFA5}"/>
              </a:ext>
            </a:extLst>
          </p:cNvPr>
          <p:cNvSpPr>
            <a:spLocks noGrp="1"/>
          </p:cNvSpPr>
          <p:nvPr>
            <p:ph type="title"/>
          </p:nvPr>
        </p:nvSpPr>
        <p:spPr>
          <a:xfrm>
            <a:off x="838200" y="363539"/>
            <a:ext cx="10515600" cy="559408"/>
          </a:xfrm>
        </p:spPr>
        <p:txBody>
          <a:bodyPr/>
          <a:lstStyle/>
          <a:p>
            <a:r>
              <a:rPr lang="en-US" spc="-5" dirty="0"/>
              <a:t>Treatment implications of cryptogenic stroke</a:t>
            </a:r>
            <a:endParaRPr lang="en-US" dirty="0"/>
          </a:p>
        </p:txBody>
      </p:sp>
      <p:sp>
        <p:nvSpPr>
          <p:cNvPr id="3" name="Content Placeholder 2">
            <a:extLst>
              <a:ext uri="{FF2B5EF4-FFF2-40B4-BE49-F238E27FC236}">
                <a16:creationId xmlns:a16="http://schemas.microsoft.com/office/drawing/2014/main" id="{46F833B7-2A01-4BFE-9905-C0B7009C96BD}"/>
              </a:ext>
            </a:extLst>
          </p:cNvPr>
          <p:cNvSpPr>
            <a:spLocks noGrp="1"/>
          </p:cNvSpPr>
          <p:nvPr>
            <p:ph sz="half" idx="1"/>
          </p:nvPr>
        </p:nvSpPr>
        <p:spPr>
          <a:xfrm>
            <a:off x="1076446" y="1680519"/>
            <a:ext cx="10356243" cy="3877416"/>
          </a:xfrm>
        </p:spPr>
        <p:txBody>
          <a:bodyPr>
            <a:normAutofit/>
          </a:bodyPr>
          <a:lstStyle/>
          <a:p>
            <a:pPr marL="301752" marR="5080" indent="-283464">
              <a:lnSpc>
                <a:spcPct val="100000"/>
              </a:lnSpc>
              <a:spcBef>
                <a:spcPts val="1800"/>
              </a:spcBef>
              <a:buClr>
                <a:schemeClr val="tx1"/>
              </a:buClr>
              <a:buFont typeface="Arial"/>
              <a:buChar char="•"/>
              <a:tabLst>
                <a:tab pos="185420" algn="l"/>
              </a:tabLst>
            </a:pPr>
            <a:r>
              <a:rPr lang="en-US" sz="1800" b="0" i="0" u="none" strike="noStrike" cap="none" dirty="0">
                <a:solidFill>
                  <a:srgbClr val="000000"/>
                </a:solidFill>
                <a:latin typeface="Lub Dub Medium" panose="020B0603030403020204" pitchFamily="34" charset="0"/>
              </a:rPr>
              <a:t>The ability to more clearly define the etiology of cryptogenic stroke and previously unknown risk factors has implications for subsequent treatment and risk for recurrent events. </a:t>
            </a:r>
            <a:r>
              <a:rPr lang="en-US" sz="1800" cap="none" dirty="0">
                <a:effectLst/>
                <a:latin typeface="Lub Dub Medium" panose="020B0603030403020204" pitchFamily="34" charset="0"/>
                <a:ea typeface="Calibri" panose="020F0502020204030204" pitchFamily="34" charset="0"/>
                <a:cs typeface="Arial" panose="020B0604020202020204" pitchFamily="34" charset="0"/>
              </a:rPr>
              <a:t>Secondary prevention strategies should be tailored to the ischemic stroke subtype. </a:t>
            </a:r>
            <a:endParaRPr lang="en-US" sz="1800" cap="none" dirty="0">
              <a:effectLst/>
              <a:latin typeface="Calibri" panose="020F0502020204030204" pitchFamily="34" charset="0"/>
              <a:ea typeface="Calibri" panose="020F0502020204030204" pitchFamily="34" charset="0"/>
              <a:cs typeface="Arial" panose="020B0604020202020204" pitchFamily="34" charset="0"/>
            </a:endParaRPr>
          </a:p>
          <a:p>
            <a:pPr marL="301752" marR="5080" indent="-283464">
              <a:lnSpc>
                <a:spcPct val="100000"/>
              </a:lnSpc>
              <a:spcBef>
                <a:spcPts val="1800"/>
              </a:spcBef>
              <a:buClr>
                <a:schemeClr val="tx1"/>
              </a:buClr>
              <a:buFont typeface="Arial"/>
              <a:buChar char="•"/>
              <a:tabLst>
                <a:tab pos="185420" algn="l"/>
              </a:tabLst>
            </a:pPr>
            <a:r>
              <a:rPr lang="en-US" cap="none" spc="-5" dirty="0">
                <a:latin typeface="Lub Dub Medium" panose="020B0603030403020204" pitchFamily="34" charset="0"/>
                <a:cs typeface="Arial Narrow"/>
              </a:rPr>
              <a:t>Most cryptogenic </a:t>
            </a:r>
            <a:r>
              <a:rPr lang="en-US" cap="none" dirty="0">
                <a:latin typeface="Lub Dub Medium" panose="020B0603030403020204" pitchFamily="34" charset="0"/>
                <a:cs typeface="Arial Narrow"/>
              </a:rPr>
              <a:t>stroke </a:t>
            </a:r>
            <a:r>
              <a:rPr lang="en-US" cap="none" spc="-5" dirty="0">
                <a:latin typeface="Lub Dub Medium" panose="020B0603030403020204" pitchFamily="34" charset="0"/>
                <a:cs typeface="Arial Narrow"/>
              </a:rPr>
              <a:t>patients </a:t>
            </a:r>
            <a:r>
              <a:rPr lang="en-US" cap="none" dirty="0">
                <a:latin typeface="Lub Dub Medium" panose="020B0603030403020204" pitchFamily="34" charset="0"/>
                <a:cs typeface="Arial Narrow"/>
              </a:rPr>
              <a:t>receive </a:t>
            </a:r>
            <a:r>
              <a:rPr lang="en-US" cap="none" spc="-5" dirty="0">
                <a:latin typeface="Lub Dub Medium" panose="020B0603030403020204" pitchFamily="34" charset="0"/>
                <a:cs typeface="Arial Narrow"/>
              </a:rPr>
              <a:t>antiplatelet therapy for secondary</a:t>
            </a:r>
            <a:r>
              <a:rPr lang="en-US" cap="none" spc="65" dirty="0">
                <a:latin typeface="Lub Dub Medium" panose="020B0603030403020204" pitchFamily="34" charset="0"/>
                <a:cs typeface="Arial Narrow"/>
              </a:rPr>
              <a:t> </a:t>
            </a:r>
            <a:r>
              <a:rPr lang="en-US" cap="none" spc="-5" dirty="0">
                <a:latin typeface="Lub Dub Medium" panose="020B0603030403020204" pitchFamily="34" charset="0"/>
                <a:cs typeface="Arial Narrow"/>
              </a:rPr>
              <a:t>prevention,</a:t>
            </a:r>
            <a:r>
              <a:rPr lang="en-US" cap="none" spc="-7" baseline="25462" dirty="0">
                <a:latin typeface="Lub Dub Medium" panose="020B0603030403020204" pitchFamily="34" charset="0"/>
                <a:cs typeface="Arial Narrow"/>
              </a:rPr>
              <a:t>1 </a:t>
            </a:r>
            <a:r>
              <a:rPr lang="en-US" cap="none" spc="-7" dirty="0">
                <a:solidFill>
                  <a:schemeClr val="tx1"/>
                </a:solidFill>
                <a:latin typeface="Lub Dub Medium" panose="020B0603030403020204" pitchFamily="34" charset="0"/>
                <a:cs typeface="Arial Narrow"/>
              </a:rPr>
              <a:t>treatment that is not effective in preventing strokes of cardioembolic origin</a:t>
            </a:r>
            <a:endParaRPr lang="en-US" cap="none" dirty="0">
              <a:solidFill>
                <a:schemeClr val="tx1"/>
              </a:solidFill>
              <a:latin typeface="Lub Dub Medium" panose="020B0603030403020204" pitchFamily="34" charset="0"/>
              <a:cs typeface="Arial Narrow"/>
            </a:endParaRPr>
          </a:p>
          <a:p>
            <a:pPr marL="301752" indent="-283464">
              <a:lnSpc>
                <a:spcPct val="100000"/>
              </a:lnSpc>
              <a:spcBef>
                <a:spcPts val="1800"/>
              </a:spcBef>
              <a:buClr>
                <a:schemeClr val="tx1"/>
              </a:buClr>
              <a:buFont typeface="Arial"/>
              <a:buChar char="•"/>
              <a:tabLst>
                <a:tab pos="185420" algn="l"/>
              </a:tabLst>
            </a:pPr>
            <a:r>
              <a:rPr lang="en-US" cap="none" spc="-5" dirty="0">
                <a:latin typeface="Lub Dub Medium" panose="020B0603030403020204" pitchFamily="34" charset="0"/>
                <a:cs typeface="Arial Narrow"/>
              </a:rPr>
              <a:t>Long-term monitoring reveals </a:t>
            </a:r>
            <a:r>
              <a:rPr lang="en-US" cap="none" dirty="0">
                <a:latin typeface="Lub Dub Medium" panose="020B0603030403020204" pitchFamily="34" charset="0"/>
                <a:cs typeface="Arial Narrow"/>
              </a:rPr>
              <a:t>AF</a:t>
            </a:r>
            <a:r>
              <a:rPr lang="en-US" cap="none" spc="-50" dirty="0">
                <a:latin typeface="Lub Dub Medium" panose="020B0603030403020204" pitchFamily="34" charset="0"/>
                <a:cs typeface="Arial Narrow"/>
              </a:rPr>
              <a:t> </a:t>
            </a:r>
            <a:r>
              <a:rPr lang="en-US" cap="none" spc="-5" dirty="0">
                <a:latin typeface="Lub Dub Medium" panose="020B0603030403020204" pitchFamily="34" charset="0"/>
                <a:cs typeface="Arial Narrow"/>
              </a:rPr>
              <a:t>in up to </a:t>
            </a:r>
            <a:r>
              <a:rPr lang="en-US" cap="none" dirty="0">
                <a:latin typeface="Lub Dub Medium" panose="020B0603030403020204" pitchFamily="34" charset="0"/>
                <a:cs typeface="Arial Narrow"/>
              </a:rPr>
              <a:t>30% </a:t>
            </a:r>
            <a:r>
              <a:rPr lang="en-US" cap="none" spc="-5" dirty="0">
                <a:latin typeface="Lub Dub Medium" panose="020B0603030403020204" pitchFamily="34" charset="0"/>
                <a:cs typeface="Arial Narrow"/>
              </a:rPr>
              <a:t>of cryptogenic </a:t>
            </a:r>
            <a:r>
              <a:rPr lang="en-US" cap="none" dirty="0">
                <a:latin typeface="Lub Dub Medium" panose="020B0603030403020204" pitchFamily="34" charset="0"/>
                <a:cs typeface="Arial Narrow"/>
              </a:rPr>
              <a:t>stroke</a:t>
            </a:r>
            <a:r>
              <a:rPr lang="en-US" cap="none" spc="15" dirty="0">
                <a:latin typeface="Lub Dub Medium" panose="020B0603030403020204" pitchFamily="34" charset="0"/>
                <a:cs typeface="Arial Narrow"/>
              </a:rPr>
              <a:t> </a:t>
            </a:r>
            <a:r>
              <a:rPr lang="en-US" cap="none" spc="-5" dirty="0">
                <a:latin typeface="Lub Dub Medium" panose="020B0603030403020204" pitchFamily="34" charset="0"/>
                <a:cs typeface="Arial Narrow"/>
              </a:rPr>
              <a:t>patients</a:t>
            </a:r>
            <a:r>
              <a:rPr lang="en-US" cap="none" spc="-7" baseline="25462" dirty="0">
                <a:latin typeface="Lub Dub Medium" panose="020B0603030403020204" pitchFamily="34" charset="0"/>
                <a:cs typeface="Arial Narrow"/>
              </a:rPr>
              <a:t>2</a:t>
            </a:r>
            <a:endParaRPr lang="en-US" cap="none" baseline="25462" dirty="0">
              <a:latin typeface="Lub Dub Medium" panose="020B0603030403020204" pitchFamily="34" charset="0"/>
              <a:cs typeface="Arial Narrow"/>
            </a:endParaRPr>
          </a:p>
          <a:p>
            <a:pPr marL="640588" marR="169545" lvl="3" indent="-285750">
              <a:lnSpc>
                <a:spcPct val="100000"/>
              </a:lnSpc>
              <a:spcBef>
                <a:spcPts val="600"/>
              </a:spcBef>
              <a:buFont typeface="Lub Dub Medium" panose="020B0603030403020204" pitchFamily="34" charset="0"/>
              <a:buChar char="–"/>
              <a:tabLst>
                <a:tab pos="698500" algn="l"/>
                <a:tab pos="699135" algn="l"/>
              </a:tabLst>
            </a:pPr>
            <a:r>
              <a:rPr lang="en-US" sz="1600" i="1" spc="-5" dirty="0">
                <a:solidFill>
                  <a:schemeClr val="tx1"/>
                </a:solidFill>
                <a:latin typeface="Lub Dub Medium" panose="020B0603030403020204" pitchFamily="34" charset="0"/>
                <a:cs typeface="Arial Narrow"/>
              </a:rPr>
              <a:t>These patients might benefit </a:t>
            </a:r>
            <a:r>
              <a:rPr lang="en-US" sz="1600" i="1" dirty="0">
                <a:solidFill>
                  <a:schemeClr val="tx1"/>
                </a:solidFill>
                <a:latin typeface="Lub Dub Medium" panose="020B0603030403020204" pitchFamily="34" charset="0"/>
                <a:cs typeface="Arial Narrow"/>
              </a:rPr>
              <a:t>from </a:t>
            </a:r>
            <a:r>
              <a:rPr lang="en-US" sz="1600" i="1" spc="-5" dirty="0">
                <a:solidFill>
                  <a:schemeClr val="tx1"/>
                </a:solidFill>
                <a:latin typeface="Lub Dub Medium" panose="020B0603030403020204" pitchFamily="34" charset="0"/>
                <a:cs typeface="Arial Narrow"/>
              </a:rPr>
              <a:t>anticoagulant therapy.</a:t>
            </a:r>
            <a:endParaRPr lang="en-US" sz="1600" i="1" dirty="0">
              <a:solidFill>
                <a:schemeClr val="tx1"/>
              </a:solidFill>
              <a:latin typeface="Lub Dub Medium" panose="020B0603030403020204" pitchFamily="34" charset="0"/>
              <a:cs typeface="Arial Narrow"/>
            </a:endParaRPr>
          </a:p>
          <a:p>
            <a:endParaRPr lang="en-US" dirty="0">
              <a:latin typeface="Lub Dub Medium" panose="020B0603030403020204" pitchFamily="34" charset="0"/>
            </a:endParaRPr>
          </a:p>
        </p:txBody>
      </p:sp>
      <p:sp>
        <p:nvSpPr>
          <p:cNvPr id="5" name="object 34">
            <a:extLst>
              <a:ext uri="{FF2B5EF4-FFF2-40B4-BE49-F238E27FC236}">
                <a16:creationId xmlns:a16="http://schemas.microsoft.com/office/drawing/2014/main" id="{58892767-94D0-4A39-9110-552FBDE18C2C}"/>
              </a:ext>
            </a:extLst>
          </p:cNvPr>
          <p:cNvSpPr txBox="1"/>
          <p:nvPr/>
        </p:nvSpPr>
        <p:spPr>
          <a:xfrm>
            <a:off x="838199" y="6384626"/>
            <a:ext cx="5727358"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3. Søndergaard L et al. (2017);N Engl J Med.   4. Sanna T et al. (2014);N Engl J Med. </a:t>
            </a:r>
            <a:endParaRPr lang="fr-FR" sz="800" dirty="0">
              <a:solidFill>
                <a:schemeClr val="tx1">
                  <a:lumMod val="50000"/>
                  <a:lumOff val="50000"/>
                </a:schemeClr>
              </a:solidFill>
              <a:latin typeface="Lub Dub Medium" panose="020B0603030403020204" pitchFamily="34" charset="0"/>
              <a:cs typeface="Arial"/>
            </a:endParaRPr>
          </a:p>
        </p:txBody>
      </p:sp>
    </p:spTree>
    <p:extLst>
      <p:ext uri="{BB962C8B-B14F-4D97-AF65-F5344CB8AC3E}">
        <p14:creationId xmlns:p14="http://schemas.microsoft.com/office/powerpoint/2010/main" val="1339726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2899-A453-40B8-A8E1-1AC4152A5546}"/>
              </a:ext>
            </a:extLst>
          </p:cNvPr>
          <p:cNvSpPr>
            <a:spLocks noGrp="1"/>
          </p:cNvSpPr>
          <p:nvPr>
            <p:ph type="title"/>
          </p:nvPr>
        </p:nvSpPr>
        <p:spPr/>
        <p:txBody>
          <a:bodyPr vert="horz" lIns="91440" tIns="45720" rIns="91440" bIns="45720" rtlCol="0" anchor="b">
            <a:normAutofit/>
          </a:bodyPr>
          <a:lstStyle/>
          <a:p>
            <a:pPr marL="12700">
              <a:lnSpc>
                <a:spcPct val="100000"/>
              </a:lnSpc>
            </a:pPr>
            <a:r>
              <a:rPr lang="en-US" spc="-5" dirty="0"/>
              <a:t>Conclusions</a:t>
            </a:r>
          </a:p>
        </p:txBody>
      </p:sp>
      <p:sp>
        <p:nvSpPr>
          <p:cNvPr id="3" name="Content Placeholder 2">
            <a:extLst>
              <a:ext uri="{FF2B5EF4-FFF2-40B4-BE49-F238E27FC236}">
                <a16:creationId xmlns:a16="http://schemas.microsoft.com/office/drawing/2014/main" id="{7EE5B331-4944-4EA8-95AE-3C344CAF67A0}"/>
              </a:ext>
            </a:extLst>
          </p:cNvPr>
          <p:cNvSpPr>
            <a:spLocks noGrp="1"/>
          </p:cNvSpPr>
          <p:nvPr>
            <p:ph sz="half" idx="1"/>
          </p:nvPr>
        </p:nvSpPr>
        <p:spPr>
          <a:xfrm>
            <a:off x="1102658" y="1168637"/>
            <a:ext cx="10251141" cy="4981151"/>
          </a:xfrm>
        </p:spPr>
        <p:txBody>
          <a:bodyPr>
            <a:noAutofit/>
          </a:bodyPr>
          <a:lstStyle/>
          <a:p>
            <a:pPr marL="299085" indent="-286385">
              <a:lnSpc>
                <a:spcPct val="100000"/>
              </a:lnSpc>
              <a:buClr>
                <a:srgbClr val="C10E20"/>
              </a:buClr>
              <a:buFont typeface="Arial"/>
              <a:buChar char="•"/>
              <a:tabLst>
                <a:tab pos="299085" algn="l"/>
                <a:tab pos="299720" algn="l"/>
              </a:tabLst>
            </a:pPr>
            <a:r>
              <a:rPr lang="en-US" cap="none" spc="-5" dirty="0">
                <a:solidFill>
                  <a:schemeClr val="tx1"/>
                </a:solidFill>
                <a:latin typeface="Lub Dub Medium" panose="020B0603030403020204" pitchFamily="34" charset="0"/>
                <a:cs typeface="Arial Narrow"/>
              </a:rPr>
              <a:t>Cryptogenic stroke is a diagnosis of exclusion.</a:t>
            </a:r>
            <a:endParaRPr lang="en-US" cap="none" dirty="0">
              <a:solidFill>
                <a:schemeClr val="tx1"/>
              </a:solidFill>
              <a:latin typeface="Lub Dub Medium" panose="020B0603030403020204" pitchFamily="34" charset="0"/>
              <a:cs typeface="Times New Roman"/>
            </a:endParaRPr>
          </a:p>
          <a:p>
            <a:pPr marL="299085" marR="600710" indent="-286385">
              <a:lnSpc>
                <a:spcPct val="100000"/>
              </a:lnSpc>
              <a:buClr>
                <a:srgbClr val="C10E20"/>
              </a:buClr>
              <a:buFont typeface="Arial"/>
              <a:buChar char="•"/>
              <a:tabLst>
                <a:tab pos="299085" algn="l"/>
                <a:tab pos="299720" algn="l"/>
              </a:tabLst>
            </a:pPr>
            <a:r>
              <a:rPr lang="en-US" cap="none" spc="-5" dirty="0">
                <a:solidFill>
                  <a:schemeClr val="tx1"/>
                </a:solidFill>
                <a:latin typeface="Lub Dub Medium" panose="020B0603030403020204" pitchFamily="34" charset="0"/>
                <a:cs typeface="Arial Narrow"/>
              </a:rPr>
              <a:t>This category of stroke can be expected to </a:t>
            </a:r>
            <a:r>
              <a:rPr lang="en-US" cap="none" dirty="0">
                <a:solidFill>
                  <a:schemeClr val="tx1"/>
                </a:solidFill>
                <a:latin typeface="Lub Dub Medium" panose="020B0603030403020204" pitchFamily="34" charset="0"/>
                <a:cs typeface="Arial Narrow"/>
              </a:rPr>
              <a:t>decrease </a:t>
            </a:r>
            <a:r>
              <a:rPr lang="en-US" cap="none" spc="-5" dirty="0">
                <a:solidFill>
                  <a:schemeClr val="tx1"/>
                </a:solidFill>
                <a:latin typeface="Lub Dub Medium" panose="020B0603030403020204" pitchFamily="34" charset="0"/>
                <a:cs typeface="Arial Narrow"/>
              </a:rPr>
              <a:t>in size over </a:t>
            </a:r>
            <a:r>
              <a:rPr lang="en-US" cap="none" spc="-10" dirty="0">
                <a:solidFill>
                  <a:schemeClr val="tx1"/>
                </a:solidFill>
                <a:latin typeface="Lub Dub Medium" panose="020B0603030403020204" pitchFamily="34" charset="0"/>
                <a:cs typeface="Arial Narrow"/>
              </a:rPr>
              <a:t>time </a:t>
            </a:r>
            <a:r>
              <a:rPr lang="en-US" cap="none" spc="-5" dirty="0">
                <a:solidFill>
                  <a:schemeClr val="tx1"/>
                </a:solidFill>
                <a:latin typeface="Lub Dub Medium" panose="020B0603030403020204" pitchFamily="34" charset="0"/>
                <a:cs typeface="Arial Narrow"/>
              </a:rPr>
              <a:t>as implementation of recommendations for a thorough diagnostic workup becomes more widespread.</a:t>
            </a:r>
          </a:p>
          <a:p>
            <a:pPr marL="299085" marR="600710" indent="-286385">
              <a:lnSpc>
                <a:spcPct val="100000"/>
              </a:lnSpc>
              <a:buClr>
                <a:srgbClr val="C10E20"/>
              </a:buClr>
              <a:buFont typeface="Arial"/>
              <a:buChar char="•"/>
              <a:tabLst>
                <a:tab pos="299085" algn="l"/>
                <a:tab pos="299720" algn="l"/>
              </a:tabLst>
            </a:pPr>
            <a:r>
              <a:rPr lang="en-US" sz="1800" b="0" i="0" u="none" strike="noStrike" cap="none" dirty="0">
                <a:solidFill>
                  <a:schemeClr val="tx1"/>
                </a:solidFill>
                <a:latin typeface="Lub Dub Medium" panose="020B0603030403020204" pitchFamily="34" charset="0"/>
              </a:rPr>
              <a:t>Secondary prevention strategies should be tailored to the ischemic stroke subtype.</a:t>
            </a:r>
            <a:endParaRPr lang="en-US" cap="none" dirty="0">
              <a:solidFill>
                <a:schemeClr val="tx1"/>
              </a:solidFill>
              <a:latin typeface="Lub Dub Medium" panose="020B0603030403020204" pitchFamily="34" charset="0"/>
              <a:cs typeface="Times New Roman"/>
            </a:endParaRPr>
          </a:p>
          <a:p>
            <a:pPr marL="299085" marR="5080" indent="-286385">
              <a:lnSpc>
                <a:spcPct val="100000"/>
              </a:lnSpc>
              <a:buClr>
                <a:srgbClr val="C10E20"/>
              </a:buClr>
              <a:buFont typeface="Arial"/>
              <a:buChar char="•"/>
              <a:tabLst>
                <a:tab pos="299720" algn="l"/>
              </a:tabLst>
            </a:pPr>
            <a:r>
              <a:rPr lang="en-US" cap="none" spc="-5" dirty="0">
                <a:solidFill>
                  <a:schemeClr val="tx1"/>
                </a:solidFill>
                <a:latin typeface="Lub Dub Medium" panose="020B0603030403020204" pitchFamily="34" charset="0"/>
                <a:cs typeface="Arial Narrow"/>
              </a:rPr>
              <a:t>It is clear from long-term </a:t>
            </a:r>
            <a:r>
              <a:rPr lang="en-US" cap="none" spc="-10" dirty="0">
                <a:solidFill>
                  <a:schemeClr val="tx1"/>
                </a:solidFill>
                <a:latin typeface="Lub Dub Medium" panose="020B0603030403020204" pitchFamily="34" charset="0"/>
                <a:cs typeface="Arial Narrow"/>
              </a:rPr>
              <a:t>monitoring </a:t>
            </a:r>
            <a:r>
              <a:rPr lang="en-US" cap="none" spc="-5" dirty="0">
                <a:solidFill>
                  <a:schemeClr val="tx1"/>
                </a:solidFill>
                <a:latin typeface="Lub Dub Medium" panose="020B0603030403020204" pitchFamily="34" charset="0"/>
                <a:cs typeface="Arial Narrow"/>
              </a:rPr>
              <a:t>studies of patients with cryptogenic stroke that between one-fifth and one-third of these patients have paroxysmal AF and are at </a:t>
            </a:r>
            <a:r>
              <a:rPr lang="en-US" cap="none" spc="-10" dirty="0">
                <a:solidFill>
                  <a:schemeClr val="tx1"/>
                </a:solidFill>
                <a:latin typeface="Lub Dub Medium" panose="020B0603030403020204" pitchFamily="34" charset="0"/>
                <a:cs typeface="Arial Narrow"/>
              </a:rPr>
              <a:t>risk </a:t>
            </a:r>
            <a:r>
              <a:rPr lang="en-US" cap="none" spc="-5" dirty="0">
                <a:solidFill>
                  <a:schemeClr val="tx1"/>
                </a:solidFill>
                <a:latin typeface="Lub Dub Medium" panose="020B0603030403020204" pitchFamily="34" charset="0"/>
                <a:cs typeface="Arial Narrow"/>
              </a:rPr>
              <a:t>for cardioembolic</a:t>
            </a:r>
            <a:r>
              <a:rPr lang="en-US" cap="none" spc="-35" dirty="0">
                <a:solidFill>
                  <a:schemeClr val="tx1"/>
                </a:solidFill>
                <a:latin typeface="Lub Dub Medium" panose="020B0603030403020204" pitchFamily="34" charset="0"/>
                <a:cs typeface="Arial Narrow"/>
              </a:rPr>
              <a:t> </a:t>
            </a:r>
            <a:r>
              <a:rPr lang="en-US" cap="none" spc="-5" dirty="0">
                <a:solidFill>
                  <a:schemeClr val="tx1"/>
                </a:solidFill>
                <a:latin typeface="Lub Dub Medium" panose="020B0603030403020204" pitchFamily="34" charset="0"/>
                <a:cs typeface="Arial Narrow"/>
              </a:rPr>
              <a:t>stroke, regardless of etiology of first stroke.</a:t>
            </a:r>
            <a:endParaRPr lang="en-US" cap="none" dirty="0">
              <a:solidFill>
                <a:schemeClr val="tx1"/>
              </a:solidFill>
              <a:latin typeface="Lub Dub Medium" panose="020B0603030403020204" pitchFamily="34" charset="0"/>
              <a:cs typeface="Times New Roman"/>
            </a:endParaRPr>
          </a:p>
          <a:p>
            <a:pPr marL="285750" indent="-285750">
              <a:buClr>
                <a:srgbClr val="C10E20"/>
              </a:buClr>
              <a:buFont typeface="Arial" panose="020B0604020202020204" pitchFamily="34" charset="0"/>
              <a:buChar char="•"/>
            </a:pPr>
            <a:r>
              <a:rPr lang="en-US" b="0" i="0" u="none" strike="noStrike" cap="none" dirty="0">
                <a:solidFill>
                  <a:schemeClr val="tx1"/>
                </a:solidFill>
                <a:latin typeface="Lub Dub Medium" panose="020B0603030403020204" pitchFamily="34" charset="0"/>
              </a:rPr>
              <a:t>Management of vascular risk factors remains extremely important in secondary stroke prevention of cryptogenic stroke patients, including (but not limited to) diabetes, smoking cessation, lipids and especially hypertension.</a:t>
            </a:r>
          </a:p>
          <a:p>
            <a:pPr marL="520700" lvl="1" indent="-285750">
              <a:buFont typeface="Lub Dub Medium" panose="020B0603030403020204" pitchFamily="34" charset="0"/>
              <a:buChar char="–"/>
            </a:pPr>
            <a:r>
              <a:rPr lang="en-US" sz="1600" b="0" i="1" u="none" strike="noStrike" cap="none" dirty="0">
                <a:solidFill>
                  <a:schemeClr val="tx1"/>
                </a:solidFill>
                <a:latin typeface="Lub Dub Medium" panose="020B0603030403020204" pitchFamily="34" charset="0"/>
              </a:rPr>
              <a:t>Aggressive medical management, often performed by multidisciplinary </a:t>
            </a:r>
            <a:br>
              <a:rPr lang="en-US" sz="1600" b="0" i="1" u="none" strike="noStrike" cap="none" dirty="0">
                <a:solidFill>
                  <a:schemeClr val="tx1"/>
                </a:solidFill>
                <a:latin typeface="Lub Dub Medium" panose="020B0603030403020204" pitchFamily="34" charset="0"/>
              </a:rPr>
            </a:br>
            <a:r>
              <a:rPr lang="en-US" sz="1600" b="0" i="1" u="none" strike="noStrike" cap="none" dirty="0">
                <a:solidFill>
                  <a:schemeClr val="tx1"/>
                </a:solidFill>
                <a:latin typeface="Lub Dub Medium" panose="020B0603030403020204" pitchFamily="34" charset="0"/>
              </a:rPr>
              <a:t>teams, is usually best, with goals of therapy tailored to the individual patient.</a:t>
            </a:r>
            <a:endParaRPr lang="en-US" sz="1600" i="1" cap="none" dirty="0">
              <a:solidFill>
                <a:schemeClr val="tx1"/>
              </a:solidFill>
              <a:latin typeface="Lub Dub Medium" panose="020B0603030403020204" pitchFamily="34" charset="0"/>
            </a:endParaRPr>
          </a:p>
        </p:txBody>
      </p:sp>
    </p:spTree>
    <p:extLst>
      <p:ext uri="{BB962C8B-B14F-4D97-AF65-F5344CB8AC3E}">
        <p14:creationId xmlns:p14="http://schemas.microsoft.com/office/powerpoint/2010/main" val="2463130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erican Stroke Association, a division of the American Heart Association">
            <a:extLst>
              <a:ext uri="{FF2B5EF4-FFF2-40B4-BE49-F238E27FC236}">
                <a16:creationId xmlns:a16="http://schemas.microsoft.com/office/drawing/2014/main" id="{E13AD243-A626-459B-B854-9BFA5BC70ABE}"/>
              </a:ext>
            </a:extLst>
          </p:cNvPr>
          <p:cNvPicPr>
            <a:picLocks noChangeAspect="1"/>
          </p:cNvPicPr>
          <p:nvPr/>
        </p:nvPicPr>
        <p:blipFill>
          <a:blip r:embed="rId2"/>
          <a:stretch>
            <a:fillRect/>
          </a:stretch>
        </p:blipFill>
        <p:spPr>
          <a:xfrm>
            <a:off x="736993" y="211524"/>
            <a:ext cx="2785872" cy="1432560"/>
          </a:xfrm>
          <a:prstGeom prst="rect">
            <a:avLst/>
          </a:prstGeom>
        </p:spPr>
      </p:pic>
      <p:sp>
        <p:nvSpPr>
          <p:cNvPr id="2" name="Title 1">
            <a:extLst>
              <a:ext uri="{FF2B5EF4-FFF2-40B4-BE49-F238E27FC236}">
                <a16:creationId xmlns:a16="http://schemas.microsoft.com/office/drawing/2014/main" id="{529F2899-A453-40B8-A8E1-1AC4152A5546}"/>
              </a:ext>
            </a:extLst>
          </p:cNvPr>
          <p:cNvSpPr>
            <a:spLocks noGrp="1"/>
          </p:cNvSpPr>
          <p:nvPr>
            <p:ph type="title"/>
          </p:nvPr>
        </p:nvSpPr>
        <p:spPr>
          <a:xfrm>
            <a:off x="2550634" y="3606852"/>
            <a:ext cx="7090731" cy="559408"/>
          </a:xfrm>
        </p:spPr>
        <p:txBody>
          <a:bodyPr>
            <a:noAutofit/>
          </a:bodyPr>
          <a:lstStyle/>
          <a:p>
            <a:pPr marL="12700" algn="ctr">
              <a:lnSpc>
                <a:spcPct val="100000"/>
              </a:lnSpc>
            </a:pPr>
            <a:r>
              <a:rPr lang="en-US" sz="3200" spc="-5" dirty="0"/>
              <a:t>F</a:t>
            </a:r>
            <a:r>
              <a:rPr lang="en-US" sz="3200" cap="none" spc="-5" dirty="0"/>
              <a:t>or more tools and resources for health professionals and patients: </a:t>
            </a:r>
            <a:r>
              <a:rPr lang="en-US" sz="3200" cap="none" spc="-5" dirty="0">
                <a:solidFill>
                  <a:srgbClr val="636466"/>
                </a:solidFill>
                <a:hlinkClick r:id="rId3"/>
              </a:rPr>
              <a:t>stroke.org/cryptogenic</a:t>
            </a:r>
            <a:endParaRPr lang="en-US" sz="3200" dirty="0">
              <a:solidFill>
                <a:srgbClr val="636466"/>
              </a:solidFill>
            </a:endParaRPr>
          </a:p>
        </p:txBody>
      </p:sp>
      <p:pic>
        <p:nvPicPr>
          <p:cNvPr id="9" name="Picture 8">
            <a:extLst>
              <a:ext uri="{FF2B5EF4-FFF2-40B4-BE49-F238E27FC236}">
                <a16:creationId xmlns:a16="http://schemas.microsoft.com/office/drawing/2014/main" id="{C2913727-2249-46C9-810E-C3CEE1210A1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4983462" y="5473367"/>
            <a:ext cx="2225076" cy="809001"/>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4576C3FC-1994-4207-93A6-9F5ACEA1FD6C}"/>
              </a:ext>
            </a:extLst>
          </p:cNvPr>
          <p:cNvSpPr txBox="1"/>
          <p:nvPr/>
        </p:nvSpPr>
        <p:spPr>
          <a:xfrm>
            <a:off x="4196050" y="6160479"/>
            <a:ext cx="3799900" cy="461665"/>
          </a:xfrm>
          <a:prstGeom prst="rect">
            <a:avLst/>
          </a:prstGeom>
          <a:noFill/>
        </p:spPr>
        <p:txBody>
          <a:bodyPr wrap="square" rtlCol="0">
            <a:spAutoFit/>
          </a:bodyPr>
          <a:lstStyle/>
          <a:p>
            <a:pPr algn="ctr"/>
            <a:r>
              <a:rPr lang="en-US" sz="1200" dirty="0">
                <a:latin typeface="Lub Dub Condensed" panose="020B0506030403020204" pitchFamily="34" charset="0"/>
              </a:rPr>
              <a:t>Medtronic supports the American Stroke Association’s Cryptogenic Stroke Initiative.</a:t>
            </a:r>
          </a:p>
        </p:txBody>
      </p:sp>
      <p:sp>
        <p:nvSpPr>
          <p:cNvPr id="8" name="Rectangle 7">
            <a:extLst>
              <a:ext uri="{FF2B5EF4-FFF2-40B4-BE49-F238E27FC236}">
                <a16:creationId xmlns:a16="http://schemas.microsoft.com/office/drawing/2014/main" id="{7C5B617F-0AAD-4756-B693-37D182630967}"/>
              </a:ext>
              <a:ext uri="{C183D7F6-B498-43B3-948B-1728B52AA6E4}">
                <adec:decorative xmlns:adec="http://schemas.microsoft.com/office/drawing/2017/decorative" val="1"/>
              </a:ext>
            </a:extLst>
          </p:cNvPr>
          <p:cNvSpPr/>
          <p:nvPr/>
        </p:nvSpPr>
        <p:spPr>
          <a:xfrm>
            <a:off x="9970265" y="5706737"/>
            <a:ext cx="2221735" cy="115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997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E0EAF-08BB-4C1F-9934-2E7FACA9B2A7}"/>
              </a:ext>
            </a:extLst>
          </p:cNvPr>
          <p:cNvSpPr>
            <a:spLocks noGrp="1"/>
          </p:cNvSpPr>
          <p:nvPr>
            <p:ph type="ctrTitle"/>
          </p:nvPr>
        </p:nvSpPr>
        <p:spPr/>
        <p:txBody>
          <a:bodyPr/>
          <a:lstStyle/>
          <a:p>
            <a:r>
              <a:rPr lang="en-US" b="0" dirty="0"/>
              <a:t>references</a:t>
            </a:r>
          </a:p>
        </p:txBody>
      </p:sp>
    </p:spTree>
    <p:extLst>
      <p:ext uri="{BB962C8B-B14F-4D97-AF65-F5344CB8AC3E}">
        <p14:creationId xmlns:p14="http://schemas.microsoft.com/office/powerpoint/2010/main" val="665806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7DE-F7CC-440B-AD81-2E5810B7FEC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B7BCF13-0750-4EC9-9703-FD811E42D25B}"/>
              </a:ext>
            </a:extLst>
          </p:cNvPr>
          <p:cNvSpPr>
            <a:spLocks noGrp="1"/>
          </p:cNvSpPr>
          <p:nvPr>
            <p:ph sz="half" idx="1"/>
          </p:nvPr>
        </p:nvSpPr>
        <p:spPr>
          <a:xfrm>
            <a:off x="851644" y="964059"/>
            <a:ext cx="5052453" cy="4520725"/>
          </a:xfrm>
        </p:spPr>
        <p:txBody>
          <a:bodyPr>
            <a:noAutofit/>
          </a:bodyPr>
          <a:lstStyle/>
          <a:p>
            <a:pPr>
              <a:lnSpc>
                <a:spcPct val="100000"/>
              </a:lnSpc>
            </a:pPr>
            <a:r>
              <a:rPr lang="en-US" sz="1000" cap="none" dirty="0">
                <a:solidFill>
                  <a:schemeClr val="tx1"/>
                </a:solidFill>
              </a:rPr>
              <a:t>Adams HP Jr, Bendixen BH, </a:t>
            </a:r>
            <a:r>
              <a:rPr lang="en-US" sz="1000" cap="none" dirty="0" err="1">
                <a:solidFill>
                  <a:schemeClr val="tx1"/>
                </a:solidFill>
              </a:rPr>
              <a:t>Kappelle</a:t>
            </a:r>
            <a:r>
              <a:rPr lang="en-US" sz="1000" cap="none" dirty="0">
                <a:solidFill>
                  <a:schemeClr val="tx1"/>
                </a:solidFill>
              </a:rPr>
              <a:t> LJ, et al. Classification of subtype of acute ischemic stroke. Definitions for use in a multicenter clinical trial. TOAST. Trial of Org 10172 in Acute Stroke Treatment. </a:t>
            </a:r>
            <a:r>
              <a:rPr lang="en-US" sz="1000" i="1" cap="none" dirty="0">
                <a:solidFill>
                  <a:schemeClr val="tx1"/>
                </a:solidFill>
              </a:rPr>
              <a:t>Stroke</a:t>
            </a:r>
            <a:r>
              <a:rPr lang="en-US" sz="1000" cap="none" dirty="0">
                <a:solidFill>
                  <a:schemeClr val="tx1"/>
                </a:solidFill>
              </a:rPr>
              <a:t>. 1993 Jan;24(1):35-41. </a:t>
            </a:r>
            <a:r>
              <a:rPr lang="en-US" sz="1000" cap="none" dirty="0" err="1">
                <a:solidFill>
                  <a:schemeClr val="tx1"/>
                </a:solidFill>
              </a:rPr>
              <a:t>doi</a:t>
            </a:r>
            <a:r>
              <a:rPr lang="en-US" sz="1000" cap="none" dirty="0">
                <a:solidFill>
                  <a:schemeClr val="tx1"/>
                </a:solidFill>
              </a:rPr>
              <a:t>: 10.1161/01.STR.24.1.35</a:t>
            </a:r>
          </a:p>
          <a:p>
            <a:pPr>
              <a:lnSpc>
                <a:spcPct val="100000"/>
              </a:lnSpc>
            </a:pPr>
            <a:r>
              <a:rPr lang="en-US" sz="1000" cap="none" dirty="0" err="1">
                <a:solidFill>
                  <a:schemeClr val="tx1"/>
                </a:solidFill>
              </a:rPr>
              <a:t>Amarenco</a:t>
            </a:r>
            <a:r>
              <a:rPr lang="en-US" sz="1000" cap="none" dirty="0">
                <a:solidFill>
                  <a:schemeClr val="tx1"/>
                </a:solidFill>
              </a:rPr>
              <a:t> P, </a:t>
            </a:r>
            <a:r>
              <a:rPr lang="en-US" sz="1000" cap="none" dirty="0" err="1">
                <a:solidFill>
                  <a:schemeClr val="tx1"/>
                </a:solidFill>
              </a:rPr>
              <a:t>Bogousslavsky</a:t>
            </a:r>
            <a:r>
              <a:rPr lang="en-US" sz="1000" cap="none" dirty="0">
                <a:solidFill>
                  <a:schemeClr val="tx1"/>
                </a:solidFill>
              </a:rPr>
              <a:t> J, Caplan LR, et al. The ASCOD phenotyping of ischemic stroke (Updated ASCO Phenotyping). </a:t>
            </a:r>
            <a:r>
              <a:rPr lang="en-US" sz="1000" i="1" cap="none" dirty="0" err="1">
                <a:solidFill>
                  <a:schemeClr val="tx1"/>
                </a:solidFill>
              </a:rPr>
              <a:t>Cerebrovasc</a:t>
            </a:r>
            <a:r>
              <a:rPr lang="en-US" sz="1000" i="1" cap="none" dirty="0">
                <a:solidFill>
                  <a:schemeClr val="tx1"/>
                </a:solidFill>
              </a:rPr>
              <a:t> Dis</a:t>
            </a:r>
            <a:r>
              <a:rPr lang="en-US" sz="1000" cap="none" dirty="0">
                <a:solidFill>
                  <a:schemeClr val="tx1"/>
                </a:solidFill>
              </a:rPr>
              <a:t>. 2013;36(1):1-5. </a:t>
            </a:r>
            <a:r>
              <a:rPr lang="en-US" sz="1000" cap="none" dirty="0" err="1">
                <a:solidFill>
                  <a:schemeClr val="tx1"/>
                </a:solidFill>
              </a:rPr>
              <a:t>doi</a:t>
            </a:r>
            <a:r>
              <a:rPr lang="en-US" sz="1000" cap="none" dirty="0">
                <a:solidFill>
                  <a:schemeClr val="tx1"/>
                </a:solidFill>
              </a:rPr>
              <a:t>: 10.1159/000352050 </a:t>
            </a:r>
          </a:p>
          <a:p>
            <a:pPr>
              <a:lnSpc>
                <a:spcPct val="100000"/>
              </a:lnSpc>
            </a:pPr>
            <a:r>
              <a:rPr lang="en-US" sz="1000" cap="none" dirty="0" err="1">
                <a:solidFill>
                  <a:schemeClr val="tx1"/>
                </a:solidFill>
              </a:rPr>
              <a:t>Arsava</a:t>
            </a:r>
            <a:r>
              <a:rPr lang="en-US" sz="1000" cap="none" dirty="0">
                <a:solidFill>
                  <a:schemeClr val="tx1"/>
                </a:solidFill>
              </a:rPr>
              <a:t> EM, </a:t>
            </a:r>
            <a:r>
              <a:rPr lang="en-US" sz="1000" cap="none" dirty="0" err="1">
                <a:solidFill>
                  <a:schemeClr val="tx1"/>
                </a:solidFill>
              </a:rPr>
              <a:t>Ballabio</a:t>
            </a:r>
            <a:r>
              <a:rPr lang="en-US" sz="1000" cap="none" dirty="0">
                <a:solidFill>
                  <a:schemeClr val="tx1"/>
                </a:solidFill>
              </a:rPr>
              <a:t> E, Benner T, et al. The Causative Classification of Stroke system: an international reliability and optimization study [published correction appears in Neurology. 2011 Jan 11;76(2):202]. </a:t>
            </a:r>
            <a:r>
              <a:rPr lang="en-US" sz="1000" i="1" cap="none" dirty="0">
                <a:solidFill>
                  <a:schemeClr val="tx1"/>
                </a:solidFill>
              </a:rPr>
              <a:t>Neurology</a:t>
            </a:r>
            <a:r>
              <a:rPr lang="en-US" sz="1000" cap="none" dirty="0">
                <a:solidFill>
                  <a:schemeClr val="tx1"/>
                </a:solidFill>
              </a:rPr>
              <a:t>. 2010;75(14):1277–1284. doi:10.1212/WNL.0b013e3181f612ce</a:t>
            </a:r>
          </a:p>
          <a:p>
            <a:pPr>
              <a:lnSpc>
                <a:spcPct val="100000"/>
              </a:lnSpc>
            </a:pPr>
            <a:r>
              <a:rPr lang="en-US" sz="1000" cap="none" dirty="0">
                <a:solidFill>
                  <a:schemeClr val="tx1"/>
                </a:solidFill>
              </a:rPr>
              <a:t>Bang OY, </a:t>
            </a:r>
            <a:r>
              <a:rPr lang="en-US" sz="1000" cap="none" dirty="0" err="1">
                <a:solidFill>
                  <a:schemeClr val="tx1"/>
                </a:solidFill>
              </a:rPr>
              <a:t>Ovbiagele</a:t>
            </a:r>
            <a:r>
              <a:rPr lang="en-US" sz="1000" cap="none" dirty="0">
                <a:solidFill>
                  <a:schemeClr val="tx1"/>
                </a:solidFill>
              </a:rPr>
              <a:t> B, Kim JS. Evaluation of Cryptogenic Stroke With Advanced Diagnostic Techniques. </a:t>
            </a:r>
            <a:r>
              <a:rPr lang="en-US" sz="1000" i="1" cap="none" dirty="0">
                <a:solidFill>
                  <a:schemeClr val="tx1"/>
                </a:solidFill>
              </a:rPr>
              <a:t>Stroke</a:t>
            </a:r>
            <a:r>
              <a:rPr lang="en-US" sz="1000" cap="none" dirty="0">
                <a:solidFill>
                  <a:schemeClr val="tx1"/>
                </a:solidFill>
              </a:rPr>
              <a:t>. 2014;45:1186-1194. </a:t>
            </a:r>
            <a:r>
              <a:rPr lang="en-US" sz="1000" cap="none" dirty="0" err="1">
                <a:solidFill>
                  <a:schemeClr val="tx1"/>
                </a:solidFill>
              </a:rPr>
              <a:t>doi</a:t>
            </a:r>
            <a:r>
              <a:rPr lang="en-US" sz="1000" cap="none" dirty="0">
                <a:solidFill>
                  <a:schemeClr val="tx1"/>
                </a:solidFill>
              </a:rPr>
              <a:t>: 10.1161/STROKEAHA.113.003720</a:t>
            </a:r>
          </a:p>
          <a:p>
            <a:pPr>
              <a:lnSpc>
                <a:spcPct val="100000"/>
              </a:lnSpc>
            </a:pPr>
            <a:r>
              <a:rPr lang="en-US" sz="1000" cap="none" dirty="0" err="1">
                <a:solidFill>
                  <a:schemeClr val="tx1"/>
                </a:solidFill>
              </a:rPr>
              <a:t>Chinitz</a:t>
            </a:r>
            <a:r>
              <a:rPr lang="en-US" sz="1000" cap="none" dirty="0">
                <a:solidFill>
                  <a:schemeClr val="tx1"/>
                </a:solidFill>
              </a:rPr>
              <a:t> JS, Vaishnava P, Narayan RL, </a:t>
            </a:r>
            <a:r>
              <a:rPr lang="en-US" sz="1000" cap="none" dirty="0" err="1">
                <a:solidFill>
                  <a:schemeClr val="tx1"/>
                </a:solidFill>
              </a:rPr>
              <a:t>Fuster</a:t>
            </a:r>
            <a:r>
              <a:rPr lang="en-US" sz="1000" cap="none" dirty="0">
                <a:solidFill>
                  <a:schemeClr val="tx1"/>
                </a:solidFill>
              </a:rPr>
              <a:t> V. Atrial Fibrillation Through the Years: Contemporary Evaluation and Management. </a:t>
            </a:r>
            <a:r>
              <a:rPr lang="en-US" sz="1000" i="1" cap="none" dirty="0">
                <a:solidFill>
                  <a:schemeClr val="tx1"/>
                </a:solidFill>
              </a:rPr>
              <a:t>Circulatio</a:t>
            </a:r>
            <a:r>
              <a:rPr lang="en-US" sz="1000" cap="none" dirty="0">
                <a:solidFill>
                  <a:schemeClr val="tx1"/>
                </a:solidFill>
              </a:rPr>
              <a:t>n. 2013;127:408-416. </a:t>
            </a:r>
            <a:r>
              <a:rPr lang="en-US" sz="1000" cap="none" dirty="0" err="1">
                <a:solidFill>
                  <a:schemeClr val="tx1"/>
                </a:solidFill>
              </a:rPr>
              <a:t>doi</a:t>
            </a:r>
            <a:r>
              <a:rPr lang="en-US" sz="1000" cap="none" dirty="0">
                <a:solidFill>
                  <a:schemeClr val="tx1"/>
                </a:solidFill>
              </a:rPr>
              <a:t>: 10.1161/CIRCULATIONAHA.112.120758</a:t>
            </a:r>
          </a:p>
          <a:p>
            <a:pPr>
              <a:lnSpc>
                <a:spcPct val="100000"/>
              </a:lnSpc>
            </a:pPr>
            <a:r>
              <a:rPr lang="en-US" sz="1000" b="0" i="0" u="none" strike="noStrike" cap="none" dirty="0" err="1">
                <a:solidFill>
                  <a:srgbClr val="000000"/>
                </a:solidFill>
                <a:latin typeface="Lub Dub Medium" panose="020B0603030403020204" pitchFamily="34" charset="0"/>
              </a:rPr>
              <a:t>Dardiotis</a:t>
            </a:r>
            <a:r>
              <a:rPr lang="en-US" sz="1000" b="0" i="0" u="none" strike="noStrike" cap="none" dirty="0">
                <a:solidFill>
                  <a:srgbClr val="000000"/>
                </a:solidFill>
                <a:latin typeface="Lub Dub Medium" panose="020B0603030403020204" pitchFamily="34" charset="0"/>
              </a:rPr>
              <a:t> E, </a:t>
            </a:r>
            <a:r>
              <a:rPr lang="en-US" sz="1000" b="0" i="0" u="none" strike="noStrike" cap="none" dirty="0" err="1">
                <a:solidFill>
                  <a:srgbClr val="000000"/>
                </a:solidFill>
                <a:latin typeface="Lub Dub Medium" panose="020B0603030403020204" pitchFamily="34" charset="0"/>
              </a:rPr>
              <a:t>Aloizou</a:t>
            </a:r>
            <a:r>
              <a:rPr lang="en-US" sz="1000" b="0" i="0" u="none" strike="noStrike" cap="none" dirty="0">
                <a:solidFill>
                  <a:srgbClr val="000000"/>
                </a:solidFill>
                <a:latin typeface="Lub Dub Medium" panose="020B0603030403020204" pitchFamily="34" charset="0"/>
              </a:rPr>
              <a:t> AM, </a:t>
            </a:r>
            <a:r>
              <a:rPr lang="en-US" sz="1000" b="0" i="0" u="none" strike="noStrike" cap="none" dirty="0" err="1">
                <a:solidFill>
                  <a:srgbClr val="000000"/>
                </a:solidFill>
                <a:latin typeface="Lub Dub Medium" panose="020B0603030403020204" pitchFamily="34" charset="0"/>
              </a:rPr>
              <a:t>Markoula</a:t>
            </a:r>
            <a:r>
              <a:rPr lang="en-US" sz="1000" b="0" i="0" u="none" strike="noStrike" cap="none" dirty="0">
                <a:solidFill>
                  <a:srgbClr val="000000"/>
                </a:solidFill>
                <a:latin typeface="Lub Dub Medium" panose="020B0603030403020204" pitchFamily="34" charset="0"/>
              </a:rPr>
              <a:t> S, et al. Cancer-associated stroke: pathophysiology, detection and management (review). Int J Oncol. 2019;54:779–796</a:t>
            </a:r>
            <a:r>
              <a:rPr lang="en-US" sz="1000" b="0" i="0" u="none" strike="noStrike" baseline="0" dirty="0">
                <a:solidFill>
                  <a:srgbClr val="000000"/>
                </a:solidFill>
                <a:latin typeface="Lub Dub Condensed" panose="020B0506030403020204" pitchFamily="34" charset="0"/>
              </a:rPr>
              <a:t>.</a:t>
            </a:r>
          </a:p>
          <a:p>
            <a:pPr>
              <a:lnSpc>
                <a:spcPct val="100000"/>
              </a:lnSpc>
            </a:pPr>
            <a:r>
              <a:rPr lang="en-US" sz="1000" b="0" i="0" u="none" strike="noStrike" cap="none" dirty="0">
                <a:solidFill>
                  <a:srgbClr val="000000"/>
                </a:solidFill>
                <a:latin typeface="Lub Dub Medium" panose="020B0603030403020204" pitchFamily="34" charset="0"/>
              </a:rPr>
              <a:t>Diener HC, Sacco RL, Easton JD, et al; RE-SPECT ESUS Steering Committee and Investigators. Dabigatran for prevention of stroke after embolic stroke of undetermined source. N </a:t>
            </a:r>
            <a:r>
              <a:rPr lang="en-US" sz="1000" b="0" i="0" u="none" strike="noStrike" cap="none" dirty="0" err="1">
                <a:solidFill>
                  <a:srgbClr val="000000"/>
                </a:solidFill>
                <a:latin typeface="Lub Dub Medium" panose="020B0603030403020204" pitchFamily="34" charset="0"/>
              </a:rPr>
              <a:t>Engl</a:t>
            </a:r>
            <a:r>
              <a:rPr lang="en-US" sz="1000" b="0" i="0" u="none" strike="noStrike" cap="none" dirty="0">
                <a:solidFill>
                  <a:srgbClr val="000000"/>
                </a:solidFill>
                <a:latin typeface="Lub Dub Medium" panose="020B0603030403020204" pitchFamily="34" charset="0"/>
              </a:rPr>
              <a:t> J Med. 2019;380:1906–1917.</a:t>
            </a:r>
          </a:p>
          <a:p>
            <a:pPr>
              <a:lnSpc>
                <a:spcPct val="100000"/>
              </a:lnSpc>
            </a:pPr>
            <a:endParaRPr lang="en-US" sz="1000" cap="none" dirty="0">
              <a:solidFill>
                <a:schemeClr val="tx1"/>
              </a:solidFill>
            </a:endParaRPr>
          </a:p>
          <a:p>
            <a:endParaRPr lang="en-US" sz="1000" cap="none" dirty="0">
              <a:solidFill>
                <a:srgbClr val="C10E20"/>
              </a:solidFill>
            </a:endParaRPr>
          </a:p>
        </p:txBody>
      </p:sp>
      <p:sp>
        <p:nvSpPr>
          <p:cNvPr id="9" name="Content Placeholder 8">
            <a:extLst>
              <a:ext uri="{FF2B5EF4-FFF2-40B4-BE49-F238E27FC236}">
                <a16:creationId xmlns:a16="http://schemas.microsoft.com/office/drawing/2014/main" id="{666B725D-AE99-4F2B-9B7E-DFEDC5F4EFE9}"/>
              </a:ext>
            </a:extLst>
          </p:cNvPr>
          <p:cNvSpPr>
            <a:spLocks noGrp="1"/>
          </p:cNvSpPr>
          <p:nvPr>
            <p:ph sz="half" idx="2"/>
          </p:nvPr>
        </p:nvSpPr>
        <p:spPr>
          <a:xfrm>
            <a:off x="6234112" y="943503"/>
            <a:ext cx="5437935" cy="4520725"/>
          </a:xfrm>
        </p:spPr>
        <p:txBody>
          <a:bodyPr>
            <a:noAutofit/>
          </a:bodyPr>
          <a:lstStyle/>
          <a:p>
            <a:pPr>
              <a:lnSpc>
                <a:spcPct val="100000"/>
              </a:lnSpc>
            </a:pPr>
            <a:r>
              <a:rPr lang="en-US" sz="1000" cap="none" dirty="0">
                <a:solidFill>
                  <a:schemeClr val="tx1"/>
                </a:solidFill>
              </a:rPr>
              <a:t>Feng W, Hendry RM, Adams RJ. Risk of recurrent stroke, myocardial infarction, or death in hospitalized stroke patients. </a:t>
            </a:r>
            <a:r>
              <a:rPr lang="en-US" sz="1000" i="1" cap="none" dirty="0">
                <a:solidFill>
                  <a:schemeClr val="tx1"/>
                </a:solidFill>
              </a:rPr>
              <a:t>Neurology</a:t>
            </a:r>
            <a:r>
              <a:rPr lang="en-US" sz="1000" cap="none" dirty="0">
                <a:solidFill>
                  <a:schemeClr val="tx1"/>
                </a:solidFill>
              </a:rPr>
              <a:t>. 2010;74(7):588-93. </a:t>
            </a:r>
            <a:r>
              <a:rPr lang="en-US" sz="1000" cap="none" dirty="0" err="1">
                <a:solidFill>
                  <a:schemeClr val="tx1"/>
                </a:solidFill>
              </a:rPr>
              <a:t>doi</a:t>
            </a:r>
            <a:r>
              <a:rPr lang="en-US" sz="1000" cap="none" dirty="0">
                <a:solidFill>
                  <a:schemeClr val="tx1"/>
                </a:solidFill>
              </a:rPr>
              <a:t>: 10.1212/WNL.0b013e3181cff776</a:t>
            </a:r>
          </a:p>
          <a:p>
            <a:pPr>
              <a:lnSpc>
                <a:spcPct val="100000"/>
              </a:lnSpc>
            </a:pPr>
            <a:r>
              <a:rPr lang="en-US" sz="1000" b="0" i="0" u="none" strike="noStrike" cap="none" dirty="0" err="1">
                <a:solidFill>
                  <a:schemeClr val="tx1"/>
                </a:solidFill>
                <a:latin typeface="Lub Dub Medium" panose="020B0603030403020204" pitchFamily="34" charset="0"/>
              </a:rPr>
              <a:t>Fonkem</a:t>
            </a:r>
            <a:r>
              <a:rPr lang="en-US" sz="1000" b="0" i="0" u="none" strike="noStrike" cap="none" dirty="0">
                <a:solidFill>
                  <a:schemeClr val="tx1"/>
                </a:solidFill>
                <a:latin typeface="Lub Dub Medium" panose="020B0603030403020204" pitchFamily="34" charset="0"/>
              </a:rPr>
              <a:t> E, </a:t>
            </a:r>
            <a:r>
              <a:rPr lang="en-US" sz="1000" b="0" i="0" u="none" strike="noStrike" cap="none" dirty="0" err="1">
                <a:solidFill>
                  <a:schemeClr val="tx1"/>
                </a:solidFill>
                <a:latin typeface="Lub Dub Medium" panose="020B0603030403020204" pitchFamily="34" charset="0"/>
              </a:rPr>
              <a:t>Dayawansa</a:t>
            </a:r>
            <a:r>
              <a:rPr lang="en-US" sz="1000" b="0" i="0" u="none" strike="noStrike" cap="none" dirty="0">
                <a:solidFill>
                  <a:schemeClr val="tx1"/>
                </a:solidFill>
                <a:latin typeface="Lub Dub Medium" panose="020B0603030403020204" pitchFamily="34" charset="0"/>
              </a:rPr>
              <a:t> S, </a:t>
            </a:r>
            <a:r>
              <a:rPr lang="en-US" sz="1000" b="0" i="0" u="none" strike="noStrike" cap="none" dirty="0" err="1">
                <a:solidFill>
                  <a:schemeClr val="tx1"/>
                </a:solidFill>
                <a:latin typeface="Lub Dub Medium" panose="020B0603030403020204" pitchFamily="34" charset="0"/>
              </a:rPr>
              <a:t>Stroberg</a:t>
            </a:r>
            <a:r>
              <a:rPr lang="en-US" sz="1000" b="0" i="0" u="none" strike="noStrike" cap="none" dirty="0">
                <a:solidFill>
                  <a:schemeClr val="tx1"/>
                </a:solidFill>
                <a:latin typeface="Lub Dub Medium" panose="020B0603030403020204" pitchFamily="34" charset="0"/>
              </a:rPr>
              <a:t> E, Lok E, Bricker PC, Kirmani B, Wong ET, Huang JH. Neurological presentations of intravascular lymphoma (IVL): meta-analysis of 654 patients. </a:t>
            </a:r>
            <a:r>
              <a:rPr lang="en-US" sz="1000" b="0" i="1" u="none" strike="noStrike" cap="none" dirty="0">
                <a:solidFill>
                  <a:schemeClr val="tx1"/>
                </a:solidFill>
                <a:latin typeface="Lub Dub Medium" panose="020B0603030403020204" pitchFamily="34" charset="0"/>
              </a:rPr>
              <a:t>BMC Neurol. </a:t>
            </a:r>
            <a:r>
              <a:rPr lang="en-US" sz="1000" b="0" i="0" u="none" strike="noStrike" cap="none" dirty="0">
                <a:solidFill>
                  <a:schemeClr val="tx1"/>
                </a:solidFill>
                <a:latin typeface="Lub Dub Medium" panose="020B0603030403020204" pitchFamily="34" charset="0"/>
              </a:rPr>
              <a:t>2016;16:9.</a:t>
            </a:r>
            <a:endParaRPr lang="en-US" sz="1000" cap="none" dirty="0">
              <a:solidFill>
                <a:schemeClr val="tx1"/>
              </a:solidFill>
              <a:latin typeface="Lub Dub Medium" panose="020B0603030403020204" pitchFamily="34" charset="0"/>
            </a:endParaRPr>
          </a:p>
          <a:p>
            <a:pPr>
              <a:lnSpc>
                <a:spcPct val="100000"/>
              </a:lnSpc>
            </a:pPr>
            <a:r>
              <a:rPr lang="en-US" sz="1000" cap="none" dirty="0">
                <a:solidFill>
                  <a:schemeClr val="tx1"/>
                </a:solidFill>
              </a:rPr>
              <a:t>Gladstone DJ, Spring M, Dorian P, et al. Atrial fibrillation in patients with cryptogenic stroke. </a:t>
            </a:r>
            <a:r>
              <a:rPr lang="en-US" sz="1000" i="1" cap="none" dirty="0">
                <a:solidFill>
                  <a:schemeClr val="tx1"/>
                </a:solidFill>
              </a:rPr>
              <a:t>N </a:t>
            </a:r>
            <a:r>
              <a:rPr lang="en-US" sz="1000" i="1" cap="none" dirty="0" err="1">
                <a:solidFill>
                  <a:schemeClr val="tx1"/>
                </a:solidFill>
              </a:rPr>
              <a:t>Engl</a:t>
            </a:r>
            <a:r>
              <a:rPr lang="en-US" sz="1000" i="1" cap="none" dirty="0">
                <a:solidFill>
                  <a:schemeClr val="tx1"/>
                </a:solidFill>
              </a:rPr>
              <a:t> J Med</a:t>
            </a:r>
            <a:r>
              <a:rPr lang="en-US" sz="1000" cap="none" dirty="0">
                <a:solidFill>
                  <a:schemeClr val="tx1"/>
                </a:solidFill>
              </a:rPr>
              <a:t>. 2014;370:2467-2477. </a:t>
            </a:r>
            <a:r>
              <a:rPr lang="en-US" sz="1000" cap="none" dirty="0" err="1">
                <a:solidFill>
                  <a:schemeClr val="tx1"/>
                </a:solidFill>
              </a:rPr>
              <a:t>doi</a:t>
            </a:r>
            <a:r>
              <a:rPr lang="en-US" sz="1000" cap="none" dirty="0">
                <a:solidFill>
                  <a:schemeClr val="tx1"/>
                </a:solidFill>
              </a:rPr>
              <a:t>: 10.1056/NEJMoa1311376</a:t>
            </a:r>
          </a:p>
          <a:p>
            <a:pPr>
              <a:lnSpc>
                <a:spcPct val="100000"/>
              </a:lnSpc>
            </a:pPr>
            <a:r>
              <a:rPr lang="en-US" sz="1000" b="0" i="0" cap="none" dirty="0">
                <a:solidFill>
                  <a:srgbClr val="212121"/>
                </a:solidFill>
                <a:effectLst/>
                <a:latin typeface="Lub Dub Medium" panose="020B0603030403020204" pitchFamily="34" charset="0"/>
              </a:rPr>
              <a:t>Hart RG, Pearce LA, Aguilar MI. Meta-analysis: antithrombotic therapy to prevent stroke in patients who have nonvalvular atrial fibrillation. Ann Intern Med. 2007 Jun 19;146(12):857-67. </a:t>
            </a:r>
            <a:endParaRPr lang="en-US" sz="1000" cap="none" dirty="0">
              <a:solidFill>
                <a:schemeClr val="tx1"/>
              </a:solidFill>
              <a:latin typeface="Lub Dub Medium" panose="020B0603030403020204" pitchFamily="34" charset="0"/>
            </a:endParaRPr>
          </a:p>
          <a:p>
            <a:pPr>
              <a:lnSpc>
                <a:spcPct val="100000"/>
              </a:lnSpc>
            </a:pPr>
            <a:r>
              <a:rPr lang="en-US" sz="1000" cap="none" dirty="0">
                <a:solidFill>
                  <a:schemeClr val="tx1"/>
                </a:solidFill>
              </a:rPr>
              <a:t>Hart RG, Diener HC, Coutts SB, et al. Cryptogenic Stroke/ESUS International Working Group. Embolic strokes of undetermined source: the case for a new clinical construct. </a:t>
            </a:r>
            <a:r>
              <a:rPr lang="en-US" sz="1000" i="1" cap="none" dirty="0">
                <a:solidFill>
                  <a:schemeClr val="tx1"/>
                </a:solidFill>
              </a:rPr>
              <a:t>Lancet Neurol</a:t>
            </a:r>
            <a:r>
              <a:rPr lang="en-US" sz="1000" cap="none" dirty="0">
                <a:solidFill>
                  <a:schemeClr val="tx1"/>
                </a:solidFill>
              </a:rPr>
              <a:t>. 2014 Apr;13(4):429-38. </a:t>
            </a:r>
          </a:p>
          <a:p>
            <a:pPr>
              <a:lnSpc>
                <a:spcPct val="100000"/>
              </a:lnSpc>
            </a:pPr>
            <a:r>
              <a:rPr lang="en-US" sz="1000" b="0" i="0" u="none" strike="noStrike" cap="none" dirty="0">
                <a:solidFill>
                  <a:srgbClr val="000000"/>
                </a:solidFill>
                <a:latin typeface="Lub Dub Medium" panose="020B0603030403020204" pitchFamily="34" charset="0"/>
              </a:rPr>
              <a:t>Hart RG, Sharma M, </a:t>
            </a:r>
            <a:r>
              <a:rPr lang="en-US" sz="1000" b="0" i="0" u="none" strike="noStrike" cap="none" dirty="0" err="1">
                <a:solidFill>
                  <a:srgbClr val="000000"/>
                </a:solidFill>
                <a:latin typeface="Lub Dub Medium" panose="020B0603030403020204" pitchFamily="34" charset="0"/>
              </a:rPr>
              <a:t>Mundl</a:t>
            </a:r>
            <a:r>
              <a:rPr lang="en-US" sz="1000" b="0" i="0" u="none" strike="noStrike" cap="none" dirty="0">
                <a:solidFill>
                  <a:srgbClr val="000000"/>
                </a:solidFill>
                <a:latin typeface="Lub Dub Medium" panose="020B0603030403020204" pitchFamily="34" charset="0"/>
              </a:rPr>
              <a:t> H, et al; NAVIGATE ESUS Investigators. Rivaroxaban for stroke prevention after embolic stroke of undetermined source. N </a:t>
            </a:r>
            <a:r>
              <a:rPr lang="en-US" sz="1000" b="0" i="0" u="none" strike="noStrike" cap="none" dirty="0" err="1">
                <a:solidFill>
                  <a:srgbClr val="000000"/>
                </a:solidFill>
                <a:latin typeface="Lub Dub Medium" panose="020B0603030403020204" pitchFamily="34" charset="0"/>
              </a:rPr>
              <a:t>Engl</a:t>
            </a:r>
            <a:r>
              <a:rPr lang="en-US" sz="1000" b="0" i="0" u="none" strike="noStrike" cap="none" dirty="0">
                <a:solidFill>
                  <a:srgbClr val="000000"/>
                </a:solidFill>
                <a:latin typeface="Lub Dub Medium" panose="020B0603030403020204" pitchFamily="34" charset="0"/>
              </a:rPr>
              <a:t> J Med. 2018;378:2191–2201.</a:t>
            </a:r>
          </a:p>
          <a:p>
            <a:pPr>
              <a:lnSpc>
                <a:spcPct val="100000"/>
              </a:lnSpc>
            </a:pPr>
            <a:r>
              <a:rPr lang="en-US" sz="1000" cap="none" dirty="0">
                <a:solidFill>
                  <a:schemeClr val="tx1"/>
                </a:solidFill>
              </a:rPr>
              <a:t>January CT, </a:t>
            </a:r>
            <a:r>
              <a:rPr lang="en-US" sz="1000" cap="none" dirty="0" err="1">
                <a:solidFill>
                  <a:schemeClr val="tx1"/>
                </a:solidFill>
              </a:rPr>
              <a:t>Wann</a:t>
            </a:r>
            <a:r>
              <a:rPr lang="en-US" sz="1000" cap="none" dirty="0">
                <a:solidFill>
                  <a:schemeClr val="tx1"/>
                </a:solidFill>
              </a:rPr>
              <a:t> LS, Calkins H, et al. 2019 AHA/ACC/HRS focused update of the 2014 AHA/ACC/HRS guideline for the management of patients with atrial fibrillation: a report of the American College of Cardiology/ American Heart Association Task Force on Clinical Practice Guidelines and the Heart Rhythm Society. </a:t>
            </a:r>
            <a:r>
              <a:rPr lang="en-US" sz="1000" i="1" cap="none" dirty="0">
                <a:solidFill>
                  <a:schemeClr val="tx1"/>
                </a:solidFill>
              </a:rPr>
              <a:t>Circulation</a:t>
            </a:r>
            <a:r>
              <a:rPr lang="en-US" sz="1000" cap="none" dirty="0">
                <a:solidFill>
                  <a:schemeClr val="tx1"/>
                </a:solidFill>
              </a:rPr>
              <a:t>. 2019;139. </a:t>
            </a:r>
            <a:r>
              <a:rPr lang="en-US" sz="1000" cap="none" dirty="0" err="1">
                <a:solidFill>
                  <a:schemeClr val="tx1"/>
                </a:solidFill>
              </a:rPr>
              <a:t>doi</a:t>
            </a:r>
            <a:r>
              <a:rPr lang="en-US" sz="1000" cap="none" dirty="0">
                <a:solidFill>
                  <a:schemeClr val="tx1"/>
                </a:solidFill>
              </a:rPr>
              <a:t>: 10.1016/j.jacc.2019.01.011</a:t>
            </a:r>
          </a:p>
          <a:p>
            <a:pPr>
              <a:lnSpc>
                <a:spcPct val="100000"/>
              </a:lnSpc>
            </a:pPr>
            <a:endParaRPr lang="en-US" sz="1000" cap="none" dirty="0">
              <a:solidFill>
                <a:schemeClr val="tx1"/>
              </a:solidFill>
            </a:endParaRPr>
          </a:p>
        </p:txBody>
      </p:sp>
    </p:spTree>
    <p:extLst>
      <p:ext uri="{BB962C8B-B14F-4D97-AF65-F5344CB8AC3E}">
        <p14:creationId xmlns:p14="http://schemas.microsoft.com/office/powerpoint/2010/main" val="233943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001A-376F-4B43-A326-E947E80A609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18D96C4-AA36-4F1E-978C-4A14355AFF3A}"/>
              </a:ext>
            </a:extLst>
          </p:cNvPr>
          <p:cNvSpPr>
            <a:spLocks noGrp="1"/>
          </p:cNvSpPr>
          <p:nvPr>
            <p:ph sz="half" idx="1"/>
          </p:nvPr>
        </p:nvSpPr>
        <p:spPr>
          <a:xfrm>
            <a:off x="838201" y="1021454"/>
            <a:ext cx="5024717" cy="4520725"/>
          </a:xfrm>
        </p:spPr>
        <p:txBody>
          <a:bodyPr>
            <a:noAutofit/>
          </a:bodyPr>
          <a:lstStyle/>
          <a:p>
            <a:pPr>
              <a:lnSpc>
                <a:spcPct val="100000"/>
              </a:lnSpc>
            </a:pPr>
            <a:r>
              <a:rPr lang="en-US" sz="1000" cap="none" dirty="0">
                <a:solidFill>
                  <a:schemeClr val="tx1"/>
                </a:solidFill>
              </a:rPr>
              <a:t>Jauch EC, Saver JL, Adams HP Jr, et al.; on behalf of the American Heart Association Stroke Council, Council on Cardiovascular Nursing, Council on Peripheral Vascular Disease, and Council on Clinical Cardiology. Guidelines for the early management of patients with acute ischemic stroke: a guideline for healthcare professionals from the American Heart Association/American Stroke Association. </a:t>
            </a:r>
            <a:r>
              <a:rPr lang="en-US" sz="1000" i="1" cap="none" dirty="0">
                <a:solidFill>
                  <a:schemeClr val="tx1"/>
                </a:solidFill>
              </a:rPr>
              <a:t>Stroke</a:t>
            </a:r>
            <a:r>
              <a:rPr lang="en-US" sz="1000" cap="none" dirty="0">
                <a:solidFill>
                  <a:schemeClr val="tx1"/>
                </a:solidFill>
              </a:rPr>
              <a:t>. 2013;44:870–947. </a:t>
            </a:r>
            <a:r>
              <a:rPr lang="en-US" sz="1000" cap="none" dirty="0" err="1">
                <a:solidFill>
                  <a:schemeClr val="tx1"/>
                </a:solidFill>
              </a:rPr>
              <a:t>doi</a:t>
            </a:r>
            <a:r>
              <a:rPr lang="en-US" sz="1000" cap="none" dirty="0">
                <a:solidFill>
                  <a:schemeClr val="tx1"/>
                </a:solidFill>
              </a:rPr>
              <a:t>: 10.1161/STR.0b013e318284056a</a:t>
            </a:r>
          </a:p>
          <a:p>
            <a:pPr>
              <a:lnSpc>
                <a:spcPct val="100000"/>
              </a:lnSpc>
            </a:pPr>
            <a:r>
              <a:rPr lang="en-US" sz="1000" cap="none" dirty="0">
                <a:solidFill>
                  <a:schemeClr val="tx1"/>
                </a:solidFill>
              </a:rPr>
              <a:t>Kernan WN, Ovbiagele B, Black HR, et al.; on behalf of the American Heart Association Stroke Council, Council on Cardiovascular and Stroke Nursing, Council on Clinical Cardiology, and Council on Peripheral Vascular Disease. Guidelines for the prevention of stroke in patients with stroke and transient ischemic attack: a guideline for healthcare professionals from the American Heart Association/American Stroke Association. </a:t>
            </a:r>
            <a:r>
              <a:rPr lang="en-US" sz="1000" i="1" cap="none" dirty="0">
                <a:solidFill>
                  <a:schemeClr val="tx1"/>
                </a:solidFill>
              </a:rPr>
              <a:t>Stroke</a:t>
            </a:r>
            <a:r>
              <a:rPr lang="en-US" sz="1000" cap="none" dirty="0">
                <a:solidFill>
                  <a:schemeClr val="tx1"/>
                </a:solidFill>
              </a:rPr>
              <a:t>. 2014;45:2160–2236. </a:t>
            </a:r>
          </a:p>
          <a:p>
            <a:pPr>
              <a:lnSpc>
                <a:spcPct val="100000"/>
              </a:lnSpc>
            </a:pPr>
            <a:r>
              <a:rPr lang="en-US" sz="1000" b="0" i="0" u="none" strike="noStrike" cap="none" dirty="0">
                <a:solidFill>
                  <a:srgbClr val="000000"/>
                </a:solidFill>
                <a:latin typeface="Lub Dub Medium" panose="020B0603030403020204" pitchFamily="34" charset="0"/>
              </a:rPr>
              <a:t>Kleindorfer DO, Towfighi A, Chaturvedi S, et al. 2021 Guideline for the Prevention of Stroke in Patients with Stroke and Transient Ischemic Attack: A Guideline from the American Heart Association/American Stroke Association. Stroke. 2021;52:e364–e467. </a:t>
            </a:r>
            <a:endParaRPr lang="en-US" sz="1000" b="0" i="0" u="none" strike="noStrike" kern="1200" cap="none" dirty="0">
              <a:solidFill>
                <a:schemeClr val="tx1"/>
              </a:solidFill>
              <a:latin typeface="Lub Dub Medium" panose="020B0603030403020204" pitchFamily="34" charset="0"/>
            </a:endParaRPr>
          </a:p>
          <a:p>
            <a:pPr>
              <a:lnSpc>
                <a:spcPct val="100000"/>
              </a:lnSpc>
            </a:pPr>
            <a:r>
              <a:rPr lang="en-US" sz="1000" cap="none" dirty="0" err="1">
                <a:solidFill>
                  <a:schemeClr val="tx1"/>
                </a:solidFill>
              </a:rPr>
              <a:t>Kronzon</a:t>
            </a:r>
            <a:r>
              <a:rPr lang="en-US" sz="1000" cap="none" dirty="0">
                <a:solidFill>
                  <a:schemeClr val="tx1"/>
                </a:solidFill>
              </a:rPr>
              <a:t> I, </a:t>
            </a:r>
            <a:r>
              <a:rPr lang="en-US" sz="1000" cap="none" dirty="0" err="1">
                <a:solidFill>
                  <a:schemeClr val="tx1"/>
                </a:solidFill>
              </a:rPr>
              <a:t>Tunick</a:t>
            </a:r>
            <a:r>
              <a:rPr lang="en-US" sz="1000" cap="none" dirty="0">
                <a:solidFill>
                  <a:schemeClr val="tx1"/>
                </a:solidFill>
              </a:rPr>
              <a:t> PA. Aortic Atherosclerotic Disease and Stroke. </a:t>
            </a:r>
            <a:r>
              <a:rPr lang="en-US" sz="1000" i="1" cap="none" dirty="0">
                <a:solidFill>
                  <a:schemeClr val="tx1"/>
                </a:solidFill>
              </a:rPr>
              <a:t>Circulation</a:t>
            </a:r>
            <a:r>
              <a:rPr lang="en-US" sz="1000" cap="none" dirty="0">
                <a:solidFill>
                  <a:schemeClr val="tx1"/>
                </a:solidFill>
              </a:rPr>
              <a:t>. 2006;114:63-75. </a:t>
            </a:r>
            <a:r>
              <a:rPr lang="en-US" sz="1000" cap="none" dirty="0" err="1">
                <a:solidFill>
                  <a:schemeClr val="tx1"/>
                </a:solidFill>
              </a:rPr>
              <a:t>doi</a:t>
            </a:r>
            <a:r>
              <a:rPr lang="en-US" sz="1000" cap="none" dirty="0">
                <a:solidFill>
                  <a:schemeClr val="tx1"/>
                </a:solidFill>
              </a:rPr>
              <a:t>: 10.1161/CIRCULATIONAHA.105.593418</a:t>
            </a:r>
          </a:p>
          <a:p>
            <a:pPr>
              <a:lnSpc>
                <a:spcPct val="100000"/>
              </a:lnSpc>
            </a:pPr>
            <a:r>
              <a:rPr lang="en-US" sz="1000" b="0" i="0" u="none" strike="noStrike" cap="none" dirty="0">
                <a:solidFill>
                  <a:srgbClr val="000000"/>
                </a:solidFill>
                <a:latin typeface="Lub Dub Medium" panose="020B0603030403020204" pitchFamily="34" charset="0"/>
              </a:rPr>
              <a:t>Lai MM, Li TC, Lin CL, et al. Benign neoplasm of the heart increases the risk of first ischemic stroke: a population-based cohort study. Int J Stroke. 2015;10:202–206</a:t>
            </a:r>
            <a:r>
              <a:rPr lang="en-US" sz="1000" b="0" i="0" u="none" strike="noStrike" baseline="0" dirty="0">
                <a:solidFill>
                  <a:srgbClr val="000000"/>
                </a:solidFill>
                <a:latin typeface="Lub Dub Condensed" panose="020B0506030403020204" pitchFamily="34" charset="0"/>
              </a:rPr>
              <a:t>.</a:t>
            </a:r>
            <a:endParaRPr lang="en-US" sz="1000" cap="none" dirty="0">
              <a:solidFill>
                <a:schemeClr val="tx1"/>
              </a:solidFill>
            </a:endParaRPr>
          </a:p>
          <a:p>
            <a:pPr>
              <a:lnSpc>
                <a:spcPct val="100000"/>
              </a:lnSpc>
            </a:pPr>
            <a:r>
              <a:rPr lang="en-US" sz="1000" cap="none" dirty="0">
                <a:solidFill>
                  <a:schemeClr val="tx1"/>
                </a:solidFill>
              </a:rPr>
              <a:t>Lin HJ1, Wolf PA, Kelly-Hayes M. Stroke severity in atrial fibrillation. The Framingham Study. </a:t>
            </a:r>
            <a:r>
              <a:rPr lang="en-US" sz="1000" i="1" cap="none" dirty="0">
                <a:solidFill>
                  <a:schemeClr val="tx1"/>
                </a:solidFill>
              </a:rPr>
              <a:t>Stroke</a:t>
            </a:r>
            <a:r>
              <a:rPr lang="en-US" sz="1000" cap="none" dirty="0">
                <a:solidFill>
                  <a:schemeClr val="tx1"/>
                </a:solidFill>
              </a:rPr>
              <a:t>. 1996;27(10):1760-4. </a:t>
            </a:r>
          </a:p>
        </p:txBody>
      </p:sp>
      <p:sp>
        <p:nvSpPr>
          <p:cNvPr id="4" name="Content Placeholder 3">
            <a:extLst>
              <a:ext uri="{FF2B5EF4-FFF2-40B4-BE49-F238E27FC236}">
                <a16:creationId xmlns:a16="http://schemas.microsoft.com/office/drawing/2014/main" id="{53951782-8C75-47DA-ACBF-AA7E47113E82}"/>
              </a:ext>
            </a:extLst>
          </p:cNvPr>
          <p:cNvSpPr>
            <a:spLocks noGrp="1"/>
          </p:cNvSpPr>
          <p:nvPr>
            <p:ph sz="half" idx="2"/>
          </p:nvPr>
        </p:nvSpPr>
        <p:spPr>
          <a:xfrm>
            <a:off x="6234113" y="1021453"/>
            <a:ext cx="5500687" cy="4520725"/>
          </a:xfrm>
        </p:spPr>
        <p:txBody>
          <a:bodyPr>
            <a:noAutofit/>
          </a:bodyPr>
          <a:lstStyle/>
          <a:p>
            <a:pPr>
              <a:lnSpc>
                <a:spcPct val="100000"/>
              </a:lnSpc>
            </a:pPr>
            <a:r>
              <a:rPr lang="en-US" sz="1000" cap="none" dirty="0">
                <a:solidFill>
                  <a:schemeClr val="tx1"/>
                </a:solidFill>
              </a:rPr>
              <a:t>Manning WJ. Echocardiography in detection of cardiac and aortic sources of systemic embolism. http://www.uptodate.com/contents/echocardiography-in-detection-of-cardiac-and-aortic-sources-of-systemic-embolism. Accessed May 9, 2019.</a:t>
            </a:r>
          </a:p>
          <a:p>
            <a:pPr>
              <a:lnSpc>
                <a:spcPct val="100000"/>
              </a:lnSpc>
            </a:pPr>
            <a:r>
              <a:rPr lang="en-US" sz="1000" b="0" i="0" u="none" strike="noStrike" cap="none" dirty="0">
                <a:solidFill>
                  <a:srgbClr val="000000"/>
                </a:solidFill>
                <a:latin typeface="Lub Dub Medium" panose="020B0603030403020204" pitchFamily="34" charset="0"/>
              </a:rPr>
              <a:t>Mohr JP, Thompson JL, Lazar RM, et al. Warfarin-Aspirin Recurrent Stroke Study Group. A comparison of warfarin and aspirin for the prevention of recurrent ischemic stroke. N </a:t>
            </a:r>
            <a:r>
              <a:rPr lang="en-US" sz="1000" b="0" i="0" u="none" strike="noStrike" cap="none" dirty="0" err="1">
                <a:solidFill>
                  <a:srgbClr val="000000"/>
                </a:solidFill>
                <a:latin typeface="Lub Dub Medium" panose="020B0603030403020204" pitchFamily="34" charset="0"/>
              </a:rPr>
              <a:t>Engl</a:t>
            </a:r>
            <a:r>
              <a:rPr lang="en-US" sz="1000" b="0" i="0" u="none" strike="noStrike" cap="none" dirty="0">
                <a:solidFill>
                  <a:srgbClr val="000000"/>
                </a:solidFill>
                <a:latin typeface="Lub Dub Medium" panose="020B0603030403020204" pitchFamily="34" charset="0"/>
              </a:rPr>
              <a:t> J Med. 2001;345:1444–1451.</a:t>
            </a:r>
          </a:p>
          <a:p>
            <a:pPr>
              <a:lnSpc>
                <a:spcPct val="100000"/>
              </a:lnSpc>
            </a:pPr>
            <a:r>
              <a:rPr lang="en-US" sz="1000" cap="none" dirty="0" err="1">
                <a:solidFill>
                  <a:schemeClr val="tx1"/>
                </a:solidFill>
              </a:rPr>
              <a:t>Najem</a:t>
            </a:r>
            <a:r>
              <a:rPr lang="en-US" sz="1000" cap="none" dirty="0">
                <a:solidFill>
                  <a:schemeClr val="tx1"/>
                </a:solidFill>
              </a:rPr>
              <a:t> B, </a:t>
            </a:r>
            <a:r>
              <a:rPr lang="en-US" sz="1000" cap="none" dirty="0" err="1">
                <a:solidFill>
                  <a:schemeClr val="tx1"/>
                </a:solidFill>
              </a:rPr>
              <a:t>Lefrancq</a:t>
            </a:r>
            <a:r>
              <a:rPr lang="en-US" sz="1000" cap="none" dirty="0">
                <a:solidFill>
                  <a:schemeClr val="tx1"/>
                </a:solidFill>
              </a:rPr>
              <a:t> E, Unger P. Thrombus Trapped in Patent Foramen </a:t>
            </a:r>
            <a:r>
              <a:rPr lang="en-US" sz="1000" cap="none" dirty="0" err="1">
                <a:solidFill>
                  <a:schemeClr val="tx1"/>
                </a:solidFill>
              </a:rPr>
              <a:t>Ovale</a:t>
            </a:r>
            <a:r>
              <a:rPr lang="en-US" sz="1000" cap="none" dirty="0">
                <a:solidFill>
                  <a:schemeClr val="tx1"/>
                </a:solidFill>
              </a:rPr>
              <a:t> and Bilateral Pulmonary Embolism; A One-Stop Shop Ultrasound Diagnosis. </a:t>
            </a:r>
            <a:r>
              <a:rPr lang="en-US" sz="1000" i="1" cap="none" dirty="0">
                <a:solidFill>
                  <a:schemeClr val="tx1"/>
                </a:solidFill>
              </a:rPr>
              <a:t>Circulation</a:t>
            </a:r>
            <a:r>
              <a:rPr lang="en-US" sz="1000" cap="none" dirty="0">
                <a:solidFill>
                  <a:schemeClr val="tx1"/>
                </a:solidFill>
              </a:rPr>
              <a:t>. 2008;118:e154-e155. </a:t>
            </a:r>
            <a:r>
              <a:rPr lang="en-US" sz="1000" cap="none" dirty="0" err="1">
                <a:solidFill>
                  <a:schemeClr val="tx1"/>
                </a:solidFill>
              </a:rPr>
              <a:t>doi</a:t>
            </a:r>
            <a:r>
              <a:rPr lang="en-US" sz="1000" cap="none" dirty="0">
                <a:solidFill>
                  <a:schemeClr val="tx1"/>
                </a:solidFill>
              </a:rPr>
              <a:t>: 10.1161/CIRCULATIONAHA.108.777433</a:t>
            </a:r>
          </a:p>
          <a:p>
            <a:pPr>
              <a:lnSpc>
                <a:spcPct val="100000"/>
              </a:lnSpc>
            </a:pPr>
            <a:r>
              <a:rPr lang="en-US" sz="1000" b="0" i="0" u="none" strike="noStrike" cap="none" dirty="0" err="1">
                <a:solidFill>
                  <a:srgbClr val="000000"/>
                </a:solidFill>
                <a:latin typeface="Lub Dub Medium" panose="020B0603030403020204" pitchFamily="34" charset="0"/>
              </a:rPr>
              <a:t>Redekop</a:t>
            </a:r>
            <a:r>
              <a:rPr lang="en-US" sz="1000" b="0" i="0" u="none" strike="noStrike" cap="none" dirty="0">
                <a:solidFill>
                  <a:srgbClr val="000000"/>
                </a:solidFill>
                <a:latin typeface="Lub Dub Medium" panose="020B0603030403020204" pitchFamily="34" charset="0"/>
              </a:rPr>
              <a:t> GJ. Extracranial carotid and vertebral artery dissection: a review. Can J Neurol Sci. 2008;35:146–152.</a:t>
            </a:r>
            <a:endParaRPr lang="en-US" sz="1000" b="0" i="0" u="none" strike="noStrike" kern="1200" cap="none" dirty="0">
              <a:solidFill>
                <a:schemeClr val="tx1"/>
              </a:solidFill>
              <a:latin typeface="Lub Dub Medium" panose="020B0603030403020204" pitchFamily="34" charset="0"/>
            </a:endParaRPr>
          </a:p>
          <a:p>
            <a:pPr>
              <a:lnSpc>
                <a:spcPct val="100000"/>
              </a:lnSpc>
            </a:pPr>
            <a:r>
              <a:rPr lang="en-US" sz="1000" b="0" i="0" u="none" strike="noStrike" cap="none" dirty="0" err="1">
                <a:solidFill>
                  <a:srgbClr val="000000"/>
                </a:solidFill>
                <a:latin typeface="Lub Dub Medium" panose="020B0603030403020204" pitchFamily="34" charset="0"/>
              </a:rPr>
              <a:t>Reynen</a:t>
            </a:r>
            <a:r>
              <a:rPr lang="en-US" sz="1000" b="0" i="0" u="none" strike="noStrike" cap="none" dirty="0">
                <a:solidFill>
                  <a:srgbClr val="000000"/>
                </a:solidFill>
                <a:latin typeface="Lub Dub Medium" panose="020B0603030403020204" pitchFamily="34" charset="0"/>
              </a:rPr>
              <a:t> K. Frequency of primary tumors of the heart. Am J </a:t>
            </a:r>
            <a:r>
              <a:rPr lang="en-US" sz="1000" b="0" i="0" u="none" strike="noStrike" cap="none" dirty="0" err="1">
                <a:solidFill>
                  <a:srgbClr val="000000"/>
                </a:solidFill>
                <a:latin typeface="Lub Dub Medium" panose="020B0603030403020204" pitchFamily="34" charset="0"/>
              </a:rPr>
              <a:t>Cardiol</a:t>
            </a:r>
            <a:r>
              <a:rPr lang="en-US" sz="1000" b="0" i="0" u="none" strike="noStrike" cap="none" dirty="0">
                <a:solidFill>
                  <a:srgbClr val="000000"/>
                </a:solidFill>
                <a:latin typeface="Lub Dub Medium" panose="020B0603030403020204" pitchFamily="34" charset="0"/>
              </a:rPr>
              <a:t>. 1996;77:107. </a:t>
            </a:r>
          </a:p>
          <a:p>
            <a:pPr>
              <a:lnSpc>
                <a:spcPct val="100000"/>
              </a:lnSpc>
            </a:pPr>
            <a:r>
              <a:rPr lang="en-US" sz="1000" cap="none" dirty="0" err="1">
                <a:solidFill>
                  <a:schemeClr val="tx1"/>
                </a:solidFill>
              </a:rPr>
              <a:t>Sanna</a:t>
            </a:r>
            <a:r>
              <a:rPr lang="en-US" sz="1000" cap="none" dirty="0">
                <a:solidFill>
                  <a:schemeClr val="tx1"/>
                </a:solidFill>
              </a:rPr>
              <a:t> T, Diener HC, Passman RS et al.; for the CRYSTAL AF Investigators*. Cryptogenic Stroke and Underlying Atrial Fibrillation. </a:t>
            </a:r>
            <a:r>
              <a:rPr lang="en-US" sz="1000" i="1" cap="none" dirty="0">
                <a:solidFill>
                  <a:schemeClr val="tx1"/>
                </a:solidFill>
              </a:rPr>
              <a:t>N </a:t>
            </a:r>
            <a:r>
              <a:rPr lang="en-US" sz="1000" i="1" cap="none" dirty="0" err="1">
                <a:solidFill>
                  <a:schemeClr val="tx1"/>
                </a:solidFill>
              </a:rPr>
              <a:t>Engl</a:t>
            </a:r>
            <a:r>
              <a:rPr lang="en-US" sz="1000" i="1" cap="none" dirty="0">
                <a:solidFill>
                  <a:schemeClr val="tx1"/>
                </a:solidFill>
              </a:rPr>
              <a:t> J Med</a:t>
            </a:r>
            <a:r>
              <a:rPr lang="en-US" sz="1000" cap="none" dirty="0">
                <a:solidFill>
                  <a:schemeClr val="tx1"/>
                </a:solidFill>
              </a:rPr>
              <a:t>. 2014; 370:2478-2486; </a:t>
            </a:r>
            <a:r>
              <a:rPr lang="en-US" sz="1000" cap="none" dirty="0" err="1">
                <a:solidFill>
                  <a:schemeClr val="tx1"/>
                </a:solidFill>
              </a:rPr>
              <a:t>doi</a:t>
            </a:r>
            <a:r>
              <a:rPr lang="en-US" sz="1000" cap="none" dirty="0">
                <a:solidFill>
                  <a:schemeClr val="tx1"/>
                </a:solidFill>
              </a:rPr>
              <a:t>: 10.1056/NEJMoa1313600</a:t>
            </a:r>
          </a:p>
          <a:p>
            <a:pPr>
              <a:lnSpc>
                <a:spcPct val="100000"/>
              </a:lnSpc>
            </a:pPr>
            <a:r>
              <a:rPr lang="en-US" sz="1000" cap="none" dirty="0">
                <a:solidFill>
                  <a:schemeClr val="tx1"/>
                </a:solidFill>
              </a:rPr>
              <a:t>Saver JL. Cryptogenic Stroke. </a:t>
            </a:r>
            <a:r>
              <a:rPr lang="en-US" sz="1000" i="1" cap="none" dirty="0">
                <a:solidFill>
                  <a:schemeClr val="tx1"/>
                </a:solidFill>
              </a:rPr>
              <a:t>N </a:t>
            </a:r>
            <a:r>
              <a:rPr lang="en-US" sz="1000" i="1" cap="none" dirty="0" err="1">
                <a:solidFill>
                  <a:schemeClr val="tx1"/>
                </a:solidFill>
              </a:rPr>
              <a:t>Engl</a:t>
            </a:r>
            <a:r>
              <a:rPr lang="en-US" sz="1000" i="1" cap="none" dirty="0">
                <a:solidFill>
                  <a:schemeClr val="tx1"/>
                </a:solidFill>
              </a:rPr>
              <a:t> J Med</a:t>
            </a:r>
            <a:r>
              <a:rPr lang="en-US" sz="1000" cap="none" dirty="0">
                <a:solidFill>
                  <a:schemeClr val="tx1"/>
                </a:solidFill>
              </a:rPr>
              <a:t>. 2016;374:2065-74. </a:t>
            </a:r>
            <a:r>
              <a:rPr lang="en-US" sz="1000" cap="none" dirty="0" err="1">
                <a:solidFill>
                  <a:schemeClr val="tx1"/>
                </a:solidFill>
              </a:rPr>
              <a:t>doi</a:t>
            </a:r>
            <a:r>
              <a:rPr lang="en-US" sz="1000" cap="none" dirty="0">
                <a:solidFill>
                  <a:schemeClr val="tx1"/>
                </a:solidFill>
              </a:rPr>
              <a:t>: 10.1056/NEJMcp1503946</a:t>
            </a:r>
          </a:p>
          <a:p>
            <a:pPr>
              <a:lnSpc>
                <a:spcPct val="100000"/>
              </a:lnSpc>
            </a:pPr>
            <a:r>
              <a:rPr lang="en-US" sz="1000" cap="none" dirty="0" err="1">
                <a:solidFill>
                  <a:schemeClr val="tx1"/>
                </a:solidFill>
              </a:rPr>
              <a:t>Søndergaard</a:t>
            </a:r>
            <a:r>
              <a:rPr lang="en-US" sz="1000" cap="none" dirty="0">
                <a:solidFill>
                  <a:schemeClr val="tx1"/>
                </a:solidFill>
              </a:rPr>
              <a:t> L, </a:t>
            </a:r>
            <a:r>
              <a:rPr lang="en-US" sz="1000" cap="none" dirty="0" err="1">
                <a:solidFill>
                  <a:schemeClr val="tx1"/>
                </a:solidFill>
              </a:rPr>
              <a:t>Kasner</a:t>
            </a:r>
            <a:r>
              <a:rPr lang="en-US" sz="1000" cap="none" dirty="0">
                <a:solidFill>
                  <a:schemeClr val="tx1"/>
                </a:solidFill>
              </a:rPr>
              <a:t> SE, Rhodes JF, et al. Patent Foramen </a:t>
            </a:r>
            <a:r>
              <a:rPr lang="en-US" sz="1000" cap="none" dirty="0" err="1">
                <a:solidFill>
                  <a:schemeClr val="tx1"/>
                </a:solidFill>
              </a:rPr>
              <a:t>Ovale</a:t>
            </a:r>
            <a:r>
              <a:rPr lang="en-US" sz="1000" cap="none" dirty="0">
                <a:solidFill>
                  <a:schemeClr val="tx1"/>
                </a:solidFill>
              </a:rPr>
              <a:t> Closure or Antiplatelet Therapy for Cryptogenic Stroke. </a:t>
            </a:r>
            <a:r>
              <a:rPr lang="en-US" sz="1000" i="1" cap="none" dirty="0">
                <a:solidFill>
                  <a:schemeClr val="tx1"/>
                </a:solidFill>
              </a:rPr>
              <a:t>N </a:t>
            </a:r>
            <a:r>
              <a:rPr lang="en-US" sz="1000" i="1" cap="none" dirty="0" err="1">
                <a:solidFill>
                  <a:schemeClr val="tx1"/>
                </a:solidFill>
              </a:rPr>
              <a:t>Engl</a:t>
            </a:r>
            <a:r>
              <a:rPr lang="en-US" sz="1000" i="1" cap="none" dirty="0">
                <a:solidFill>
                  <a:schemeClr val="tx1"/>
                </a:solidFill>
              </a:rPr>
              <a:t> J Med</a:t>
            </a:r>
            <a:r>
              <a:rPr lang="en-US" sz="1000" cap="none" dirty="0">
                <a:solidFill>
                  <a:schemeClr val="tx1"/>
                </a:solidFill>
              </a:rPr>
              <a:t>. 2017;377:1033-1042. </a:t>
            </a:r>
            <a:r>
              <a:rPr lang="en-US" sz="1000" cap="none" dirty="0" err="1">
                <a:solidFill>
                  <a:schemeClr val="tx1"/>
                </a:solidFill>
              </a:rPr>
              <a:t>doi</a:t>
            </a:r>
            <a:r>
              <a:rPr lang="en-US" sz="1000" cap="none" dirty="0">
                <a:solidFill>
                  <a:schemeClr val="tx1"/>
                </a:solidFill>
              </a:rPr>
              <a:t>: 10.1056/NEJMoa1707404</a:t>
            </a:r>
          </a:p>
          <a:p>
            <a:endParaRPr lang="en-US" sz="1000" cap="none" dirty="0">
              <a:solidFill>
                <a:srgbClr val="C10E20"/>
              </a:solidFill>
            </a:endParaRPr>
          </a:p>
        </p:txBody>
      </p:sp>
    </p:spTree>
    <p:extLst>
      <p:ext uri="{BB962C8B-B14F-4D97-AF65-F5344CB8AC3E}">
        <p14:creationId xmlns:p14="http://schemas.microsoft.com/office/powerpoint/2010/main" val="3745736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001A-376F-4B43-A326-E947E80A609C}"/>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53951782-8C75-47DA-ACBF-AA7E47113E82}"/>
              </a:ext>
            </a:extLst>
          </p:cNvPr>
          <p:cNvSpPr>
            <a:spLocks noGrp="1"/>
          </p:cNvSpPr>
          <p:nvPr>
            <p:ph sz="half" idx="2"/>
          </p:nvPr>
        </p:nvSpPr>
        <p:spPr>
          <a:xfrm>
            <a:off x="838201" y="1043131"/>
            <a:ext cx="5257800" cy="4520725"/>
          </a:xfrm>
        </p:spPr>
        <p:txBody>
          <a:bodyPr>
            <a:noAutofit/>
          </a:bodyPr>
          <a:lstStyle/>
          <a:p>
            <a:pPr>
              <a:lnSpc>
                <a:spcPct val="100000"/>
              </a:lnSpc>
            </a:pPr>
            <a:r>
              <a:rPr lang="es-ES" sz="1000" b="0" i="0" u="none" strike="noStrike" cap="none" dirty="0">
                <a:solidFill>
                  <a:schemeClr val="tx1"/>
                </a:solidFill>
                <a:latin typeface="Lub Dub Medium" panose="020B0603030403020204" pitchFamily="34" charset="0"/>
              </a:rPr>
              <a:t>Varona JF, Guerra JM, Bermejo F, Molina JA, </a:t>
            </a:r>
            <a:r>
              <a:rPr lang="es-ES" sz="1000" b="0" i="0" u="none" strike="noStrike" cap="none" dirty="0" err="1">
                <a:solidFill>
                  <a:schemeClr val="tx1"/>
                </a:solidFill>
                <a:latin typeface="Lub Dub Medium" panose="020B0603030403020204" pitchFamily="34" charset="0"/>
              </a:rPr>
              <a:t>Gomez</a:t>
            </a:r>
            <a:r>
              <a:rPr lang="es-ES" sz="1000" b="0" i="0" u="none" strike="noStrike" cap="none" dirty="0">
                <a:solidFill>
                  <a:schemeClr val="tx1"/>
                </a:solidFill>
                <a:latin typeface="Lub Dub Medium" panose="020B0603030403020204" pitchFamily="34" charset="0"/>
              </a:rPr>
              <a:t> de la Cámara A. </a:t>
            </a:r>
            <a:r>
              <a:rPr lang="en-US" sz="1000" b="0" i="0" u="none" strike="noStrike" cap="none" dirty="0">
                <a:solidFill>
                  <a:schemeClr val="tx1"/>
                </a:solidFill>
                <a:latin typeface="Lub Dub Medium" panose="020B0603030403020204" pitchFamily="34" charset="0"/>
              </a:rPr>
              <a:t>Causes of ischemic stroke in young adults, and evolution of the etiological diagnosis over the long term. </a:t>
            </a:r>
            <a:r>
              <a:rPr lang="en-US" sz="1000" b="0" i="1" u="none" strike="noStrike" cap="none" dirty="0">
                <a:solidFill>
                  <a:schemeClr val="tx1"/>
                </a:solidFill>
                <a:latin typeface="Lub Dub Medium" panose="020B0603030403020204" pitchFamily="34" charset="0"/>
              </a:rPr>
              <a:t>Eur Neurol. </a:t>
            </a:r>
            <a:r>
              <a:rPr lang="en-US" sz="1000" b="0" i="0" u="none" strike="noStrike" cap="none" dirty="0">
                <a:solidFill>
                  <a:schemeClr val="tx1"/>
                </a:solidFill>
                <a:latin typeface="Lub Dub Medium" panose="020B0603030403020204" pitchFamily="34" charset="0"/>
              </a:rPr>
              <a:t>2007;57:212–218.</a:t>
            </a:r>
            <a:endParaRPr lang="en-US" sz="1000" b="0" i="0" u="none" strike="noStrike" kern="1200" cap="none" dirty="0">
              <a:solidFill>
                <a:schemeClr val="tx1"/>
              </a:solidFill>
              <a:latin typeface="Lub Dub Medium" panose="020B0603030403020204" pitchFamily="34" charset="0"/>
            </a:endParaRPr>
          </a:p>
          <a:p>
            <a:pPr>
              <a:lnSpc>
                <a:spcPct val="100000"/>
              </a:lnSpc>
            </a:pPr>
            <a:r>
              <a:rPr lang="en-US" sz="1000" b="0" i="0" u="none" strike="noStrike" cap="none" dirty="0">
                <a:solidFill>
                  <a:srgbClr val="000000"/>
                </a:solidFill>
                <a:latin typeface="Lub Dub Medium" panose="020B0603030403020204" pitchFamily="34" charset="0"/>
              </a:rPr>
              <a:t>Virani SS, Alonso A, </a:t>
            </a:r>
            <a:r>
              <a:rPr lang="en-US" sz="1000" b="0" i="0" u="none" strike="noStrike" cap="none" dirty="0" err="1">
                <a:solidFill>
                  <a:srgbClr val="000000"/>
                </a:solidFill>
                <a:latin typeface="Lub Dub Medium" panose="020B0603030403020204" pitchFamily="34" charset="0"/>
              </a:rPr>
              <a:t>Aparacio</a:t>
            </a:r>
            <a:r>
              <a:rPr lang="en-US" sz="1000" b="0" i="0" u="none" strike="noStrike" cap="none" dirty="0">
                <a:solidFill>
                  <a:srgbClr val="000000"/>
                </a:solidFill>
                <a:latin typeface="Lub Dub Medium" panose="020B0603030403020204" pitchFamily="34" charset="0"/>
              </a:rPr>
              <a:t> HJ, et al, On behalf of the American Heart Association Council on Epidemiology and Prevention Statistics Committee and Stroke Statistics Subcommittee. Heart disease and stroke statistics-2021 update: a report from the American Heart Association. Circulation. 2021;143:e00–e00.</a:t>
            </a:r>
            <a:endParaRPr lang="en-US" sz="1000" cap="none" dirty="0">
              <a:solidFill>
                <a:schemeClr val="tx1"/>
              </a:solidFill>
              <a:latin typeface="Lub Dub Medium" panose="020B0603030403020204" pitchFamily="34" charset="0"/>
            </a:endParaRPr>
          </a:p>
          <a:p>
            <a:pPr>
              <a:lnSpc>
                <a:spcPct val="100000"/>
              </a:lnSpc>
            </a:pPr>
            <a:r>
              <a:rPr lang="en-US" sz="1000" cap="none" dirty="0">
                <a:solidFill>
                  <a:schemeClr val="tx1"/>
                </a:solidFill>
              </a:rPr>
              <a:t>Winstein CJ, Stein J, Arena R, et al.; on behalf of the American Heart Association Stroke Council, Council on Cardiovascular and Stroke Nursing, Council on Clinical Cardiology, and Council on Quality of Care and Outcomes Research. Guidelines for adult stroke rehabilitation and recovery: a guideline for healthcare professionals from the American Heart Association/American Stroke Association. </a:t>
            </a:r>
            <a:r>
              <a:rPr lang="en-US" sz="1000" i="1" cap="none" dirty="0">
                <a:solidFill>
                  <a:schemeClr val="tx1"/>
                </a:solidFill>
              </a:rPr>
              <a:t>Stroke</a:t>
            </a:r>
            <a:r>
              <a:rPr lang="en-US" sz="1000" cap="none" dirty="0">
                <a:solidFill>
                  <a:schemeClr val="tx1"/>
                </a:solidFill>
              </a:rPr>
              <a:t>. 2016;47:e98–e169. </a:t>
            </a:r>
            <a:r>
              <a:rPr lang="en-US" sz="1000" cap="none" dirty="0" err="1">
                <a:solidFill>
                  <a:schemeClr val="tx1"/>
                </a:solidFill>
              </a:rPr>
              <a:t>doi</a:t>
            </a:r>
            <a:r>
              <a:rPr lang="en-US" sz="1000" cap="none" dirty="0">
                <a:solidFill>
                  <a:schemeClr val="tx1"/>
                </a:solidFill>
              </a:rPr>
              <a:t>: 10.1161/STR.0000000000000098</a:t>
            </a:r>
          </a:p>
          <a:p>
            <a:pPr>
              <a:lnSpc>
                <a:spcPct val="100000"/>
              </a:lnSpc>
            </a:pPr>
            <a:r>
              <a:rPr lang="en-US" sz="1000" cap="none" dirty="0">
                <a:solidFill>
                  <a:schemeClr val="tx1"/>
                </a:solidFill>
              </a:rPr>
              <a:t>Wolf PA, Abbott RD, </a:t>
            </a:r>
            <a:r>
              <a:rPr lang="en-US" sz="1000" cap="none" dirty="0" err="1">
                <a:solidFill>
                  <a:schemeClr val="tx1"/>
                </a:solidFill>
              </a:rPr>
              <a:t>Kannel</a:t>
            </a:r>
            <a:r>
              <a:rPr lang="en-US" sz="1000" cap="none" dirty="0">
                <a:solidFill>
                  <a:schemeClr val="tx1"/>
                </a:solidFill>
              </a:rPr>
              <a:t> WB. Atrial fibrillation: a major contributor to stroke in the elderly. The Framingham Study. </a:t>
            </a:r>
            <a:r>
              <a:rPr lang="en-US" sz="1000" i="1" cap="none" dirty="0">
                <a:solidFill>
                  <a:schemeClr val="tx1"/>
                </a:solidFill>
              </a:rPr>
              <a:t>Arch Intern Med</a:t>
            </a:r>
            <a:r>
              <a:rPr lang="en-US" sz="1000" cap="none" dirty="0">
                <a:solidFill>
                  <a:schemeClr val="tx1"/>
                </a:solidFill>
              </a:rPr>
              <a:t>. 1987;147(9):1561-4. </a:t>
            </a:r>
          </a:p>
          <a:p>
            <a:pPr>
              <a:lnSpc>
                <a:spcPct val="100000"/>
              </a:lnSpc>
            </a:pPr>
            <a:r>
              <a:rPr lang="en-US" sz="1000" cap="none" dirty="0" err="1">
                <a:solidFill>
                  <a:schemeClr val="tx1"/>
                </a:solidFill>
              </a:rPr>
              <a:t>Yaghi</a:t>
            </a:r>
            <a:r>
              <a:rPr lang="en-US" sz="1000" cap="none" dirty="0">
                <a:solidFill>
                  <a:schemeClr val="tx1"/>
                </a:solidFill>
              </a:rPr>
              <a:t> S, Bernstein RA, </a:t>
            </a:r>
            <a:r>
              <a:rPr lang="en-US" sz="1000" cap="none" dirty="0" err="1">
                <a:solidFill>
                  <a:schemeClr val="tx1"/>
                </a:solidFill>
              </a:rPr>
              <a:t>Passman</a:t>
            </a:r>
            <a:r>
              <a:rPr lang="en-US" sz="1000" cap="none" dirty="0">
                <a:solidFill>
                  <a:schemeClr val="tx1"/>
                </a:solidFill>
              </a:rPr>
              <a:t> R, </a:t>
            </a:r>
            <a:r>
              <a:rPr lang="en-US" sz="1000" cap="none" dirty="0" err="1">
                <a:solidFill>
                  <a:schemeClr val="tx1"/>
                </a:solidFill>
              </a:rPr>
              <a:t>Okin</a:t>
            </a:r>
            <a:r>
              <a:rPr lang="en-US" sz="1000" cap="none" dirty="0">
                <a:solidFill>
                  <a:schemeClr val="tx1"/>
                </a:solidFill>
              </a:rPr>
              <a:t> PM, </a:t>
            </a:r>
            <a:r>
              <a:rPr lang="en-US" sz="1000" cap="none" dirty="0" err="1">
                <a:solidFill>
                  <a:schemeClr val="tx1"/>
                </a:solidFill>
              </a:rPr>
              <a:t>Furie</a:t>
            </a:r>
            <a:r>
              <a:rPr lang="en-US" sz="1000" cap="none" dirty="0">
                <a:solidFill>
                  <a:schemeClr val="tx1"/>
                </a:solidFill>
              </a:rPr>
              <a:t> KL. Cryptogenic Stroke: Research and Practice. </a:t>
            </a:r>
            <a:r>
              <a:rPr lang="en-US" sz="1000" i="1" cap="none" dirty="0">
                <a:solidFill>
                  <a:schemeClr val="tx1"/>
                </a:solidFill>
              </a:rPr>
              <a:t>Circulation Research</a:t>
            </a:r>
            <a:r>
              <a:rPr lang="en-US" sz="1000" cap="none" dirty="0">
                <a:solidFill>
                  <a:schemeClr val="tx1"/>
                </a:solidFill>
              </a:rPr>
              <a:t>. 2017;120(3):527-540. https://doi.org/10.1161/CIRCRESAHA.116.308447</a:t>
            </a:r>
          </a:p>
          <a:p>
            <a:pPr>
              <a:lnSpc>
                <a:spcPct val="100000"/>
              </a:lnSpc>
            </a:pPr>
            <a:r>
              <a:rPr lang="en-US" sz="1000" cap="none" dirty="0" err="1">
                <a:solidFill>
                  <a:schemeClr val="tx1"/>
                </a:solidFill>
              </a:rPr>
              <a:t>Yaghi</a:t>
            </a:r>
            <a:r>
              <a:rPr lang="en-US" sz="1000" cap="none" dirty="0">
                <a:solidFill>
                  <a:schemeClr val="tx1"/>
                </a:solidFill>
              </a:rPr>
              <a:t> S, Elkind MS. Cryptogenic stroke: A diagnostic challenge. </a:t>
            </a:r>
            <a:r>
              <a:rPr lang="en-US" sz="1000" i="1" cap="none" dirty="0">
                <a:solidFill>
                  <a:schemeClr val="tx1"/>
                </a:solidFill>
              </a:rPr>
              <a:t>Neurol Clin </a:t>
            </a:r>
            <a:r>
              <a:rPr lang="en-US" sz="1000" i="1" cap="none" dirty="0" err="1">
                <a:solidFill>
                  <a:schemeClr val="tx1"/>
                </a:solidFill>
              </a:rPr>
              <a:t>Pract</a:t>
            </a:r>
            <a:r>
              <a:rPr lang="en-US" sz="1000" cap="none" dirty="0">
                <a:solidFill>
                  <a:schemeClr val="tx1"/>
                </a:solidFill>
              </a:rPr>
              <a:t>. 2014;4(5):386–393.</a:t>
            </a:r>
          </a:p>
          <a:p>
            <a:r>
              <a:rPr lang="en-US" sz="1000" b="0" i="0" u="none" strike="noStrike" cap="none" dirty="0">
                <a:solidFill>
                  <a:srgbClr val="000000"/>
                </a:solidFill>
                <a:latin typeface="Lub Dub Medium" panose="020B0603030403020204" pitchFamily="34" charset="0"/>
              </a:rPr>
              <a:t>Zhang C, </a:t>
            </a:r>
            <a:r>
              <a:rPr lang="en-US" sz="1000" b="0" i="0" u="none" strike="noStrike" cap="none" dirty="0" err="1">
                <a:solidFill>
                  <a:srgbClr val="000000"/>
                </a:solidFill>
                <a:latin typeface="Lub Dub Medium" panose="020B0603030403020204" pitchFamily="34" charset="0"/>
              </a:rPr>
              <a:t>Kasner</a:t>
            </a:r>
            <a:r>
              <a:rPr lang="en-US" sz="1000" b="0" i="0" u="none" strike="noStrike" cap="none" dirty="0">
                <a:solidFill>
                  <a:srgbClr val="000000"/>
                </a:solidFill>
                <a:latin typeface="Lub Dub Medium" panose="020B0603030403020204" pitchFamily="34" charset="0"/>
              </a:rPr>
              <a:t> S. Diagnosis, prognosis, and management of cryptogenic stroke. F1000Res. 2016 Feb 12;5.</a:t>
            </a:r>
          </a:p>
          <a:p>
            <a:endParaRPr lang="en-US" sz="1000" cap="none" dirty="0">
              <a:solidFill>
                <a:srgbClr val="C10E20"/>
              </a:solidFill>
            </a:endParaRPr>
          </a:p>
        </p:txBody>
      </p:sp>
    </p:spTree>
    <p:extLst>
      <p:ext uri="{BB962C8B-B14F-4D97-AF65-F5344CB8AC3E}">
        <p14:creationId xmlns:p14="http://schemas.microsoft.com/office/powerpoint/2010/main" val="2392098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3B3515-1755-4712-B0A6-4B7510E1009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2407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EDC7-AAC3-4E68-9747-BA87EEFAFFA5}"/>
              </a:ext>
            </a:extLst>
          </p:cNvPr>
          <p:cNvSpPr>
            <a:spLocks noGrp="1"/>
          </p:cNvSpPr>
          <p:nvPr>
            <p:ph type="title"/>
          </p:nvPr>
        </p:nvSpPr>
        <p:spPr>
          <a:xfrm>
            <a:off x="838200" y="363539"/>
            <a:ext cx="10515600" cy="559408"/>
          </a:xfrm>
        </p:spPr>
        <p:txBody>
          <a:bodyPr/>
          <a:lstStyle/>
          <a:p>
            <a:r>
              <a:rPr lang="en-US" sz="2800" spc="-5" dirty="0"/>
              <a:t>Definitions of </a:t>
            </a:r>
            <a:r>
              <a:rPr lang="en-US" sz="2800" spc="-10" dirty="0"/>
              <a:t>Cryptogenic </a:t>
            </a:r>
            <a:r>
              <a:rPr lang="en-US" sz="2800" spc="-5" dirty="0"/>
              <a:t>Stroke</a:t>
            </a:r>
            <a:endParaRPr lang="en-US" dirty="0"/>
          </a:p>
        </p:txBody>
      </p:sp>
      <p:sp>
        <p:nvSpPr>
          <p:cNvPr id="11" name="Content Placeholder 2">
            <a:extLst>
              <a:ext uri="{FF2B5EF4-FFF2-40B4-BE49-F238E27FC236}">
                <a16:creationId xmlns:a16="http://schemas.microsoft.com/office/drawing/2014/main" id="{FBC1F918-44BB-4A1F-A2B4-11F00B072D19}"/>
              </a:ext>
            </a:extLst>
          </p:cNvPr>
          <p:cNvSpPr>
            <a:spLocks noGrp="1"/>
          </p:cNvSpPr>
          <p:nvPr>
            <p:ph sz="half" idx="1"/>
          </p:nvPr>
        </p:nvSpPr>
        <p:spPr>
          <a:xfrm>
            <a:off x="838200" y="1268134"/>
            <a:ext cx="10070055" cy="3357228"/>
          </a:xfrm>
        </p:spPr>
        <p:txBody>
          <a:bodyPr>
            <a:normAutofit/>
          </a:bodyPr>
          <a:lstStyle/>
          <a:p>
            <a:pPr>
              <a:spcBef>
                <a:spcPts val="600"/>
              </a:spcBef>
            </a:pPr>
            <a:r>
              <a:rPr lang="en-US" sz="1600" cap="none" spc="-10" dirty="0">
                <a:solidFill>
                  <a:schemeClr val="tx1"/>
                </a:solidFill>
                <a:latin typeface="Lub Dub Bold" panose="020B0803030403020204" pitchFamily="34" charset="0"/>
                <a:cs typeface="Arial Narrow"/>
              </a:rPr>
              <a:t>AHA/ASA 2021 </a:t>
            </a:r>
            <a:r>
              <a:rPr lang="en-US" sz="1600" i="0" u="none" strike="noStrike" cap="none" dirty="0">
                <a:solidFill>
                  <a:srgbClr val="000000"/>
                </a:solidFill>
                <a:latin typeface="Lub Dub Bold" panose="020B0803030403020204" pitchFamily="34" charset="0"/>
              </a:rPr>
              <a:t>Guideline for the Prevention of Stroke in Patients with Stroke and TIA </a:t>
            </a:r>
            <a:r>
              <a:rPr lang="en-US" sz="1600" i="0" u="none" strike="noStrike" cap="none" dirty="0">
                <a:solidFill>
                  <a:srgbClr val="000000"/>
                </a:solidFill>
                <a:latin typeface="Lub Dub Medium" panose="020B0603030403020204" pitchFamily="34" charset="0"/>
              </a:rPr>
              <a:t>defines cryptogenic stroke as </a:t>
            </a:r>
            <a:r>
              <a:rPr lang="en-US" sz="1600" i="0" u="none" strike="noStrike" cap="none" dirty="0">
                <a:solidFill>
                  <a:srgbClr val="C00000"/>
                </a:solidFill>
                <a:latin typeface="Lub Dub Medium" panose="020B0603030403020204" pitchFamily="34" charset="0"/>
              </a:rPr>
              <a:t>“an imaging-confirmed stroke with unknown source despite thorough diagnostic assessment</a:t>
            </a:r>
            <a:r>
              <a:rPr lang="en-US" sz="1600" i="0" u="none" strike="noStrike" cap="none" dirty="0">
                <a:solidFill>
                  <a:srgbClr val="000000"/>
                </a:solidFill>
                <a:latin typeface="Lub Dub Medium" panose="020B0603030403020204" pitchFamily="34" charset="0"/>
              </a:rPr>
              <a:t> (including, at a minimum, arterial imaging, echocardiography, extended rhythm monitoring, and key laboratory studies such as a lipid profile and hemoglobin A1c [HbA1c]).</a:t>
            </a:r>
            <a:r>
              <a:rPr lang="en-US" sz="1600" i="0" u="none" strike="noStrike" cap="none" baseline="30000" dirty="0">
                <a:solidFill>
                  <a:srgbClr val="000000"/>
                </a:solidFill>
                <a:latin typeface="Lub Dub Medium" panose="020B0603030403020204" pitchFamily="34" charset="0"/>
              </a:rPr>
              <a:t>1</a:t>
            </a:r>
            <a:endParaRPr lang="en-US" sz="1600" cap="none" baseline="30000" dirty="0">
              <a:solidFill>
                <a:srgbClr val="C10E20"/>
              </a:solidFill>
              <a:latin typeface="Lub Dub Medium" panose="020B0603030403020204" pitchFamily="34" charset="0"/>
              <a:cs typeface="Arial Narrow"/>
            </a:endParaRPr>
          </a:p>
        </p:txBody>
      </p:sp>
      <p:graphicFrame>
        <p:nvGraphicFramePr>
          <p:cNvPr id="12" name="object 4">
            <a:extLst>
              <a:ext uri="{FF2B5EF4-FFF2-40B4-BE49-F238E27FC236}">
                <a16:creationId xmlns:a16="http://schemas.microsoft.com/office/drawing/2014/main" id="{B2D82092-4D35-40AF-9C84-5C636F27334D}"/>
              </a:ext>
            </a:extLst>
          </p:cNvPr>
          <p:cNvGraphicFramePr>
            <a:graphicFrameLocks noGrp="1"/>
          </p:cNvGraphicFramePr>
          <p:nvPr>
            <p:extLst>
              <p:ext uri="{D42A27DB-BD31-4B8C-83A1-F6EECF244321}">
                <p14:modId xmlns:p14="http://schemas.microsoft.com/office/powerpoint/2010/main" val="65278913"/>
              </p:ext>
            </p:extLst>
          </p:nvPr>
        </p:nvGraphicFramePr>
        <p:xfrm>
          <a:off x="1654447" y="2478854"/>
          <a:ext cx="8478093" cy="2146508"/>
        </p:xfrm>
        <a:graphic>
          <a:graphicData uri="http://schemas.openxmlformats.org/drawingml/2006/table">
            <a:tbl>
              <a:tblPr firstRow="1" bandRow="1">
                <a:tableStyleId>{2D5ABB26-0587-4C30-8999-92F81FD0307C}</a:tableStyleId>
              </a:tblPr>
              <a:tblGrid>
                <a:gridCol w="3450817">
                  <a:extLst>
                    <a:ext uri="{9D8B030D-6E8A-4147-A177-3AD203B41FA5}">
                      <a16:colId xmlns:a16="http://schemas.microsoft.com/office/drawing/2014/main" val="20000"/>
                    </a:ext>
                  </a:extLst>
                </a:gridCol>
                <a:gridCol w="5027276">
                  <a:extLst>
                    <a:ext uri="{9D8B030D-6E8A-4147-A177-3AD203B41FA5}">
                      <a16:colId xmlns:a16="http://schemas.microsoft.com/office/drawing/2014/main" val="20001"/>
                    </a:ext>
                  </a:extLst>
                </a:gridCol>
              </a:tblGrid>
              <a:tr h="310016">
                <a:tc>
                  <a:txBody>
                    <a:bodyPr/>
                    <a:lstStyle/>
                    <a:p>
                      <a:pPr marL="91440">
                        <a:lnSpc>
                          <a:spcPct val="100000"/>
                        </a:lnSpc>
                        <a:spcBef>
                          <a:spcPts val="345"/>
                        </a:spcBef>
                      </a:pPr>
                      <a:r>
                        <a:rPr lang="en-US" sz="1600" b="0" spc="-5" dirty="0">
                          <a:solidFill>
                            <a:srgbClr val="FFFFFF"/>
                          </a:solidFill>
                          <a:latin typeface="Lub Dub Bold" panose="020B0803030403020204" pitchFamily="34" charset="0"/>
                          <a:cs typeface="Arial Narrow"/>
                        </a:rPr>
                        <a:t>CLASSIFICATION</a:t>
                      </a:r>
                      <a:r>
                        <a:rPr lang="en-US" sz="1600" b="0" spc="-45" dirty="0">
                          <a:solidFill>
                            <a:srgbClr val="FFFFFF"/>
                          </a:solidFill>
                          <a:latin typeface="Lub Dub Bold" panose="020B0803030403020204" pitchFamily="34" charset="0"/>
                          <a:cs typeface="Arial Narrow"/>
                        </a:rPr>
                        <a:t> </a:t>
                      </a:r>
                      <a:r>
                        <a:rPr lang="en-US" sz="1600" b="0" spc="-5" dirty="0">
                          <a:solidFill>
                            <a:srgbClr val="FFFFFF"/>
                          </a:solidFill>
                          <a:latin typeface="Lub Dub Bold" panose="020B0803030403020204" pitchFamily="34" charset="0"/>
                          <a:cs typeface="Arial Narrow"/>
                        </a:rPr>
                        <a:t>SCHEME</a:t>
                      </a:r>
                      <a:endParaRPr lang="en-US" sz="1600" b="0" dirty="0">
                        <a:latin typeface="Lub Dub Bold" panose="020B0803030403020204" pitchFamily="34" charset="0"/>
                        <a:cs typeface="Arial Narrow"/>
                      </a:endParaRPr>
                    </a:p>
                  </a:txBody>
                  <a:tcPr marL="0" marR="0" marT="43815" marB="0">
                    <a:solidFill>
                      <a:srgbClr val="000000"/>
                    </a:solidFill>
                  </a:tcPr>
                </a:tc>
                <a:tc>
                  <a:txBody>
                    <a:bodyPr/>
                    <a:lstStyle/>
                    <a:p>
                      <a:pPr marL="132080">
                        <a:lnSpc>
                          <a:spcPct val="100000"/>
                        </a:lnSpc>
                        <a:spcBef>
                          <a:spcPts val="345"/>
                        </a:spcBef>
                      </a:pPr>
                      <a:r>
                        <a:rPr lang="en-US" sz="1600" b="0" spc="-5" dirty="0">
                          <a:solidFill>
                            <a:srgbClr val="FFFFFF"/>
                          </a:solidFill>
                          <a:latin typeface="Lub Dub Bold" panose="020B0803030403020204" pitchFamily="34" charset="0"/>
                          <a:cs typeface="Arial Narrow"/>
                        </a:rPr>
                        <a:t>REQUIRED</a:t>
                      </a:r>
                      <a:r>
                        <a:rPr lang="en-US" sz="1600" b="0" spc="-65" dirty="0">
                          <a:solidFill>
                            <a:srgbClr val="FFFFFF"/>
                          </a:solidFill>
                          <a:latin typeface="Lub Dub Bold" panose="020B0803030403020204" pitchFamily="34" charset="0"/>
                          <a:cs typeface="Arial Narrow"/>
                        </a:rPr>
                        <a:t> </a:t>
                      </a:r>
                      <a:r>
                        <a:rPr lang="en-US" sz="1600" b="0" spc="-10" dirty="0">
                          <a:solidFill>
                            <a:srgbClr val="FFFFFF"/>
                          </a:solidFill>
                          <a:latin typeface="Lub Dub Bold" panose="020B0803030403020204" pitchFamily="34" charset="0"/>
                          <a:cs typeface="Arial Narrow"/>
                        </a:rPr>
                        <a:t>WORKUP</a:t>
                      </a:r>
                      <a:endParaRPr lang="en-US" sz="1600" b="0" dirty="0">
                        <a:latin typeface="Lub Dub Bold" panose="020B0803030403020204" pitchFamily="34" charset="0"/>
                        <a:cs typeface="Arial Narrow"/>
                      </a:endParaRPr>
                    </a:p>
                  </a:txBody>
                  <a:tcPr marL="0" marR="0" marT="43815" marB="0">
                    <a:solidFill>
                      <a:srgbClr val="000000"/>
                    </a:solidFill>
                  </a:tcPr>
                </a:tc>
                <a:extLst>
                  <a:ext uri="{0D108BD9-81ED-4DB2-BD59-A6C34878D82A}">
                    <a16:rowId xmlns:a16="http://schemas.microsoft.com/office/drawing/2014/main" val="10000"/>
                  </a:ext>
                </a:extLst>
              </a:tr>
              <a:tr h="392030">
                <a:tc>
                  <a:txBody>
                    <a:bodyPr/>
                    <a:lstStyle/>
                    <a:p>
                      <a:pPr marL="85090">
                        <a:lnSpc>
                          <a:spcPct val="100000"/>
                        </a:lnSpc>
                        <a:spcBef>
                          <a:spcPts val="1085"/>
                        </a:spcBef>
                      </a:pPr>
                      <a:r>
                        <a:rPr sz="1200" dirty="0">
                          <a:latin typeface="Lub Dub Bold" panose="020B0803030403020204" pitchFamily="34" charset="0"/>
                          <a:cs typeface="Arial Narrow"/>
                        </a:rPr>
                        <a:t>TOAST</a:t>
                      </a:r>
                      <a:r>
                        <a:rPr lang="en-US" sz="1200" baseline="24691" dirty="0">
                          <a:latin typeface="Lub Dub Bold" panose="020B0803030403020204" pitchFamily="34" charset="0"/>
                          <a:cs typeface="Arial Narrow"/>
                        </a:rPr>
                        <a:t>2</a:t>
                      </a:r>
                      <a:endParaRPr sz="1200" baseline="24691" dirty="0">
                        <a:latin typeface="Lub Dub Bold" panose="020B0803030403020204" pitchFamily="34" charset="0"/>
                        <a:cs typeface="Arial Narrow"/>
                      </a:endParaRPr>
                    </a:p>
                  </a:txBody>
                  <a:tcPr marL="0" marR="0" marT="0" marB="0" anchor="ctr">
                    <a:lnL w="12700">
                      <a:solidFill>
                        <a:srgbClr val="000000"/>
                      </a:solidFill>
                      <a:prstDash val="solid"/>
                    </a:lnL>
                    <a:lnB w="12700">
                      <a:solidFill>
                        <a:srgbClr val="000000"/>
                      </a:solidFill>
                      <a:prstDash val="solid"/>
                    </a:lnB>
                    <a:solidFill>
                      <a:srgbClr val="E7E7E7"/>
                    </a:solidFill>
                  </a:tcPr>
                </a:tc>
                <a:tc>
                  <a:txBody>
                    <a:bodyPr/>
                    <a:lstStyle/>
                    <a:p>
                      <a:pPr marL="132080">
                        <a:lnSpc>
                          <a:spcPct val="100000"/>
                        </a:lnSpc>
                        <a:spcBef>
                          <a:spcPts val="1085"/>
                        </a:spcBef>
                      </a:pPr>
                      <a:r>
                        <a:rPr sz="1200" spc="-5" dirty="0">
                          <a:latin typeface="Lub Dub Medium" panose="020B0603030403020204" pitchFamily="34" charset="0"/>
                          <a:cs typeface="Arial Narrow"/>
                        </a:rPr>
                        <a:t>Not</a:t>
                      </a:r>
                      <a:r>
                        <a:rPr sz="1200" spc="-80" dirty="0">
                          <a:latin typeface="Lub Dub Medium" panose="020B0603030403020204" pitchFamily="34" charset="0"/>
                          <a:cs typeface="Arial Narrow"/>
                        </a:rPr>
                        <a:t> </a:t>
                      </a:r>
                      <a:r>
                        <a:rPr sz="1200" spc="-5" dirty="0">
                          <a:latin typeface="Lub Dub Medium" panose="020B0603030403020204" pitchFamily="34" charset="0"/>
                          <a:cs typeface="Arial Narrow"/>
                        </a:rPr>
                        <a:t>specified</a:t>
                      </a:r>
                      <a:endParaRPr sz="1200" dirty="0">
                        <a:latin typeface="Lub Dub Medium" panose="020B0603030403020204" pitchFamily="34" charset="0"/>
                        <a:cs typeface="Arial Narrow"/>
                      </a:endParaRPr>
                    </a:p>
                  </a:txBody>
                  <a:tcPr marL="0" marR="0" marT="0" marB="0" anchor="ctr">
                    <a:lnR w="12700">
                      <a:solidFill>
                        <a:srgbClr val="000000"/>
                      </a:solidFill>
                      <a:prstDash val="solid"/>
                    </a:lnR>
                    <a:lnB w="12700">
                      <a:solidFill>
                        <a:srgbClr val="000000"/>
                      </a:solidFill>
                      <a:prstDash val="solid"/>
                    </a:lnB>
                    <a:solidFill>
                      <a:srgbClr val="E7E7E7"/>
                    </a:solidFill>
                  </a:tcPr>
                </a:tc>
                <a:extLst>
                  <a:ext uri="{0D108BD9-81ED-4DB2-BD59-A6C34878D82A}">
                    <a16:rowId xmlns:a16="http://schemas.microsoft.com/office/drawing/2014/main" val="10001"/>
                  </a:ext>
                </a:extLst>
              </a:tr>
              <a:tr h="493316">
                <a:tc>
                  <a:txBody>
                    <a:bodyPr/>
                    <a:lstStyle/>
                    <a:p>
                      <a:pPr marL="85090">
                        <a:lnSpc>
                          <a:spcPts val="1595"/>
                        </a:lnSpc>
                        <a:spcBef>
                          <a:spcPts val="869"/>
                        </a:spcBef>
                      </a:pPr>
                      <a:r>
                        <a:rPr sz="1200" spc="-5" dirty="0">
                          <a:latin typeface="Lub Dub Bold" panose="020B0803030403020204" pitchFamily="34" charset="0"/>
                          <a:cs typeface="Arial Narrow"/>
                        </a:rPr>
                        <a:t>Causative Classification of</a:t>
                      </a:r>
                      <a:r>
                        <a:rPr sz="1200" spc="-15" dirty="0">
                          <a:latin typeface="Lub Dub Bold" panose="020B0803030403020204" pitchFamily="34" charset="0"/>
                          <a:cs typeface="Arial Narrow"/>
                        </a:rPr>
                        <a:t> </a:t>
                      </a:r>
                      <a:r>
                        <a:rPr sz="1200" spc="-5" dirty="0">
                          <a:latin typeface="Lub Dub Bold" panose="020B0803030403020204" pitchFamily="34" charset="0"/>
                          <a:cs typeface="Arial Narrow"/>
                        </a:rPr>
                        <a:t>Stroke</a:t>
                      </a:r>
                      <a:endParaRPr sz="1200" dirty="0">
                        <a:latin typeface="Lub Dub Bold" panose="020B0803030403020204" pitchFamily="34" charset="0"/>
                        <a:cs typeface="Arial Narrow"/>
                      </a:endParaRPr>
                    </a:p>
                    <a:p>
                      <a:pPr marL="85090">
                        <a:lnSpc>
                          <a:spcPts val="1595"/>
                        </a:lnSpc>
                      </a:pPr>
                      <a:r>
                        <a:rPr sz="1200" dirty="0">
                          <a:latin typeface="Lub Dub Bold" panose="020B0803030403020204" pitchFamily="34" charset="0"/>
                          <a:cs typeface="Arial Narrow"/>
                        </a:rPr>
                        <a:t>(CCS)</a:t>
                      </a:r>
                      <a:r>
                        <a:rPr lang="en-US" sz="1200" baseline="24691" dirty="0">
                          <a:latin typeface="Lub Dub Bold" panose="020B0803030403020204" pitchFamily="34" charset="0"/>
                          <a:cs typeface="Arial Narrow"/>
                        </a:rPr>
                        <a:t>3</a:t>
                      </a:r>
                      <a:endParaRPr sz="1200" baseline="24691" dirty="0">
                        <a:latin typeface="Lub Dub Bold" panose="020B0803030403020204" pitchFamily="34" charset="0"/>
                        <a:cs typeface="Arial Narrow"/>
                      </a:endParaRPr>
                    </a:p>
                  </a:txBody>
                  <a:tcPr marL="0" marR="0" marT="0" marB="0" anchor="ctr">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32080" marR="521970" algn="l">
                        <a:lnSpc>
                          <a:spcPts val="1510"/>
                        </a:lnSpc>
                        <a:spcBef>
                          <a:spcPts val="305"/>
                        </a:spcBef>
                      </a:pPr>
                      <a:r>
                        <a:rPr sz="1200" spc="-5" dirty="0">
                          <a:latin typeface="Lub Dub Medium" panose="020B0603030403020204" pitchFamily="34" charset="0"/>
                          <a:cs typeface="Arial Narrow"/>
                        </a:rPr>
                        <a:t>Brai</a:t>
                      </a:r>
                      <a:r>
                        <a:rPr lang="en-US" sz="1200" spc="-5" dirty="0">
                          <a:latin typeface="Lub Dub Medium" panose="020B0603030403020204" pitchFamily="34" charset="0"/>
                          <a:cs typeface="Arial Narrow"/>
                        </a:rPr>
                        <a:t>n </a:t>
                      </a:r>
                      <a:r>
                        <a:rPr sz="1200" dirty="0">
                          <a:latin typeface="Lub Dub Medium" panose="020B0603030403020204" pitchFamily="34" charset="0"/>
                          <a:cs typeface="Arial Narrow"/>
                        </a:rPr>
                        <a:t>CT/MR</a:t>
                      </a:r>
                      <a:r>
                        <a:rPr lang="en-US" sz="1200" dirty="0">
                          <a:latin typeface="Lub Dub Medium" panose="020B0603030403020204" pitchFamily="34" charset="0"/>
                          <a:cs typeface="Arial Narrow"/>
                        </a:rPr>
                        <a:t>I</a:t>
                      </a:r>
                      <a:r>
                        <a:rPr sz="1200" dirty="0">
                          <a:latin typeface="Lub Dub Medium" panose="020B0603030403020204" pitchFamily="34" charset="0"/>
                          <a:cs typeface="Arial Narrow"/>
                        </a:rPr>
                        <a:t>, </a:t>
                      </a:r>
                      <a:r>
                        <a:rPr sz="1200" spc="-5" dirty="0">
                          <a:latin typeface="Lub Dub Medium" panose="020B0603030403020204" pitchFamily="34" charset="0"/>
                          <a:cs typeface="Arial Narrow"/>
                        </a:rPr>
                        <a:t>12-lead </a:t>
                      </a:r>
                      <a:r>
                        <a:rPr sz="1200" dirty="0">
                          <a:latin typeface="Lub Dub Medium" panose="020B0603030403020204" pitchFamily="34" charset="0"/>
                          <a:cs typeface="Arial Narrow"/>
                        </a:rPr>
                        <a:t>ECG, </a:t>
                      </a:r>
                      <a:r>
                        <a:rPr sz="1200" spc="-5" dirty="0">
                          <a:latin typeface="Lub Dub Medium" panose="020B0603030403020204" pitchFamily="34" charset="0"/>
                          <a:cs typeface="Arial Narrow"/>
                        </a:rPr>
                        <a:t>precordial echocardiogram,  extra/intravascular</a:t>
                      </a:r>
                      <a:r>
                        <a:rPr sz="1200" spc="-35" dirty="0">
                          <a:latin typeface="Lub Dub Medium" panose="020B0603030403020204" pitchFamily="34" charset="0"/>
                          <a:cs typeface="Arial Narrow"/>
                        </a:rPr>
                        <a:t> </a:t>
                      </a:r>
                      <a:r>
                        <a:rPr sz="1200" spc="-5" dirty="0">
                          <a:latin typeface="Lub Dub Medium" panose="020B0603030403020204" pitchFamily="34" charset="0"/>
                          <a:cs typeface="Arial Narrow"/>
                        </a:rPr>
                        <a:t>imaging</a:t>
                      </a:r>
                      <a:endParaRPr sz="1200" dirty="0">
                        <a:latin typeface="Lub Dub Medium" panose="020B0603030403020204" pitchFamily="34" charset="0"/>
                        <a:cs typeface="Arial Narrow"/>
                      </a:endParaRPr>
                    </a:p>
                  </a:txBody>
                  <a:tcPr marL="0" marR="0" marT="0" marB="0" anchor="ctr">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39270">
                <a:tc>
                  <a:txBody>
                    <a:bodyPr/>
                    <a:lstStyle/>
                    <a:p>
                      <a:pPr>
                        <a:lnSpc>
                          <a:spcPct val="100000"/>
                        </a:lnSpc>
                        <a:spcBef>
                          <a:spcPts val="35"/>
                        </a:spcBef>
                      </a:pPr>
                      <a:endParaRPr sz="1400" dirty="0">
                        <a:latin typeface="Lub Dub Bold" panose="020B0803030403020204" pitchFamily="34" charset="0"/>
                        <a:cs typeface="Times New Roman"/>
                      </a:endParaRPr>
                    </a:p>
                    <a:p>
                      <a:pPr marL="85090" marR="173355">
                        <a:lnSpc>
                          <a:spcPts val="1510"/>
                        </a:lnSpc>
                        <a:spcBef>
                          <a:spcPts val="5"/>
                        </a:spcBef>
                      </a:pPr>
                      <a:r>
                        <a:rPr sz="1200" spc="-5" dirty="0">
                          <a:latin typeface="Lub Dub Bold" panose="020B0803030403020204" pitchFamily="34" charset="0"/>
                          <a:cs typeface="Arial Narrow"/>
                        </a:rPr>
                        <a:t>Embolic </a:t>
                      </a:r>
                      <a:r>
                        <a:rPr lang="en-US" sz="1200" spc="-5" dirty="0">
                          <a:latin typeface="Lub Dub Bold" panose="020B0803030403020204" pitchFamily="34" charset="0"/>
                          <a:cs typeface="Arial Narrow"/>
                        </a:rPr>
                        <a:t>S</a:t>
                      </a:r>
                      <a:r>
                        <a:rPr sz="1200" spc="-5" dirty="0">
                          <a:latin typeface="Lub Dub Bold" panose="020B0803030403020204" pitchFamily="34" charset="0"/>
                          <a:cs typeface="Arial Narrow"/>
                        </a:rPr>
                        <a:t>trokes of </a:t>
                      </a:r>
                      <a:r>
                        <a:rPr lang="en-US" sz="1200" spc="-5" dirty="0">
                          <a:latin typeface="Lub Dub Bold" panose="020B0803030403020204" pitchFamily="34" charset="0"/>
                          <a:cs typeface="Arial Narrow"/>
                        </a:rPr>
                        <a:t>U</a:t>
                      </a:r>
                      <a:r>
                        <a:rPr sz="1200" spc="-5" dirty="0">
                          <a:latin typeface="Lub Dub Bold" panose="020B0803030403020204" pitchFamily="34" charset="0"/>
                          <a:cs typeface="Arial Narrow"/>
                        </a:rPr>
                        <a:t>ndetermined </a:t>
                      </a:r>
                      <a:r>
                        <a:rPr lang="en-US" sz="1200" spc="-5" dirty="0">
                          <a:latin typeface="Lub Dub Bold" panose="020B0803030403020204" pitchFamily="34" charset="0"/>
                          <a:cs typeface="Arial Narrow"/>
                        </a:rPr>
                        <a:t>S</a:t>
                      </a:r>
                      <a:r>
                        <a:rPr sz="1200" dirty="0">
                          <a:latin typeface="Lub Dub Bold" panose="020B0803030403020204" pitchFamily="34" charset="0"/>
                          <a:cs typeface="Arial Narrow"/>
                        </a:rPr>
                        <a:t>ource</a:t>
                      </a:r>
                      <a:r>
                        <a:rPr lang="en-US" sz="1200" baseline="24691" dirty="0">
                          <a:latin typeface="Lub Dub Bold" panose="020B0803030403020204" pitchFamily="34" charset="0"/>
                          <a:cs typeface="Arial Narrow"/>
                        </a:rPr>
                        <a:t>4</a:t>
                      </a:r>
                      <a:endParaRPr sz="1200" baseline="24691" dirty="0">
                        <a:latin typeface="Lub Dub Bold" panose="020B0803030403020204" pitchFamily="34" charset="0"/>
                        <a:cs typeface="Arial Narrow"/>
                      </a:endParaRPr>
                    </a:p>
                  </a:txBody>
                  <a:tcPr marL="0" marR="0" marT="0" marB="0" anchor="ctr">
                    <a:lnL w="12700">
                      <a:solidFill>
                        <a:srgbClr val="000000"/>
                      </a:solidFill>
                      <a:prstDash val="solid"/>
                    </a:lnL>
                    <a:lnT w="12700">
                      <a:solidFill>
                        <a:srgbClr val="000000"/>
                      </a:solidFill>
                      <a:prstDash val="solid"/>
                    </a:lnT>
                    <a:lnB w="12700">
                      <a:solidFill>
                        <a:srgbClr val="000000"/>
                      </a:solidFill>
                      <a:prstDash val="solid"/>
                    </a:lnB>
                    <a:solidFill>
                      <a:srgbClr val="E7E7E7"/>
                    </a:solidFill>
                  </a:tcPr>
                </a:tc>
                <a:tc>
                  <a:txBody>
                    <a:bodyPr/>
                    <a:lstStyle/>
                    <a:p>
                      <a:pPr marL="132080" marR="222250">
                        <a:lnSpc>
                          <a:spcPts val="1510"/>
                        </a:lnSpc>
                        <a:spcBef>
                          <a:spcPts val="310"/>
                        </a:spcBef>
                      </a:pPr>
                      <a:r>
                        <a:rPr sz="1200" spc="-5" dirty="0">
                          <a:latin typeface="Lub Dub Medium" panose="020B0603030403020204" pitchFamily="34" charset="0"/>
                          <a:cs typeface="Arial Narrow"/>
                        </a:rPr>
                        <a:t>Brain </a:t>
                      </a:r>
                      <a:r>
                        <a:rPr sz="1200" dirty="0">
                          <a:latin typeface="Lub Dub Medium" panose="020B0603030403020204" pitchFamily="34" charset="0"/>
                          <a:cs typeface="Arial Narrow"/>
                        </a:rPr>
                        <a:t>CT/MR</a:t>
                      </a:r>
                      <a:r>
                        <a:rPr lang="en-US" sz="1200" dirty="0">
                          <a:latin typeface="Lub Dub Medium" panose="020B0603030403020204" pitchFamily="34" charset="0"/>
                          <a:cs typeface="Arial Narrow"/>
                        </a:rPr>
                        <a:t>I</a:t>
                      </a:r>
                      <a:r>
                        <a:rPr sz="1200" dirty="0">
                          <a:latin typeface="Lub Dub Medium" panose="020B0603030403020204" pitchFamily="34" charset="0"/>
                          <a:cs typeface="Arial Narrow"/>
                        </a:rPr>
                        <a:t>, </a:t>
                      </a:r>
                      <a:r>
                        <a:rPr sz="1200" spc="-5" dirty="0">
                          <a:latin typeface="Lub Dub Medium" panose="020B0603030403020204" pitchFamily="34" charset="0"/>
                          <a:cs typeface="Arial Narrow"/>
                        </a:rPr>
                        <a:t>12-lead </a:t>
                      </a:r>
                      <a:r>
                        <a:rPr sz="1200" dirty="0">
                          <a:latin typeface="Lub Dub Medium" panose="020B0603030403020204" pitchFamily="34" charset="0"/>
                          <a:cs typeface="Arial Narrow"/>
                        </a:rPr>
                        <a:t>ECG,  </a:t>
                      </a:r>
                      <a:r>
                        <a:rPr sz="1200" spc="-5" dirty="0">
                          <a:latin typeface="Lub Dub Medium" panose="020B0603030403020204" pitchFamily="34" charset="0"/>
                          <a:cs typeface="Arial Narrow"/>
                        </a:rPr>
                        <a:t>precordial echocardiogram,  extra/intravascular imaging,  cardiac monitoring </a:t>
                      </a:r>
                      <a:r>
                        <a:rPr sz="1200" dirty="0">
                          <a:latin typeface="Lub Dub Medium" panose="020B0603030403020204" pitchFamily="34" charset="0"/>
                          <a:cs typeface="Arial Narrow"/>
                        </a:rPr>
                        <a:t>for </a:t>
                      </a:r>
                      <a:r>
                        <a:rPr sz="1200" spc="-5" dirty="0">
                          <a:latin typeface="Lub Dub Medium" panose="020B0603030403020204" pitchFamily="34" charset="0"/>
                          <a:cs typeface="Arial Narrow"/>
                        </a:rPr>
                        <a:t>≥24</a:t>
                      </a:r>
                      <a:r>
                        <a:rPr sz="1200" spc="30" dirty="0">
                          <a:latin typeface="Lub Dub Medium" panose="020B0603030403020204" pitchFamily="34" charset="0"/>
                          <a:cs typeface="Arial Narrow"/>
                        </a:rPr>
                        <a:t> </a:t>
                      </a:r>
                      <a:r>
                        <a:rPr sz="1200" spc="-5" dirty="0">
                          <a:latin typeface="Lub Dub Medium" panose="020B0603030403020204" pitchFamily="34" charset="0"/>
                          <a:cs typeface="Arial Narrow"/>
                        </a:rPr>
                        <a:t>hours</a:t>
                      </a:r>
                      <a:endParaRPr sz="1200" dirty="0">
                        <a:latin typeface="Lub Dub Medium" panose="020B0603030403020204" pitchFamily="34" charset="0"/>
                        <a:cs typeface="Arial Narrow"/>
                      </a:endParaRPr>
                    </a:p>
                  </a:txBody>
                  <a:tcPr marL="0" marR="0" marT="0" marB="0" anchor="ctr">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3"/>
                  </a:ext>
                </a:extLst>
              </a:tr>
              <a:tr h="411876">
                <a:tc>
                  <a:txBody>
                    <a:bodyPr/>
                    <a:lstStyle/>
                    <a:p>
                      <a:pPr marL="85090">
                        <a:lnSpc>
                          <a:spcPct val="100000"/>
                        </a:lnSpc>
                        <a:spcBef>
                          <a:spcPts val="1195"/>
                        </a:spcBef>
                      </a:pPr>
                      <a:r>
                        <a:rPr sz="1200" dirty="0">
                          <a:latin typeface="Lub Dub Bold" panose="020B0803030403020204" pitchFamily="34" charset="0"/>
                          <a:cs typeface="Arial Narrow"/>
                        </a:rPr>
                        <a:t>ASCOD</a:t>
                      </a:r>
                      <a:r>
                        <a:rPr sz="1200" spc="-65" dirty="0">
                          <a:latin typeface="Lub Dub Bold" panose="020B0803030403020204" pitchFamily="34" charset="0"/>
                          <a:cs typeface="Arial Narrow"/>
                        </a:rPr>
                        <a:t> </a:t>
                      </a:r>
                      <a:r>
                        <a:rPr lang="en-US" sz="1200" spc="-5" dirty="0">
                          <a:latin typeface="Lub Dub Bold" panose="020B0803030403020204" pitchFamily="34" charset="0"/>
                          <a:cs typeface="Arial Narrow"/>
                        </a:rPr>
                        <a:t>P</a:t>
                      </a:r>
                      <a:r>
                        <a:rPr sz="1200" spc="-5" dirty="0">
                          <a:latin typeface="Lub Dub Bold" panose="020B0803030403020204" pitchFamily="34" charset="0"/>
                          <a:cs typeface="Arial Narrow"/>
                        </a:rPr>
                        <a:t>henotyping</a:t>
                      </a:r>
                      <a:r>
                        <a:rPr lang="en-US" sz="1200" spc="-7" baseline="24691" dirty="0">
                          <a:latin typeface="Lub Dub Bold" panose="020B0803030403020204" pitchFamily="34" charset="0"/>
                          <a:cs typeface="Arial Narrow"/>
                        </a:rPr>
                        <a:t>5</a:t>
                      </a:r>
                      <a:endParaRPr sz="1200" baseline="24691" dirty="0">
                        <a:latin typeface="Lub Dub Bold" panose="020B0803030403020204" pitchFamily="34" charset="0"/>
                        <a:cs typeface="Arial Narrow"/>
                      </a:endParaRPr>
                    </a:p>
                  </a:txBody>
                  <a:tcPr marL="0" marR="0" marT="0" marB="0" anchor="ctr">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32080" marR="337185">
                        <a:lnSpc>
                          <a:spcPts val="1510"/>
                        </a:lnSpc>
                        <a:spcBef>
                          <a:spcPts val="635"/>
                        </a:spcBef>
                      </a:pPr>
                      <a:r>
                        <a:rPr sz="1200" spc="-5" dirty="0">
                          <a:latin typeface="Lub Dub Medium" panose="020B0603030403020204" pitchFamily="34" charset="0"/>
                          <a:cs typeface="Arial Narrow"/>
                        </a:rPr>
                        <a:t>Does not include </a:t>
                      </a:r>
                      <a:r>
                        <a:rPr sz="1200" dirty="0">
                          <a:latin typeface="Lub Dub Medium" panose="020B0603030403020204" pitchFamily="34" charset="0"/>
                          <a:cs typeface="Arial Narrow"/>
                        </a:rPr>
                        <a:t>a </a:t>
                      </a:r>
                      <a:r>
                        <a:rPr sz="1200" spc="-5" dirty="0">
                          <a:latin typeface="Lub Dub Medium" panose="020B0603030403020204" pitchFamily="34" charset="0"/>
                          <a:cs typeface="Arial Narrow"/>
                        </a:rPr>
                        <a:t>cryptogenic  </a:t>
                      </a:r>
                      <a:r>
                        <a:rPr sz="1200" dirty="0">
                          <a:latin typeface="Lub Dub Medium" panose="020B0603030403020204" pitchFamily="34" charset="0"/>
                          <a:cs typeface="Arial Narrow"/>
                        </a:rPr>
                        <a:t>stroke</a:t>
                      </a:r>
                      <a:r>
                        <a:rPr sz="1200" spc="-75" dirty="0">
                          <a:latin typeface="Lub Dub Medium" panose="020B0603030403020204" pitchFamily="34" charset="0"/>
                          <a:cs typeface="Arial Narrow"/>
                        </a:rPr>
                        <a:t> </a:t>
                      </a:r>
                      <a:r>
                        <a:rPr sz="1200" spc="-5" dirty="0">
                          <a:latin typeface="Lub Dub Medium" panose="020B0603030403020204" pitchFamily="34" charset="0"/>
                          <a:cs typeface="Arial Narrow"/>
                        </a:rPr>
                        <a:t>category</a:t>
                      </a:r>
                      <a:endParaRPr sz="1200" dirty="0">
                        <a:latin typeface="Lub Dub Medium" panose="020B0603030403020204" pitchFamily="34" charset="0"/>
                        <a:cs typeface="Arial Narrow"/>
                      </a:endParaRPr>
                    </a:p>
                  </a:txBody>
                  <a:tcPr marL="0" marR="0" marT="0" marB="0" anchor="ctr">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CE14F478-9D04-4606-A9E8-69FBA6E5C89E}"/>
              </a:ext>
            </a:extLst>
          </p:cNvPr>
          <p:cNvSpPr txBox="1"/>
          <p:nvPr/>
        </p:nvSpPr>
        <p:spPr>
          <a:xfrm>
            <a:off x="915729" y="4930834"/>
            <a:ext cx="9348617" cy="1107996"/>
          </a:xfrm>
          <a:prstGeom prst="rect">
            <a:avLst/>
          </a:prstGeom>
          <a:noFill/>
        </p:spPr>
        <p:txBody>
          <a:bodyPr wrap="square" rtlCol="0">
            <a:spAutoFit/>
          </a:bodyPr>
          <a:lstStyle/>
          <a:p>
            <a:r>
              <a:rPr lang="en-US" sz="1600" cap="none" spc="-10" dirty="0">
                <a:solidFill>
                  <a:srgbClr val="C10E20"/>
                </a:solidFill>
                <a:latin typeface="Lub Dub Bold" panose="020B0803030403020204" pitchFamily="34" charset="0"/>
                <a:cs typeface="Arial Narrow"/>
              </a:rPr>
              <a:t>TOAST </a:t>
            </a:r>
            <a:r>
              <a:rPr lang="en-US" sz="1600" cap="none" spc="-5" dirty="0">
                <a:solidFill>
                  <a:srgbClr val="C10E20"/>
                </a:solidFill>
                <a:latin typeface="Lub Dub Bold" panose="020B0803030403020204" pitchFamily="34" charset="0"/>
                <a:cs typeface="Arial Narrow"/>
              </a:rPr>
              <a:t>defines cryptogenic stroke (stroke of undetermined etiology) as </a:t>
            </a:r>
            <a:r>
              <a:rPr lang="en-US" sz="1600" cap="none" spc="-10" dirty="0">
                <a:solidFill>
                  <a:srgbClr val="C10E20"/>
                </a:solidFill>
                <a:latin typeface="Lub Dub Bold" panose="020B0803030403020204" pitchFamily="34" charset="0"/>
                <a:cs typeface="Arial Narrow"/>
              </a:rPr>
              <a:t>brain infarction </a:t>
            </a:r>
            <a:r>
              <a:rPr lang="en-US" sz="1600" cap="none" spc="-5" dirty="0">
                <a:solidFill>
                  <a:srgbClr val="C10E20"/>
                </a:solidFill>
                <a:latin typeface="Lub Dub Bold" panose="020B0803030403020204" pitchFamily="34" charset="0"/>
                <a:cs typeface="Arial Narrow"/>
              </a:rPr>
              <a:t>that is </a:t>
            </a:r>
            <a:r>
              <a:rPr lang="en-US" sz="1600" cap="none" dirty="0">
                <a:solidFill>
                  <a:srgbClr val="C10E20"/>
                </a:solidFill>
                <a:latin typeface="Lub Dub Bold" panose="020B0803030403020204" pitchFamily="34" charset="0"/>
                <a:cs typeface="Arial Narrow"/>
              </a:rPr>
              <a:t>not </a:t>
            </a:r>
            <a:r>
              <a:rPr lang="en-US" sz="1600" cap="none" spc="-5" dirty="0">
                <a:solidFill>
                  <a:srgbClr val="C10E20"/>
                </a:solidFill>
                <a:latin typeface="Lub Dub Bold" panose="020B0803030403020204" pitchFamily="34" charset="0"/>
                <a:cs typeface="Arial Narrow"/>
              </a:rPr>
              <a:t>attributable to a definite </a:t>
            </a:r>
            <a:r>
              <a:rPr lang="en-US" sz="1600" cap="none" spc="-5" dirty="0" err="1">
                <a:solidFill>
                  <a:srgbClr val="C10E20"/>
                </a:solidFill>
                <a:latin typeface="Lub Dub Bold" panose="020B0803030403020204" pitchFamily="34" charset="0"/>
                <a:cs typeface="Arial Narrow"/>
              </a:rPr>
              <a:t>cardioembolism</a:t>
            </a:r>
            <a:r>
              <a:rPr lang="en-US" sz="1600" cap="none" spc="-5" dirty="0">
                <a:solidFill>
                  <a:srgbClr val="C10E20"/>
                </a:solidFill>
                <a:latin typeface="Lub Dub Bold" panose="020B0803030403020204" pitchFamily="34" charset="0"/>
                <a:cs typeface="Arial Narrow"/>
              </a:rPr>
              <a:t>, </a:t>
            </a:r>
            <a:r>
              <a:rPr lang="en-US" sz="1600" cap="none" spc="-10" dirty="0">
                <a:solidFill>
                  <a:srgbClr val="C10E20"/>
                </a:solidFill>
                <a:latin typeface="Lub Dub Bold" panose="020B0803030403020204" pitchFamily="34" charset="0"/>
                <a:cs typeface="Arial Narrow"/>
              </a:rPr>
              <a:t>large artery </a:t>
            </a:r>
            <a:r>
              <a:rPr lang="en-US" sz="1600" cap="none" spc="-5" dirty="0">
                <a:solidFill>
                  <a:srgbClr val="C10E20"/>
                </a:solidFill>
                <a:latin typeface="Lub Dub Bold" panose="020B0803030403020204" pitchFamily="34" charset="0"/>
                <a:cs typeface="Arial Narrow"/>
              </a:rPr>
              <a:t>atherosclerosis or small </a:t>
            </a:r>
            <a:r>
              <a:rPr lang="en-US" sz="1600" cap="none" spc="-10" dirty="0">
                <a:solidFill>
                  <a:srgbClr val="C10E20"/>
                </a:solidFill>
                <a:latin typeface="Lub Dub Bold" panose="020B0803030403020204" pitchFamily="34" charset="0"/>
                <a:cs typeface="Arial Narrow"/>
              </a:rPr>
              <a:t>artery </a:t>
            </a:r>
            <a:r>
              <a:rPr lang="en-US" sz="1600" cap="none" spc="-5" dirty="0">
                <a:solidFill>
                  <a:srgbClr val="C10E20"/>
                </a:solidFill>
                <a:latin typeface="Lub Dub Bold" panose="020B0803030403020204" pitchFamily="34" charset="0"/>
                <a:cs typeface="Arial Narrow"/>
              </a:rPr>
              <a:t>disease despite extensive </a:t>
            </a:r>
            <a:r>
              <a:rPr lang="en-US" sz="1600" cap="none" spc="-10" dirty="0">
                <a:solidFill>
                  <a:srgbClr val="C10E20"/>
                </a:solidFill>
                <a:latin typeface="Lub Dub Bold" panose="020B0803030403020204" pitchFamily="34" charset="0"/>
                <a:cs typeface="Arial Narrow"/>
              </a:rPr>
              <a:t>vascular, </a:t>
            </a:r>
            <a:r>
              <a:rPr lang="en-US" sz="1600" cap="none" spc="-5" dirty="0">
                <a:solidFill>
                  <a:srgbClr val="C10E20"/>
                </a:solidFill>
                <a:latin typeface="Lub Dub Bold" panose="020B0803030403020204" pitchFamily="34" charset="0"/>
                <a:cs typeface="Arial Narrow"/>
              </a:rPr>
              <a:t>cardiac and serologic</a:t>
            </a:r>
            <a:r>
              <a:rPr lang="en-US" sz="1600" cap="none" spc="15" dirty="0">
                <a:solidFill>
                  <a:srgbClr val="C10E20"/>
                </a:solidFill>
                <a:latin typeface="Lub Dub Bold" panose="020B0803030403020204" pitchFamily="34" charset="0"/>
                <a:cs typeface="Arial Narrow"/>
              </a:rPr>
              <a:t> </a:t>
            </a:r>
            <a:r>
              <a:rPr lang="en-US" sz="1600" cap="none" dirty="0">
                <a:solidFill>
                  <a:srgbClr val="C10E20"/>
                </a:solidFill>
                <a:latin typeface="Lub Dub Bold" panose="020B0803030403020204" pitchFamily="34" charset="0"/>
                <a:cs typeface="Arial Narrow"/>
              </a:rPr>
              <a:t>evaluation.</a:t>
            </a:r>
          </a:p>
          <a:p>
            <a:endParaRPr lang="en-US" sz="1600" dirty="0"/>
          </a:p>
        </p:txBody>
      </p:sp>
      <p:sp>
        <p:nvSpPr>
          <p:cNvPr id="14" name="object 34">
            <a:extLst>
              <a:ext uri="{FF2B5EF4-FFF2-40B4-BE49-F238E27FC236}">
                <a16:creationId xmlns:a16="http://schemas.microsoft.com/office/drawing/2014/main" id="{7EF99505-0D22-4B47-8447-1D0FD9A32F01}"/>
              </a:ext>
            </a:extLst>
          </p:cNvPr>
          <p:cNvSpPr txBox="1"/>
          <p:nvPr/>
        </p:nvSpPr>
        <p:spPr>
          <a:xfrm>
            <a:off x="838199" y="6289216"/>
            <a:ext cx="7276072" cy="24622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Medium" panose="020B0603030403020204" pitchFamily="34" charset="0"/>
                <a:cs typeface="Arial"/>
              </a:rPr>
              <a:t>1. Kleindorfer DO et al. (2021);Stroke.  2. Adams HP et al. (1993);Stroke.  3. Arsava EM et al. (2010);Neurology.  4. Hart RG et al. (2014);Lancet Neurol.  5. Amarenco P et al. (2013);Cerebrovasc Dis. </a:t>
            </a:r>
          </a:p>
        </p:txBody>
      </p:sp>
    </p:spTree>
    <p:extLst>
      <p:ext uri="{BB962C8B-B14F-4D97-AF65-F5344CB8AC3E}">
        <p14:creationId xmlns:p14="http://schemas.microsoft.com/office/powerpoint/2010/main" val="125514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9A05-A80B-4B85-A34A-9374BB7231E0}"/>
              </a:ext>
            </a:extLst>
          </p:cNvPr>
          <p:cNvSpPr>
            <a:spLocks noGrp="1"/>
          </p:cNvSpPr>
          <p:nvPr>
            <p:ph type="title"/>
          </p:nvPr>
        </p:nvSpPr>
        <p:spPr/>
        <p:txBody>
          <a:bodyPr/>
          <a:lstStyle/>
          <a:p>
            <a:r>
              <a:rPr lang="en-US" spc="-5" dirty="0"/>
              <a:t>Cryptogenic Stroke Is a Diagnosis of</a:t>
            </a:r>
            <a:r>
              <a:rPr lang="en-US" spc="5" dirty="0"/>
              <a:t> </a:t>
            </a:r>
            <a:r>
              <a:rPr lang="en-US" spc="-5" dirty="0"/>
              <a:t>Exclusion</a:t>
            </a:r>
            <a:endParaRPr lang="en-US" dirty="0"/>
          </a:p>
        </p:txBody>
      </p:sp>
      <p:pic>
        <p:nvPicPr>
          <p:cNvPr id="5" name="Picture 4" descr="Graphic indicating the different types of stroke including atherosclerotic, arteroembolic, aortoembolic, branch occlusive disease, cardioembolic, paroxysmal atrial fibrillation, paroxysmal embolism, small arterial occlusion, Other causes, cancer-related coagulopathy, and cryptogenic strokes.&#10;">
            <a:extLst>
              <a:ext uri="{FF2B5EF4-FFF2-40B4-BE49-F238E27FC236}">
                <a16:creationId xmlns:a16="http://schemas.microsoft.com/office/drawing/2014/main" id="{35A0038D-BE18-4BC1-9CE8-9AEF69B76B61}"/>
              </a:ext>
            </a:extLst>
          </p:cNvPr>
          <p:cNvPicPr>
            <a:picLocks noChangeAspect="1"/>
          </p:cNvPicPr>
          <p:nvPr/>
        </p:nvPicPr>
        <p:blipFill>
          <a:blip r:embed="rId3"/>
          <a:stretch>
            <a:fillRect/>
          </a:stretch>
        </p:blipFill>
        <p:spPr>
          <a:xfrm>
            <a:off x="2846550" y="1608588"/>
            <a:ext cx="6498899" cy="4200508"/>
          </a:xfrm>
          <a:prstGeom prst="rect">
            <a:avLst/>
          </a:prstGeom>
        </p:spPr>
      </p:pic>
      <p:sp>
        <p:nvSpPr>
          <p:cNvPr id="7" name="object 34">
            <a:extLst>
              <a:ext uri="{FF2B5EF4-FFF2-40B4-BE49-F238E27FC236}">
                <a16:creationId xmlns:a16="http://schemas.microsoft.com/office/drawing/2014/main" id="{4D6AD203-A025-4AAC-967E-74271F3ECA2E}"/>
              </a:ext>
            </a:extLst>
          </p:cNvPr>
          <p:cNvSpPr txBox="1"/>
          <p:nvPr/>
        </p:nvSpPr>
        <p:spPr>
          <a:xfrm>
            <a:off x="838199" y="6384626"/>
            <a:ext cx="5727358" cy="123111"/>
          </a:xfrm>
          <a:prstGeom prst="rect">
            <a:avLst/>
          </a:prstGeom>
        </p:spPr>
        <p:txBody>
          <a:bodyPr vert="horz" wrap="square" lIns="0" tIns="0" rIns="0" bIns="0" rtlCol="0">
            <a:spAutoFit/>
          </a:bodyPr>
          <a:lstStyle/>
          <a:p>
            <a:pPr marL="12700">
              <a:lnSpc>
                <a:spcPct val="100000"/>
              </a:lnSpc>
            </a:pPr>
            <a:r>
              <a:rPr lang="da-DK" sz="800" dirty="0">
                <a:solidFill>
                  <a:schemeClr val="tx1">
                    <a:lumMod val="50000"/>
                    <a:lumOff val="50000"/>
                  </a:schemeClr>
                </a:solidFill>
                <a:latin typeface="Lub Dub Bold" panose="020B0803030403020204" pitchFamily="34" charset="0"/>
                <a:cs typeface="Arial"/>
              </a:rPr>
              <a:t>Adapted from: </a:t>
            </a:r>
            <a:r>
              <a:rPr lang="da-DK" sz="800" dirty="0">
                <a:solidFill>
                  <a:schemeClr val="tx1">
                    <a:lumMod val="50000"/>
                    <a:lumOff val="50000"/>
                  </a:schemeClr>
                </a:solidFill>
                <a:latin typeface="Lub Dub Medium" panose="020B0603030403020204" pitchFamily="34" charset="0"/>
                <a:cs typeface="Arial"/>
              </a:rPr>
              <a:t>Bang OY et al. (2014);Stroke.</a:t>
            </a:r>
          </a:p>
        </p:txBody>
      </p:sp>
    </p:spTree>
    <p:extLst>
      <p:ext uri="{BB962C8B-B14F-4D97-AF65-F5344CB8AC3E}">
        <p14:creationId xmlns:p14="http://schemas.microsoft.com/office/powerpoint/2010/main" val="46526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D7FE70-DC68-4015-A264-37390AC38D4D}"/>
              </a:ext>
            </a:extLst>
          </p:cNvPr>
          <p:cNvSpPr>
            <a:spLocks noGrp="1"/>
          </p:cNvSpPr>
          <p:nvPr>
            <p:ph type="ctrTitle"/>
          </p:nvPr>
        </p:nvSpPr>
        <p:spPr/>
        <p:txBody>
          <a:bodyPr/>
          <a:lstStyle/>
          <a:p>
            <a:r>
              <a:rPr lang="en-US" b="0" dirty="0"/>
              <a:t>Potential Etiologies</a:t>
            </a:r>
            <a:r>
              <a:rPr lang="en-US" b="0" spc="-155" dirty="0"/>
              <a:t> </a:t>
            </a:r>
            <a:r>
              <a:rPr lang="en-US" b="0" dirty="0"/>
              <a:t>of  Cryptogenic</a:t>
            </a:r>
            <a:r>
              <a:rPr lang="en-US" b="0" spc="-135" dirty="0"/>
              <a:t> </a:t>
            </a:r>
            <a:r>
              <a:rPr lang="en-US" b="0" dirty="0"/>
              <a:t>Stroke</a:t>
            </a:r>
          </a:p>
        </p:txBody>
      </p:sp>
    </p:spTree>
    <p:extLst>
      <p:ext uri="{BB962C8B-B14F-4D97-AF65-F5344CB8AC3E}">
        <p14:creationId xmlns:p14="http://schemas.microsoft.com/office/powerpoint/2010/main" val="1364036801"/>
      </p:ext>
    </p:extLst>
  </p:cSld>
  <p:clrMapOvr>
    <a:masterClrMapping/>
  </p:clrMapOvr>
</p:sld>
</file>

<file path=ppt/theme/theme1.xml><?xml version="1.0" encoding="utf-8"?>
<a:theme xmlns:a="http://schemas.openxmlformats.org/drawingml/2006/main" name="AS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dressing Patients with Cyrptogenic Stroke KL" id="{3FD81167-53E4-4ACF-AC40-4FAD70E091A0}" vid="{F8F892ED-7ABF-43D3-8506-7EB5003752FF}"/>
    </a:ext>
  </a:extLst>
</a:theme>
</file>

<file path=ppt/theme/theme2.xml><?xml version="1.0" encoding="utf-8"?>
<a:theme xmlns:a="http://schemas.openxmlformats.org/drawingml/2006/main" name="AS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dressing Patients with Cyrptogenic Stroke KL" id="{3FD81167-53E4-4ACF-AC40-4FAD70E091A0}" vid="{727D3646-526A-4F70-860C-22D8BF9849B0}"/>
    </a:ext>
  </a:extLst>
</a:theme>
</file>

<file path=ppt/theme/theme3.xml><?xml version="1.0" encoding="utf-8"?>
<a:theme xmlns:a="http://schemas.openxmlformats.org/drawingml/2006/main" name="AS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dressing Patients with Cyrptogenic Stroke KL" id="{3FD81167-53E4-4ACF-AC40-4FAD70E091A0}" vid="{873540CD-4CDD-4310-86C3-C2EEF77B7FF2}"/>
    </a:ext>
  </a:extLst>
</a:theme>
</file>

<file path=ppt/theme/theme4.xml><?xml version="1.0" encoding="utf-8"?>
<a:theme xmlns:a="http://schemas.openxmlformats.org/drawingml/2006/main" name="AS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dressing Patients with Cyrptogenic Stroke KL" id="{3FD81167-53E4-4ACF-AC40-4FAD70E091A0}" vid="{491AC17E-D40B-4407-B07C-E2100FA51A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1BDD430E414144921BDE286A64DAB9" ma:contentTypeVersion="0" ma:contentTypeDescription="Create a new document." ma:contentTypeScope="" ma:versionID="a924927a92e39757b4a019e9efb395a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EEB463-A4E7-4941-98A7-D9A46CFB50C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3.xml><?xml version="1.0" encoding="utf-8"?>
<ds:datastoreItem xmlns:ds="http://schemas.openxmlformats.org/officeDocument/2006/customXml" ds:itemID="{4D71E835-EBD6-480B-A770-532137AAD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Addressing Patients with Cyrptogenic Stroke KL</Template>
  <TotalTime>26746</TotalTime>
  <Words>12730</Words>
  <Application>Microsoft Office PowerPoint</Application>
  <PresentationFormat>Widescreen</PresentationFormat>
  <Paragraphs>775</Paragraphs>
  <Slides>66</Slides>
  <Notes>48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66</vt:i4>
      </vt:variant>
    </vt:vector>
  </HeadingPairs>
  <TitlesOfParts>
    <vt:vector size="82" baseType="lpstr">
      <vt:lpstr>AkzidenzGroteskBE-Light</vt:lpstr>
      <vt:lpstr>AkzidenzGrotesk-LightItalic</vt:lpstr>
      <vt:lpstr>Arial</vt:lpstr>
      <vt:lpstr>BlinkMacSystemFont</vt:lpstr>
      <vt:lpstr>Calibri</vt:lpstr>
      <vt:lpstr>Frutiger LT Std 45 Light</vt:lpstr>
      <vt:lpstr>Lub Dub</vt:lpstr>
      <vt:lpstr>Lub Dub Bold</vt:lpstr>
      <vt:lpstr>Lub Dub Condensed</vt:lpstr>
      <vt:lpstr>Lub Dub Heavy</vt:lpstr>
      <vt:lpstr>Lub Dub Medium</vt:lpstr>
      <vt:lpstr>Wingdings</vt:lpstr>
      <vt:lpstr>ASA titles</vt:lpstr>
      <vt:lpstr>ASA text 01</vt:lpstr>
      <vt:lpstr>ASA text 03</vt:lpstr>
      <vt:lpstr>ASA text 04</vt:lpstr>
      <vt:lpstr>Addressing Patients with Cryptogenic Stroke</vt:lpstr>
      <vt:lpstr>Stroke as a Health care Issue in the U.S.</vt:lpstr>
      <vt:lpstr>Disability Associated With Ischemic Stroke</vt:lpstr>
      <vt:lpstr>Importance of Secondary Ischemic Stroke Prevention</vt:lpstr>
      <vt:lpstr>Cryptogenic Stroke Incidence in the U.S.</vt:lpstr>
      <vt:lpstr>Treatment implications of cryptogenic stroke</vt:lpstr>
      <vt:lpstr>Definitions of Cryptogenic Stroke</vt:lpstr>
      <vt:lpstr>Cryptogenic Stroke Is a Diagnosis of Exclusion</vt:lpstr>
      <vt:lpstr>Potential Etiologies of  Cryptogenic Stroke</vt:lpstr>
      <vt:lpstr>Potential Etiologies of Cryptogenic Stroke</vt:lpstr>
      <vt:lpstr>Potential Etiologies: Patent Foramen Ovale (PFO)</vt:lpstr>
      <vt:lpstr>Potential Etiologies: Occult Paroxysmal Atrial Fibrillation</vt:lpstr>
      <vt:lpstr>Risk for Stroke in Patients With AF</vt:lpstr>
      <vt:lpstr>Potential Etiologies: Hypercoagulable States</vt:lpstr>
      <vt:lpstr>Potential Etiologies: Aortic Arch Atheroma</vt:lpstr>
      <vt:lpstr>Potential Etiologies: Cardiac Tumors &amp; Malignancy</vt:lpstr>
      <vt:lpstr>Potential Etiologies: Dissection</vt:lpstr>
      <vt:lpstr>Potential Etiologies: Vasculitis</vt:lpstr>
      <vt:lpstr>Diagnosing  Cryptogenic Stroke</vt:lpstr>
      <vt:lpstr>PowerPoint Presentation</vt:lpstr>
      <vt:lpstr>Diagnosis of Cryptogenic Stroke: Initial Workup</vt:lpstr>
      <vt:lpstr>ADDITIONAL WORKUP:  Neuroimaging</vt:lpstr>
      <vt:lpstr>ADDITIONAL WORKUP:  Vascular Imaging</vt:lpstr>
      <vt:lpstr>ADDITIONAL WORKUP:  Cardiac Testing</vt:lpstr>
      <vt:lpstr>ADDITIONAL WORKUP:  Cardiac Monitoring</vt:lpstr>
      <vt:lpstr>CRYSTAL AF: Study Design and End Points</vt:lpstr>
      <vt:lpstr>CRYSTAL AF: Patients</vt:lpstr>
      <vt:lpstr>CRYSTAL AF:  Primary End Point Results Detection of Afib by 6 months</vt:lpstr>
      <vt:lpstr>CRYSTAL AF:  Secondary End Point Results Detection of Afib by 12 months</vt:lpstr>
      <vt:lpstr>EMBRACE Trial</vt:lpstr>
      <vt:lpstr>EMBRACE Trial - Results</vt:lpstr>
      <vt:lpstr>EMBRACE Trial</vt:lpstr>
      <vt:lpstr>EMBRACE Trial</vt:lpstr>
      <vt:lpstr>EMBRACE vs CRYSTAL AF: Different Studies, Different Results</vt:lpstr>
      <vt:lpstr>Detection of Occult Paroxysmal Atrial Fibrillation</vt:lpstr>
      <vt:lpstr>ADDITIONAL WORKUP:  Further Laboratory Testing</vt:lpstr>
      <vt:lpstr>AHA/ASA Treatment Recommendations for potential cryptogenic  stroke etiologies</vt:lpstr>
      <vt:lpstr>Secondary Stroke Prevention with PFO</vt:lpstr>
      <vt:lpstr>PFO guideline recommendations</vt:lpstr>
      <vt:lpstr>Occult Paroxysmal AF</vt:lpstr>
      <vt:lpstr>Occult Paroxysmal AF, continued</vt:lpstr>
      <vt:lpstr>Occult Paroxysmal AF, continued</vt:lpstr>
      <vt:lpstr>Hypercoagulable states</vt:lpstr>
      <vt:lpstr>Hypercoagulable states, continued</vt:lpstr>
      <vt:lpstr>Aortic Arch Atheroma</vt:lpstr>
      <vt:lpstr>dissection</vt:lpstr>
      <vt:lpstr>Cardiac Tumors, Malignancy, &amp; Stroke</vt:lpstr>
      <vt:lpstr>vasculitis</vt:lpstr>
      <vt:lpstr>Management of Cryptogenic Stroke</vt:lpstr>
      <vt:lpstr>Management of Cryptogenic Stroke, continued</vt:lpstr>
      <vt:lpstr>Management of Cryptogenic Stroke, continued</vt:lpstr>
      <vt:lpstr>Case Studies</vt:lpstr>
      <vt:lpstr>Case Study: Occult Paroxysmal AF</vt:lpstr>
      <vt:lpstr>Case Study: Occult Paroxysmal AF</vt:lpstr>
      <vt:lpstr>Case Study: Occult Paroxysmal AF</vt:lpstr>
      <vt:lpstr>Case Study: Occult Paroxysmal AF</vt:lpstr>
      <vt:lpstr>Case Study: Left posterior cerebral artery infarction and PFO</vt:lpstr>
      <vt:lpstr>Case Study: Left posterior cerebral artery infarction and PFO</vt:lpstr>
      <vt:lpstr>conclusions</vt:lpstr>
      <vt:lpstr>Conclusions</vt:lpstr>
      <vt:lpstr>For more tools and resources for health professionals and patients: stroke.org/cryptogenic</vt:lpstr>
      <vt:lpstr>references</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Patients with Cryptogenic Stroke</dc:title>
  <dc:creator>American Stroke Association</dc:creator>
  <cp:lastModifiedBy>Ashley Hall</cp:lastModifiedBy>
  <cp:revision>166</cp:revision>
  <cp:lastPrinted>2018-04-11T17:00:49Z</cp:lastPrinted>
  <dcterms:created xsi:type="dcterms:W3CDTF">2019-04-11T19:46:32Z</dcterms:created>
  <dcterms:modified xsi:type="dcterms:W3CDTF">2022-01-11T19:20:15Z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0x0101003B1BDD430E414144921BDE286A64DAB9</vt:lpwstr>
  </property>
  <property fmtid="{D5CDD505-2E9C-101B-9397-08002B2CF9AE}" pid="3" name="New/Update">
    <vt:lpwstr>New</vt:lpwstr>
  </property>
  <property fmtid="{D5CDD505-2E9C-101B-9397-08002B2CF9AE}" pid="4" name="Order">
    <vt:r8>785900</vt:r8>
  </property>
  <property fmtid="{D5CDD505-2E9C-101B-9397-08002B2CF9AE}" pid="5" name="Job Type">
    <vt:lpwstr>Art Job</vt:lpwstr>
  </property>
  <property fmtid="{D5CDD505-2E9C-101B-9397-08002B2CF9AE}" pid="6" name="DocumentSetDescription">
    <vt:lpwstr>Update the Cryptogenic Stroke Health Care Professional deck in Powerpoint. Since I had the original Powerpoint file, I was able to make substantive edits myself. However, I need the Design Studio to review the deck and make further revisions if needed for branding, uniformity of formatting, make it more visually appealing and make it accessible.</vt:lpwstr>
  </property>
  <property fmtid="{D5CDD505-2E9C-101B-9397-08002B2CF9AE}" pid="7" name="Client Name">
    <vt:lpwstr>i:0#.w|heart\stephanie.mohl</vt:lpwstr>
  </property>
  <property fmtid="{D5CDD505-2E9C-101B-9397-08002B2CF9AE}" pid="8" name="Budget Code">
    <vt:lpwstr>402205.8075.67248.67249</vt:lpwstr>
  </property>
  <property fmtid="{D5CDD505-2E9C-101B-9397-08002B2CF9AE}" pid="9" name="Estimate Amount">
    <vt:lpwstr/>
  </property>
  <property fmtid="{D5CDD505-2E9C-101B-9397-08002B2CF9AE}" pid="10" name="Print ID">
    <vt:lpwstr/>
  </property>
  <property fmtid="{D5CDD505-2E9C-101B-9397-08002B2CF9AE}" pid="11" name="Job Name">
    <vt:lpwstr>Crypto Stroke HCP Deck</vt:lpwstr>
  </property>
  <property fmtid="{D5CDD505-2E9C-101B-9397-08002B2CF9AE}" pid="12" name="Job ID">
    <vt:lpwstr>18709</vt:lpwstr>
  </property>
  <property fmtid="{D5CDD505-2E9C-101B-9397-08002B2CF9AE}" pid="13" name="Final Due Date">
    <vt:lpwstr/>
  </property>
  <property fmtid="{D5CDD505-2E9C-101B-9397-08002B2CF9AE}" pid="14" name="Turn Time">
    <vt:lpwstr>STANDARD –14 days or longer</vt:lpwstr>
  </property>
</Properties>
</file>